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ppt/comments/comment5.xml" ContentType="application/vnd.openxmlformats-officedocument.presentationml.comments+xml"/>
  <Override PartName="/ppt/comments/comment6.xml" ContentType="application/vnd.openxmlformats-officedocument.presentationml.comments+xml"/>
  <Override PartName="/ppt/comments/comment7.xml" ContentType="application/vnd.openxmlformats-officedocument.presentationml.comments+xml"/>
  <Override PartName="/ppt/comments/comment8.xml" ContentType="application/vnd.openxmlformats-officedocument.presentationml.comments+xml"/>
  <Override PartName="/ppt/comments/comment9.xml" ContentType="application/vnd.openxmlformats-officedocument.presentationml.comments+xml"/>
  <Override PartName="/ppt/comments/comment10.xml" ContentType="application/vnd.openxmlformats-officedocument.presentationml.comments+xml"/>
  <Override PartName="/ppt/comments/comment1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6"/>
  </p:notesMasterIdLst>
  <p:sldIdLst>
    <p:sldId id="256" r:id="rId2"/>
    <p:sldId id="409" r:id="rId3"/>
    <p:sldId id="410" r:id="rId4"/>
    <p:sldId id="411" r:id="rId5"/>
    <p:sldId id="412" r:id="rId6"/>
    <p:sldId id="413" r:id="rId7"/>
    <p:sldId id="414" r:id="rId8"/>
    <p:sldId id="415" r:id="rId9"/>
    <p:sldId id="416" r:id="rId10"/>
    <p:sldId id="417" r:id="rId11"/>
    <p:sldId id="418" r:id="rId12"/>
    <p:sldId id="419" r:id="rId13"/>
    <p:sldId id="420" r:id="rId14"/>
    <p:sldId id="421" r:id="rId15"/>
    <p:sldId id="422" r:id="rId16"/>
    <p:sldId id="423" r:id="rId17"/>
    <p:sldId id="424" r:id="rId18"/>
    <p:sldId id="425" r:id="rId19"/>
    <p:sldId id="426" r:id="rId20"/>
    <p:sldId id="427" r:id="rId21"/>
    <p:sldId id="428" r:id="rId22"/>
    <p:sldId id="429" r:id="rId23"/>
    <p:sldId id="430" r:id="rId24"/>
    <p:sldId id="431" r:id="rId25"/>
    <p:sldId id="432" r:id="rId26"/>
    <p:sldId id="433" r:id="rId27"/>
    <p:sldId id="434" r:id="rId28"/>
    <p:sldId id="435" r:id="rId29"/>
    <p:sldId id="436" r:id="rId30"/>
    <p:sldId id="437" r:id="rId31"/>
    <p:sldId id="438" r:id="rId32"/>
    <p:sldId id="439" r:id="rId33"/>
    <p:sldId id="440" r:id="rId34"/>
    <p:sldId id="441" r:id="rId35"/>
    <p:sldId id="442" r:id="rId36"/>
    <p:sldId id="443" r:id="rId37"/>
    <p:sldId id="444" r:id="rId38"/>
    <p:sldId id="445" r:id="rId39"/>
    <p:sldId id="446" r:id="rId40"/>
    <p:sldId id="447" r:id="rId41"/>
    <p:sldId id="448" r:id="rId42"/>
    <p:sldId id="449" r:id="rId43"/>
    <p:sldId id="450" r:id="rId44"/>
    <p:sldId id="451" r:id="rId45"/>
    <p:sldId id="452" r:id="rId46"/>
    <p:sldId id="453" r:id="rId47"/>
    <p:sldId id="454" r:id="rId48"/>
    <p:sldId id="455" r:id="rId49"/>
    <p:sldId id="456" r:id="rId50"/>
    <p:sldId id="457" r:id="rId51"/>
    <p:sldId id="458" r:id="rId52"/>
    <p:sldId id="459" r:id="rId53"/>
    <p:sldId id="460" r:id="rId54"/>
    <p:sldId id="461" r:id="rId5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4FD89D5A-9CE7-4EE2-86B2-0F68D435C927}">
          <p14:sldIdLst>
            <p14:sldId id="256"/>
          </p14:sldIdLst>
        </p14:section>
        <p14:section name="Раздел без заголовка" id="{3C9812B9-6135-449A-A9C0-E94F1B8DD3F6}">
          <p14:sldIdLst>
            <p14:sldId id="409"/>
            <p14:sldId id="410"/>
            <p14:sldId id="411"/>
            <p14:sldId id="412"/>
            <p14:sldId id="413"/>
            <p14:sldId id="414"/>
            <p14:sldId id="415"/>
            <p14:sldId id="416"/>
            <p14:sldId id="417"/>
            <p14:sldId id="418"/>
            <p14:sldId id="419"/>
            <p14:sldId id="420"/>
            <p14:sldId id="421"/>
            <p14:sldId id="422"/>
            <p14:sldId id="423"/>
            <p14:sldId id="424"/>
            <p14:sldId id="425"/>
            <p14:sldId id="426"/>
            <p14:sldId id="427"/>
            <p14:sldId id="428"/>
            <p14:sldId id="429"/>
            <p14:sldId id="430"/>
            <p14:sldId id="431"/>
            <p14:sldId id="432"/>
            <p14:sldId id="433"/>
            <p14:sldId id="434"/>
            <p14:sldId id="435"/>
            <p14:sldId id="436"/>
            <p14:sldId id="437"/>
            <p14:sldId id="438"/>
            <p14:sldId id="439"/>
            <p14:sldId id="440"/>
            <p14:sldId id="441"/>
            <p14:sldId id="442"/>
            <p14:sldId id="443"/>
            <p14:sldId id="444"/>
            <p14:sldId id="445"/>
            <p14:sldId id="446"/>
            <p14:sldId id="447"/>
            <p14:sldId id="448"/>
            <p14:sldId id="449"/>
            <p14:sldId id="450"/>
            <p14:sldId id="451"/>
            <p14:sldId id="452"/>
            <p14:sldId id="453"/>
            <p14:sldId id="454"/>
            <p14:sldId id="455"/>
            <p14:sldId id="456"/>
            <p14:sldId id="457"/>
            <p14:sldId id="458"/>
            <p14:sldId id="459"/>
            <p14:sldId id="460"/>
            <p14:sldId id="461"/>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arlet Rain" initials="SR" lastIdx="1" clrIdx="0">
    <p:extLst>
      <p:ext uri="{19B8F6BF-5375-455C-9EA6-DF929625EA0E}">
        <p15:presenceInfo xmlns:p15="http://schemas.microsoft.com/office/powerpoint/2012/main" userId="Scarlet R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5" d="100"/>
          <a:sy n="115" d="100"/>
        </p:scale>
        <p:origin x="37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5-12-17T01:42:38.161" idx="1">
    <p:pos x="10" y="10"/>
    <p:text/>
    <p:extLst>
      <p:ext uri="{C676402C-5697-4E1C-873F-D02D1690AC5C}">
        <p15:threadingInfo xmlns:p15="http://schemas.microsoft.com/office/powerpoint/2012/main" timeZoneBias="-180"/>
      </p:ext>
    </p:extLst>
  </p:cm>
</p:cmLst>
</file>

<file path=ppt/comments/comment10.xml><?xml version="1.0" encoding="utf-8"?>
<p:cmLst xmlns:a="http://schemas.openxmlformats.org/drawingml/2006/main" xmlns:r="http://schemas.openxmlformats.org/officeDocument/2006/relationships" xmlns:p="http://schemas.openxmlformats.org/presentationml/2006/main">
  <p:cm authorId="1" dt="2025-12-17T01:42:38.161" idx="1">
    <p:pos x="10" y="10"/>
    <p:text/>
    <p:extLst>
      <p:ext uri="{C676402C-5697-4E1C-873F-D02D1690AC5C}">
        <p15:threadingInfo xmlns:p15="http://schemas.microsoft.com/office/powerpoint/2012/main" timeZoneBias="-180"/>
      </p:ext>
    </p:extLst>
  </p:cm>
</p:cmLst>
</file>

<file path=ppt/comments/comment11.xml><?xml version="1.0" encoding="utf-8"?>
<p:cmLst xmlns:a="http://schemas.openxmlformats.org/drawingml/2006/main" xmlns:r="http://schemas.openxmlformats.org/officeDocument/2006/relationships" xmlns:p="http://schemas.openxmlformats.org/presentationml/2006/main">
  <p:cm authorId="1" dt="2025-12-17T01:42:38.161" idx="1">
    <p:pos x="10" y="10"/>
    <p:text/>
    <p:extLst>
      <p:ext uri="{C676402C-5697-4E1C-873F-D02D1690AC5C}">
        <p15:threadingInfo xmlns:p15="http://schemas.microsoft.com/office/powerpoint/2012/main" timeZoneBias="-1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5-12-17T01:42:38.161" idx="1">
    <p:pos x="10" y="10"/>
    <p:text/>
    <p:extLst>
      <p:ext uri="{C676402C-5697-4E1C-873F-D02D1690AC5C}">
        <p15:threadingInfo xmlns:p15="http://schemas.microsoft.com/office/powerpoint/2012/main" timeZoneBias="-18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5-12-17T01:42:38.161" idx="1">
    <p:pos x="10" y="10"/>
    <p:text/>
    <p:extLst>
      <p:ext uri="{C676402C-5697-4E1C-873F-D02D1690AC5C}">
        <p15:threadingInfo xmlns:p15="http://schemas.microsoft.com/office/powerpoint/2012/main" timeZoneBias="-18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25-12-17T01:42:38.161" idx="1">
    <p:pos x="10" y="10"/>
    <p:text/>
    <p:extLst>
      <p:ext uri="{C676402C-5697-4E1C-873F-D02D1690AC5C}">
        <p15:threadingInfo xmlns:p15="http://schemas.microsoft.com/office/powerpoint/2012/main" timeZoneBias="-18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25-12-17T01:42:38.161" idx="1">
    <p:pos x="10" y="10"/>
    <p:text/>
    <p:extLst>
      <p:ext uri="{C676402C-5697-4E1C-873F-D02D1690AC5C}">
        <p15:threadingInfo xmlns:p15="http://schemas.microsoft.com/office/powerpoint/2012/main" timeZoneBias="-18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1" dt="2025-12-17T01:42:38.161" idx="1">
    <p:pos x="10" y="10"/>
    <p:text/>
    <p:extLst>
      <p:ext uri="{C676402C-5697-4E1C-873F-D02D1690AC5C}">
        <p15:threadingInfo xmlns:p15="http://schemas.microsoft.com/office/powerpoint/2012/main" timeZoneBias="-18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1" dt="2025-12-17T01:42:38.161" idx="1">
    <p:pos x="10" y="10"/>
    <p:text/>
    <p:extLst>
      <p:ext uri="{C676402C-5697-4E1C-873F-D02D1690AC5C}">
        <p15:threadingInfo xmlns:p15="http://schemas.microsoft.com/office/powerpoint/2012/main" timeZoneBias="-18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1" dt="2025-12-17T01:42:38.161" idx="1">
    <p:pos x="10" y="10"/>
    <p:text/>
    <p:extLst>
      <p:ext uri="{C676402C-5697-4E1C-873F-D02D1690AC5C}">
        <p15:threadingInfo xmlns:p15="http://schemas.microsoft.com/office/powerpoint/2012/main" timeZoneBias="-180"/>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1" dt="2025-12-17T01:42:38.161" idx="1">
    <p:pos x="10" y="10"/>
    <p:text/>
    <p:extLst>
      <p:ext uri="{C676402C-5697-4E1C-873F-D02D1690AC5C}">
        <p15:threadingInfo xmlns:p15="http://schemas.microsoft.com/office/powerpoint/2012/main" timeZoneBias="-1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5EA01F-8F21-4C8B-8DA3-5E747455C792}" type="datetimeFigureOut">
              <a:rPr lang="ru-RU" smtClean="0"/>
              <a:t>17.12.2025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567362-5E3E-478D-9C3E-54D85B42AA4E}" type="slidenum">
              <a:rPr lang="ru-RU" smtClean="0"/>
              <a:t>‹#›</a:t>
            </a:fld>
            <a:endParaRPr lang="ru-RU"/>
          </a:p>
        </p:txBody>
      </p:sp>
    </p:spTree>
    <p:extLst>
      <p:ext uri="{BB962C8B-B14F-4D97-AF65-F5344CB8AC3E}">
        <p14:creationId xmlns:p14="http://schemas.microsoft.com/office/powerpoint/2010/main" val="890516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87218809-5B2E-47A3-844A-F850FFBE3F72}" type="datetimeFigureOut">
              <a:rPr lang="ru-RU" smtClean="0"/>
              <a:t>17.12.2025</a:t>
            </a:fld>
            <a:endParaRPr lang="ru-RU"/>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ru-RU"/>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197422D8-E1BA-411C-95E9-8485CCE512D5}" type="slidenum">
              <a:rPr lang="ru-RU" smtClean="0"/>
              <a:t>‹#›</a:t>
            </a:fld>
            <a:endParaRPr lang="ru-RU"/>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437403432"/>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7218809-5B2E-47A3-844A-F850FFBE3F72}" type="datetimeFigureOut">
              <a:rPr lang="ru-RU" smtClean="0"/>
              <a:t>17.12.2025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13018268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7218809-5B2E-47A3-844A-F850FFBE3F72}" type="datetimeFigureOut">
              <a:rPr lang="ru-RU" smtClean="0"/>
              <a:t>17.12.2025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465026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7218809-5B2E-47A3-844A-F850FFBE3F72}" type="datetimeFigureOut">
              <a:rPr lang="ru-RU" smtClean="0"/>
              <a:t>17.12.2025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3475644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ru-RU" smtClean="0"/>
              <a:t>Образец заголовка</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7218809-5B2E-47A3-844A-F850FFBE3F72}" type="datetimeFigureOut">
              <a:rPr lang="ru-RU" smtClean="0"/>
              <a:t>17.12.2025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97422D8-E1BA-411C-95E9-8485CCE512D5}" type="slidenum">
              <a:rPr lang="ru-RU" smtClean="0"/>
              <a:t>‹#›</a:t>
            </a:fld>
            <a:endParaRPr lang="ru-RU"/>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696398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87218809-5B2E-47A3-844A-F850FFBE3F72}" type="datetimeFigureOut">
              <a:rPr lang="ru-RU" smtClean="0"/>
              <a:t>17.12.2025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36723922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ru-RU" smtClean="0"/>
              <a:t>Образец текста</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87218809-5B2E-47A3-844A-F850FFBE3F72}" type="datetimeFigureOut">
              <a:rPr lang="ru-RU" smtClean="0"/>
              <a:t>17.12.2025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3404419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87218809-5B2E-47A3-844A-F850FFBE3F72}" type="datetimeFigureOut">
              <a:rPr lang="ru-RU" smtClean="0"/>
              <a:t>17.12.2025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17558840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218809-5B2E-47A3-844A-F850FFBE3F72}" type="datetimeFigureOut">
              <a:rPr lang="ru-RU" smtClean="0"/>
              <a:t>17.12.2025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3100652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ru-RU" smtClean="0"/>
              <a:t>Образец заголовка</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7218809-5B2E-47A3-844A-F850FFBE3F72}" type="datetimeFigureOut">
              <a:rPr lang="ru-RU" smtClean="0"/>
              <a:t>17.12.2025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2256130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0" y="0"/>
            <a:ext cx="1129284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7218809-5B2E-47A3-844A-F850FFBE3F72}" type="datetimeFigureOut">
              <a:rPr lang="ru-RU" smtClean="0"/>
              <a:t>17.12.2025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23459614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87218809-5B2E-47A3-844A-F850FFBE3F72}" type="datetimeFigureOut">
              <a:rPr lang="ru-RU" smtClean="0"/>
              <a:t>17.12.2025</a:t>
            </a:fld>
            <a:endParaRPr lang="ru-RU"/>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ru-RU"/>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197422D8-E1BA-411C-95E9-8485CCE512D5}" type="slidenum">
              <a:rPr lang="ru-RU" smtClean="0"/>
              <a:t>‹#›</a:t>
            </a:fld>
            <a:endParaRPr lang="ru-RU"/>
          </a:p>
        </p:txBody>
      </p:sp>
    </p:spTree>
    <p:extLst>
      <p:ext uri="{BB962C8B-B14F-4D97-AF65-F5344CB8AC3E}">
        <p14:creationId xmlns:p14="http://schemas.microsoft.com/office/powerpoint/2010/main" val="35902129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shedevrum.ai/" TargetMode="External"/><Relationship Id="rId2" Type="http://schemas.openxmlformats.org/officeDocument/2006/relationships/hyperlink" Target="https://auth.fusionbrain.ai/realms/FB/protocol/openid-connect/auth?client_id=fusion-web&amp;scope=openid%20email%20profile&amp;response_type=code&amp;redirect_uri=https://fusionbrain.ai/api/auth/callback/keycloak&amp;state=v_RIRnIjL3CnWcYsvivNfJs6lLj8L-DF8R2kPWqLQ5E&amp;code_challenge=2hBGXKk_zrFKo7Qrmtc1q3eS4maDr6gB5GuMkpjXSJQ&amp;code_challenge_method=S256" TargetMode="Externa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45.xml.rels><?xml version="1.0" encoding="UTF-8" standalone="yes"?>
<Relationships xmlns="http://schemas.openxmlformats.org/package/2006/relationships"><Relationship Id="rId2" Type="http://schemas.openxmlformats.org/officeDocument/2006/relationships/comments" Target="../comments/comment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comments" Target="../comments/comment6.xml"/><Relationship Id="rId4" Type="http://schemas.openxmlformats.org/officeDocument/2006/relationships/image" Target="../media/image46.png"/></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49.xml.rels><?xml version="1.0" encoding="UTF-8" standalone="yes"?>
<Relationships xmlns="http://schemas.openxmlformats.org/package/2006/relationships"><Relationship Id="rId2" Type="http://schemas.openxmlformats.org/officeDocument/2006/relationships/comments" Target="../comments/comment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image" Target="../media/image50.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en-US" dirty="0" smtClean="0"/>
              <a:t>AGI,</a:t>
            </a:r>
            <a:r>
              <a:rPr lang="ru-RU" dirty="0" smtClean="0"/>
              <a:t> </a:t>
            </a:r>
            <a:r>
              <a:rPr lang="ru-RU" dirty="0" err="1" smtClean="0"/>
              <a:t>Эмбеддинг</a:t>
            </a:r>
            <a:r>
              <a:rPr lang="ru-RU" dirty="0" smtClean="0"/>
              <a:t>, </a:t>
            </a:r>
            <a:r>
              <a:rPr lang="en-US" dirty="0" smtClean="0"/>
              <a:t>GAN</a:t>
            </a:r>
            <a:r>
              <a:rPr lang="ru-RU" dirty="0" smtClean="0"/>
              <a:t>-ы, </a:t>
            </a:r>
            <a:r>
              <a:rPr lang="ru-RU" dirty="0" err="1" smtClean="0"/>
              <a:t>Автокодировщики</a:t>
            </a:r>
            <a:endParaRPr lang="ru-RU" dirty="0"/>
          </a:p>
        </p:txBody>
      </p:sp>
      <p:sp>
        <p:nvSpPr>
          <p:cNvPr id="3" name="Подзаголовок 2"/>
          <p:cNvSpPr>
            <a:spLocks noGrp="1"/>
          </p:cNvSpPr>
          <p:nvPr>
            <p:ph type="subTitle" idx="1"/>
          </p:nvPr>
        </p:nvSpPr>
        <p:spPr/>
        <p:txBody>
          <a:bodyPr>
            <a:normAutofit fontScale="92500" lnSpcReduction="20000"/>
          </a:bodyPr>
          <a:lstStyle/>
          <a:p>
            <a:r>
              <a:rPr lang="en-US" dirty="0" smtClean="0"/>
              <a:t>CV – </a:t>
            </a:r>
            <a:r>
              <a:rPr lang="ru-RU" dirty="0" smtClean="0"/>
              <a:t>Компьютерное зрение (</a:t>
            </a:r>
            <a:r>
              <a:rPr lang="en-US" dirty="0" smtClean="0"/>
              <a:t>Computer Vision</a:t>
            </a:r>
            <a:r>
              <a:rPr lang="ru-RU" dirty="0" smtClean="0"/>
              <a:t>)</a:t>
            </a:r>
          </a:p>
          <a:p>
            <a:r>
              <a:rPr lang="ru-RU" dirty="0" err="1" smtClean="0"/>
              <a:t>Ветринцев</a:t>
            </a:r>
            <a:r>
              <a:rPr lang="ru-RU" dirty="0" smtClean="0"/>
              <a:t> И.А.</a:t>
            </a:r>
          </a:p>
          <a:p>
            <a:r>
              <a:rPr lang="ru-RU" dirty="0" smtClean="0"/>
              <a:t>Программист 1-й категории в ООО «</a:t>
            </a:r>
            <a:r>
              <a:rPr lang="ru-RU" dirty="0" err="1" smtClean="0"/>
              <a:t>Квантрон</a:t>
            </a:r>
            <a:r>
              <a:rPr lang="ru-RU" dirty="0" smtClean="0"/>
              <a:t> Групп»</a:t>
            </a:r>
          </a:p>
          <a:p>
            <a:r>
              <a:rPr lang="ru-RU" dirty="0" smtClean="0"/>
              <a:t>ст. группы 5413М</a:t>
            </a:r>
            <a:endParaRPr lang="ru-RU" dirty="0"/>
          </a:p>
        </p:txBody>
      </p:sp>
    </p:spTree>
    <p:extLst>
      <p:ext uri="{BB962C8B-B14F-4D97-AF65-F5344CB8AC3E}">
        <p14:creationId xmlns:p14="http://schemas.microsoft.com/office/powerpoint/2010/main" val="34437606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6771" y="182880"/>
            <a:ext cx="9692640" cy="1325562"/>
          </a:xfrm>
        </p:spPr>
        <p:txBody>
          <a:bodyPr/>
          <a:lstStyle/>
          <a:p>
            <a:r>
              <a:rPr lang="ru-RU" b="1" dirty="0"/>
              <a:t>Трудности в задаче генерации изображений</a:t>
            </a:r>
          </a:p>
        </p:txBody>
      </p:sp>
      <p:sp>
        <p:nvSpPr>
          <p:cNvPr id="3" name="Объект 2"/>
          <p:cNvSpPr>
            <a:spLocks noGrp="1"/>
          </p:cNvSpPr>
          <p:nvPr>
            <p:ph idx="1"/>
          </p:nvPr>
        </p:nvSpPr>
        <p:spPr>
          <a:xfrm>
            <a:off x="535825" y="1508442"/>
            <a:ext cx="5773535" cy="2734886"/>
          </a:xfrm>
        </p:spPr>
        <p:txBody>
          <a:bodyPr>
            <a:normAutofit fontScale="85000" lnSpcReduction="10000"/>
          </a:bodyPr>
          <a:lstStyle/>
          <a:p>
            <a:pPr marL="0" indent="0" algn="just">
              <a:buNone/>
            </a:pPr>
            <a:r>
              <a:rPr lang="ru-RU" dirty="0"/>
              <a:t>Генерация изображений - это сложная задача, которая может столкнуться с несколькими трудностями:</a:t>
            </a:r>
          </a:p>
          <a:p>
            <a:pPr algn="just"/>
            <a:r>
              <a:rPr lang="ru-RU" b="1" dirty="0"/>
              <a:t>Качество изображения.</a:t>
            </a:r>
            <a:r>
              <a:rPr lang="ru-RU" dirty="0"/>
              <a:t> Генеративные модели могут страдать от плохого качества генерируемых изображений (модели могут генерировать изображения, которые выглядят искаженными или неестественными</a:t>
            </a:r>
          </a:p>
          <a:p>
            <a:pPr algn="just"/>
            <a:r>
              <a:rPr lang="ru-RU" b="1" dirty="0"/>
              <a:t>Разнообразие изображений.</a:t>
            </a:r>
            <a:r>
              <a:rPr lang="ru-RU" dirty="0"/>
              <a:t> Другая проблема заключается в том, что модели могут генерировать изображения, которые слишком похожи друг на </a:t>
            </a:r>
            <a:r>
              <a:rPr lang="ru-RU" dirty="0" smtClean="0"/>
              <a:t>друга</a:t>
            </a:r>
            <a:endParaRPr lang="ru-RU" dirty="0"/>
          </a:p>
        </p:txBody>
      </p:sp>
      <p:pic>
        <p:nvPicPr>
          <p:cNvPr id="5" name="Рисунок 4"/>
          <p:cNvPicPr>
            <a:picLocks noChangeAspect="1"/>
          </p:cNvPicPr>
          <p:nvPr/>
        </p:nvPicPr>
        <p:blipFill>
          <a:blip r:embed="rId2"/>
          <a:stretch>
            <a:fillRect/>
          </a:stretch>
        </p:blipFill>
        <p:spPr>
          <a:xfrm>
            <a:off x="451559" y="4548114"/>
            <a:ext cx="6896892" cy="2216031"/>
          </a:xfrm>
          <a:prstGeom prst="rect">
            <a:avLst/>
          </a:prstGeom>
        </p:spPr>
      </p:pic>
      <p:sp>
        <p:nvSpPr>
          <p:cNvPr id="6" name="TextBox 5"/>
          <p:cNvSpPr txBox="1"/>
          <p:nvPr/>
        </p:nvSpPr>
        <p:spPr>
          <a:xfrm>
            <a:off x="6393626" y="2106959"/>
            <a:ext cx="4626034" cy="3187832"/>
          </a:xfrm>
          <a:prstGeom prst="rect">
            <a:avLst/>
          </a:prstGeom>
          <a:noFill/>
        </p:spPr>
        <p:txBody>
          <a:bodyPr wrap="square" rtlCol="0">
            <a:spAutoFit/>
          </a:bodyPr>
          <a:lstStyle/>
          <a:p>
            <a:pPr algn="just"/>
            <a:r>
              <a:rPr lang="ru-RU" sz="1400" b="1" dirty="0"/>
              <a:t>Обучение модели.</a:t>
            </a:r>
            <a:r>
              <a:rPr lang="ru-RU" sz="1400" dirty="0"/>
              <a:t> Обучение модели для генерации изображений требует большого объема данных и вычислительных ресурсов. Это может быть сложной задачей, особенно в условиях ограниченных ресурсов</a:t>
            </a:r>
          </a:p>
          <a:p>
            <a:pPr algn="just"/>
            <a:r>
              <a:rPr lang="ru-RU" sz="1400" b="1" dirty="0"/>
              <a:t>Скорость генерации. </a:t>
            </a:r>
            <a:r>
              <a:rPr lang="ru-RU" sz="1400" dirty="0"/>
              <a:t>Как правило, генерация изображения занимает длительное время (особенно если это изображение высокого разрешения). Для ускорения процесса генерации нужны отдельные подходы и архитектуры - это также определенная сложность, специфичная для задачи.</a:t>
            </a:r>
          </a:p>
          <a:p>
            <a:pPr algn="just"/>
            <a:r>
              <a:rPr lang="ru-RU" sz="1400" dirty="0"/>
              <a:t/>
            </a:r>
            <a:br>
              <a:rPr lang="ru-RU" sz="1400" dirty="0"/>
            </a:br>
            <a:endParaRPr lang="ru-RU" sz="1400" dirty="0"/>
          </a:p>
          <a:p>
            <a:pPr algn="just"/>
            <a:endParaRPr lang="ru-RU" sz="1400" dirty="0"/>
          </a:p>
        </p:txBody>
      </p:sp>
      <p:pic>
        <p:nvPicPr>
          <p:cNvPr id="7" name="Рисунок 6"/>
          <p:cNvPicPr>
            <a:picLocks noChangeAspect="1"/>
          </p:cNvPicPr>
          <p:nvPr/>
        </p:nvPicPr>
        <p:blipFill>
          <a:blip r:embed="rId3"/>
          <a:stretch>
            <a:fillRect/>
          </a:stretch>
        </p:blipFill>
        <p:spPr>
          <a:xfrm>
            <a:off x="9505992" y="4548114"/>
            <a:ext cx="1513668" cy="2238108"/>
          </a:xfrm>
          <a:prstGeom prst="rect">
            <a:avLst/>
          </a:prstGeom>
        </p:spPr>
      </p:pic>
    </p:spTree>
    <p:extLst>
      <p:ext uri="{BB962C8B-B14F-4D97-AF65-F5344CB8AC3E}">
        <p14:creationId xmlns:p14="http://schemas.microsoft.com/office/powerpoint/2010/main" val="36218729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6771" y="182880"/>
            <a:ext cx="9692640" cy="1325562"/>
          </a:xfrm>
        </p:spPr>
        <p:txBody>
          <a:bodyPr/>
          <a:lstStyle/>
          <a:p>
            <a:r>
              <a:rPr lang="ru-RU" b="1" dirty="0" err="1"/>
              <a:t>Таймлайн</a:t>
            </a:r>
            <a:r>
              <a:rPr lang="ru-RU" b="1" dirty="0"/>
              <a:t> генеративных моделей в </a:t>
            </a:r>
            <a:r>
              <a:rPr lang="ru-RU" b="1" dirty="0" err="1"/>
              <a:t>Computer</a:t>
            </a:r>
            <a:r>
              <a:rPr lang="ru-RU" b="1" dirty="0"/>
              <a:t> </a:t>
            </a:r>
            <a:r>
              <a:rPr lang="ru-RU" b="1" dirty="0" err="1"/>
              <a:t>Vision</a:t>
            </a:r>
            <a:endParaRPr lang="ru-RU" b="1" dirty="0"/>
          </a:p>
        </p:txBody>
      </p:sp>
      <p:sp>
        <p:nvSpPr>
          <p:cNvPr id="3" name="Объект 2"/>
          <p:cNvSpPr>
            <a:spLocks noGrp="1"/>
          </p:cNvSpPr>
          <p:nvPr>
            <p:ph idx="1"/>
          </p:nvPr>
        </p:nvSpPr>
        <p:spPr>
          <a:xfrm>
            <a:off x="535825" y="1508442"/>
            <a:ext cx="5773535" cy="2734886"/>
          </a:xfrm>
        </p:spPr>
        <p:txBody>
          <a:bodyPr>
            <a:normAutofit/>
          </a:bodyPr>
          <a:lstStyle/>
          <a:p>
            <a:pPr marL="0" indent="0" algn="just">
              <a:buNone/>
            </a:pPr>
            <a:r>
              <a:rPr lang="ru-RU" dirty="0"/>
              <a:t>Когда мы говорим о генеративных моделях, мы можем иметь в виду генерацию изображений или же генерацию текстов. В этом модуле мы говорим о генерации изображений. Для генерации текстов на данный момент золотым стандартом являются </a:t>
            </a:r>
            <a:r>
              <a:rPr lang="ru-RU" dirty="0" err="1"/>
              <a:t>трансформерные</a:t>
            </a:r>
            <a:r>
              <a:rPr lang="ru-RU" dirty="0"/>
              <a:t> GPT-архитектуры. Все остальные строчки в таблице ниже относятся к </a:t>
            </a:r>
            <a:r>
              <a:rPr lang="ru-RU" dirty="0" err="1"/>
              <a:t>visual</a:t>
            </a:r>
            <a:r>
              <a:rPr lang="ru-RU" dirty="0"/>
              <a:t> </a:t>
            </a:r>
            <a:r>
              <a:rPr lang="ru-RU" dirty="0" err="1"/>
              <a:t>generation</a:t>
            </a:r>
            <a:r>
              <a:rPr lang="ru-RU" dirty="0" smtClean="0"/>
              <a:t>:</a:t>
            </a:r>
          </a:p>
        </p:txBody>
      </p:sp>
      <p:sp>
        <p:nvSpPr>
          <p:cNvPr id="6" name="TextBox 5"/>
          <p:cNvSpPr txBox="1"/>
          <p:nvPr/>
        </p:nvSpPr>
        <p:spPr>
          <a:xfrm>
            <a:off x="6568193" y="2579839"/>
            <a:ext cx="4626034" cy="1815882"/>
          </a:xfrm>
          <a:prstGeom prst="rect">
            <a:avLst/>
          </a:prstGeom>
          <a:noFill/>
        </p:spPr>
        <p:txBody>
          <a:bodyPr wrap="square" rtlCol="0">
            <a:spAutoFit/>
          </a:bodyPr>
          <a:lstStyle/>
          <a:p>
            <a:pPr algn="just"/>
            <a:r>
              <a:rPr lang="ru-RU" sz="1400" dirty="0"/>
              <a:t>Мы будем изучать модели для генерации изображений в хронологическом порядке:</a:t>
            </a:r>
          </a:p>
          <a:p>
            <a:pPr marL="285750" indent="-285750" algn="just">
              <a:buFont typeface="Arial" panose="020B0604020202020204" pitchFamily="34" charset="0"/>
              <a:buChar char="•"/>
            </a:pPr>
            <a:r>
              <a:rPr lang="ru-RU" sz="1400" dirty="0"/>
              <a:t>Сначала поговорим про </a:t>
            </a:r>
            <a:r>
              <a:rPr lang="ru-RU" sz="1400" dirty="0" err="1"/>
              <a:t>автокодировщики</a:t>
            </a:r>
            <a:r>
              <a:rPr lang="ru-RU" sz="1400" dirty="0"/>
              <a:t> (VAE)</a:t>
            </a:r>
          </a:p>
          <a:p>
            <a:pPr marL="285750" indent="-285750" algn="just">
              <a:buFont typeface="Arial" panose="020B0604020202020204" pitchFamily="34" charset="0"/>
              <a:buChar char="•"/>
            </a:pPr>
            <a:r>
              <a:rPr lang="ru-RU" sz="1400" dirty="0"/>
              <a:t>Затем обсудим генеративное-состязательные модели и их модификации (GAN)</a:t>
            </a:r>
          </a:p>
          <a:p>
            <a:pPr marL="285750" indent="-285750" algn="just">
              <a:buFont typeface="Arial" panose="020B0604020202020204" pitchFamily="34" charset="0"/>
              <a:buChar char="•"/>
            </a:pPr>
            <a:r>
              <a:rPr lang="ru-RU" sz="1400" dirty="0"/>
              <a:t>Под конец поговорим про диффузионные модели (</a:t>
            </a:r>
            <a:r>
              <a:rPr lang="ru-RU" sz="1400" dirty="0" err="1"/>
              <a:t>Diffusion</a:t>
            </a:r>
            <a:r>
              <a:rPr lang="ru-RU" sz="1400" dirty="0"/>
              <a:t>).</a:t>
            </a:r>
          </a:p>
        </p:txBody>
      </p:sp>
      <p:pic>
        <p:nvPicPr>
          <p:cNvPr id="4" name="Рисунок 3"/>
          <p:cNvPicPr>
            <a:picLocks noChangeAspect="1"/>
          </p:cNvPicPr>
          <p:nvPr/>
        </p:nvPicPr>
        <p:blipFill>
          <a:blip r:embed="rId2"/>
          <a:stretch>
            <a:fillRect/>
          </a:stretch>
        </p:blipFill>
        <p:spPr>
          <a:xfrm>
            <a:off x="207456" y="3752771"/>
            <a:ext cx="6430272" cy="2857899"/>
          </a:xfrm>
          <a:prstGeom prst="rect">
            <a:avLst/>
          </a:prstGeom>
        </p:spPr>
      </p:pic>
    </p:spTree>
    <p:extLst>
      <p:ext uri="{BB962C8B-B14F-4D97-AF65-F5344CB8AC3E}">
        <p14:creationId xmlns:p14="http://schemas.microsoft.com/office/powerpoint/2010/main" val="5861744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6771" y="182880"/>
            <a:ext cx="9692640" cy="1325562"/>
          </a:xfrm>
        </p:spPr>
        <p:txBody>
          <a:bodyPr/>
          <a:lstStyle/>
          <a:p>
            <a:r>
              <a:rPr lang="ru-RU" b="1" dirty="0"/>
              <a:t>Сервисы для генерации изображений</a:t>
            </a:r>
          </a:p>
        </p:txBody>
      </p:sp>
      <p:sp>
        <p:nvSpPr>
          <p:cNvPr id="3" name="Объект 2"/>
          <p:cNvSpPr>
            <a:spLocks noGrp="1"/>
          </p:cNvSpPr>
          <p:nvPr>
            <p:ph idx="1"/>
          </p:nvPr>
        </p:nvSpPr>
        <p:spPr>
          <a:xfrm>
            <a:off x="535825" y="1508442"/>
            <a:ext cx="5773535" cy="4044460"/>
          </a:xfrm>
        </p:spPr>
        <p:txBody>
          <a:bodyPr>
            <a:normAutofit fontScale="92500" lnSpcReduction="20000"/>
          </a:bodyPr>
          <a:lstStyle/>
          <a:p>
            <a:pPr marL="0" indent="0">
              <a:buNone/>
            </a:pPr>
            <a:r>
              <a:rPr lang="ru-RU" dirty="0"/>
              <a:t>В настоящее время существует множество бесплатных сервисов, применяющих AI для генерации изображений.</a:t>
            </a:r>
          </a:p>
          <a:p>
            <a:pPr marL="0" indent="0">
              <a:buNone/>
            </a:pPr>
            <a:r>
              <a:rPr lang="ru-RU" dirty="0"/>
              <a:t>Среди них, например:</a:t>
            </a:r>
          </a:p>
          <a:p>
            <a:pPr lvl="1"/>
            <a:r>
              <a:rPr lang="ru-RU" dirty="0"/>
              <a:t>@</a:t>
            </a:r>
            <a:r>
              <a:rPr lang="ru-RU" dirty="0" err="1"/>
              <a:t>stable_diffusion_bot</a:t>
            </a:r>
            <a:r>
              <a:rPr lang="ru-RU" dirty="0"/>
              <a:t> - </a:t>
            </a:r>
            <a:r>
              <a:rPr lang="ru-RU" dirty="0" err="1"/>
              <a:t>телеграм</a:t>
            </a:r>
            <a:r>
              <a:rPr lang="ru-RU" dirty="0"/>
              <a:t>-бот, использующий множество различных генеративных моделей для генерации изображений по текстовым </a:t>
            </a:r>
            <a:r>
              <a:rPr lang="ru-RU" dirty="0" err="1"/>
              <a:t>промптам</a:t>
            </a:r>
            <a:endParaRPr lang="ru-RU" dirty="0"/>
          </a:p>
          <a:p>
            <a:pPr lvl="1"/>
            <a:r>
              <a:rPr lang="ru-RU" dirty="0"/>
              <a:t>@kandinsky21_bot - </a:t>
            </a:r>
            <a:r>
              <a:rPr lang="ru-RU" dirty="0" err="1"/>
              <a:t>телеграм</a:t>
            </a:r>
            <a:r>
              <a:rPr lang="ru-RU" dirty="0"/>
              <a:t>-бот, использующий модель </a:t>
            </a:r>
            <a:r>
              <a:rPr lang="ru-RU" dirty="0" err="1"/>
              <a:t>Kandinsky</a:t>
            </a:r>
            <a:r>
              <a:rPr lang="ru-RU" dirty="0"/>
              <a:t> от </a:t>
            </a:r>
            <a:r>
              <a:rPr lang="ru-RU" dirty="0" err="1"/>
              <a:t>Сбера</a:t>
            </a:r>
            <a:r>
              <a:rPr lang="ru-RU" dirty="0"/>
              <a:t> для генерации изображений по </a:t>
            </a:r>
            <a:r>
              <a:rPr lang="ru-RU" dirty="0" err="1"/>
              <a:t>промпту</a:t>
            </a:r>
            <a:endParaRPr lang="ru-RU" dirty="0"/>
          </a:p>
          <a:p>
            <a:pPr lvl="1"/>
            <a:r>
              <a:rPr lang="ru-RU" dirty="0" err="1">
                <a:hlinkClick r:id="rId2"/>
              </a:rPr>
              <a:t>Kandinsky</a:t>
            </a:r>
            <a:r>
              <a:rPr lang="ru-RU" dirty="0"/>
              <a:t> в браузере</a:t>
            </a:r>
          </a:p>
          <a:p>
            <a:pPr lvl="1"/>
            <a:r>
              <a:rPr lang="ru-RU" dirty="0" err="1">
                <a:hlinkClick r:id="rId3"/>
              </a:rPr>
              <a:t>Yandex</a:t>
            </a:r>
            <a:r>
              <a:rPr lang="ru-RU" dirty="0">
                <a:hlinkClick r:id="rId3"/>
              </a:rPr>
              <a:t> ART</a:t>
            </a:r>
            <a:endParaRPr lang="ru-RU" dirty="0"/>
          </a:p>
          <a:p>
            <a:pPr marL="0" indent="0">
              <a:buNone/>
            </a:pPr>
            <a:r>
              <a:rPr lang="ru-RU" dirty="0"/>
              <a:t>Это лишь малая доля открытых инструментов</a:t>
            </a:r>
            <a:r>
              <a:rPr lang="ru-RU" dirty="0" smtClean="0"/>
              <a:t>.</a:t>
            </a:r>
          </a:p>
          <a:p>
            <a:pPr marL="0" indent="0">
              <a:buNone/>
            </a:pPr>
            <a:r>
              <a:rPr lang="ru-RU" dirty="0" smtClean="0"/>
              <a:t>Предлагаю Вам </a:t>
            </a:r>
            <a:r>
              <a:rPr lang="ru-RU" dirty="0"/>
              <a:t>попрактиковаться в использовании этих инструментов и показать </a:t>
            </a:r>
            <a:r>
              <a:rPr lang="ru-RU" dirty="0" smtClean="0"/>
              <a:t>самый </a:t>
            </a:r>
            <a:r>
              <a:rPr lang="ru-RU" dirty="0"/>
              <a:t>впечатлявший </a:t>
            </a:r>
            <a:r>
              <a:rPr lang="ru-RU" dirty="0" smtClean="0"/>
              <a:t>Вас </a:t>
            </a:r>
            <a:r>
              <a:rPr lang="ru-RU" dirty="0" err="1" smtClean="0"/>
              <a:t>промт</a:t>
            </a:r>
            <a:r>
              <a:rPr lang="ru-RU" dirty="0" smtClean="0"/>
              <a:t> + картинку</a:t>
            </a:r>
            <a:endParaRPr lang="ru-RU" dirty="0"/>
          </a:p>
        </p:txBody>
      </p:sp>
      <p:pic>
        <p:nvPicPr>
          <p:cNvPr id="5" name="Рисунок 4"/>
          <p:cNvPicPr>
            <a:picLocks noChangeAspect="1"/>
          </p:cNvPicPr>
          <p:nvPr/>
        </p:nvPicPr>
        <p:blipFill>
          <a:blip r:embed="rId4"/>
          <a:stretch>
            <a:fillRect/>
          </a:stretch>
        </p:blipFill>
        <p:spPr>
          <a:xfrm>
            <a:off x="6951084" y="3931920"/>
            <a:ext cx="4233354" cy="2795909"/>
          </a:xfrm>
          <a:prstGeom prst="rect">
            <a:avLst/>
          </a:prstGeom>
        </p:spPr>
      </p:pic>
      <p:pic>
        <p:nvPicPr>
          <p:cNvPr id="7" name="Рисунок 6"/>
          <p:cNvPicPr>
            <a:picLocks noChangeAspect="1"/>
          </p:cNvPicPr>
          <p:nvPr/>
        </p:nvPicPr>
        <p:blipFill>
          <a:blip r:embed="rId5"/>
          <a:stretch>
            <a:fillRect/>
          </a:stretch>
        </p:blipFill>
        <p:spPr>
          <a:xfrm>
            <a:off x="7787404" y="845661"/>
            <a:ext cx="2732007" cy="2962232"/>
          </a:xfrm>
          <a:prstGeom prst="rect">
            <a:avLst/>
          </a:prstGeom>
        </p:spPr>
      </p:pic>
    </p:spTree>
    <p:extLst>
      <p:ext uri="{BB962C8B-B14F-4D97-AF65-F5344CB8AC3E}">
        <p14:creationId xmlns:p14="http://schemas.microsoft.com/office/powerpoint/2010/main" val="38522065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6770" y="-257694"/>
            <a:ext cx="9692640" cy="1325562"/>
          </a:xfrm>
        </p:spPr>
        <p:txBody>
          <a:bodyPr/>
          <a:lstStyle/>
          <a:p>
            <a:r>
              <a:rPr lang="ru-RU" b="1" dirty="0"/>
              <a:t>Объективные метрики качества</a:t>
            </a:r>
          </a:p>
        </p:txBody>
      </p:sp>
      <p:sp>
        <p:nvSpPr>
          <p:cNvPr id="3" name="Объект 2"/>
          <p:cNvSpPr>
            <a:spLocks noGrp="1"/>
          </p:cNvSpPr>
          <p:nvPr>
            <p:ph idx="1"/>
          </p:nvPr>
        </p:nvSpPr>
        <p:spPr>
          <a:xfrm>
            <a:off x="594014" y="1067868"/>
            <a:ext cx="10378786" cy="5219388"/>
          </a:xfrm>
        </p:spPr>
        <p:txBody>
          <a:bodyPr>
            <a:normAutofit/>
          </a:bodyPr>
          <a:lstStyle/>
          <a:p>
            <a:pPr marL="0" indent="0">
              <a:buNone/>
            </a:pPr>
            <a:r>
              <a:rPr lang="ru-RU" dirty="0"/>
              <a:t>Для вычисления объективных метрик используются </a:t>
            </a:r>
            <a:r>
              <a:rPr lang="ru-RU" dirty="0" err="1"/>
              <a:t>предобученные</a:t>
            </a:r>
            <a:r>
              <a:rPr lang="ru-RU" dirty="0"/>
              <a:t> модели. Мы передаем реальные и сгенерированные изображения в некоторую </a:t>
            </a:r>
            <a:r>
              <a:rPr lang="ru-RU" dirty="0" err="1"/>
              <a:t>предобученную</a:t>
            </a:r>
            <a:r>
              <a:rPr lang="ru-RU" dirty="0"/>
              <a:t> сеть (обычно это модель </a:t>
            </a:r>
            <a:r>
              <a:rPr lang="ru-RU" dirty="0" err="1"/>
              <a:t>Inception</a:t>
            </a:r>
            <a:r>
              <a:rPr lang="ru-RU" dirty="0"/>
              <a:t> v3, обученная на </a:t>
            </a:r>
            <a:r>
              <a:rPr lang="ru-RU" dirty="0" err="1"/>
              <a:t>ImageNet</a:t>
            </a:r>
            <a:r>
              <a:rPr lang="ru-RU" dirty="0"/>
              <a:t>) и оцениваем:</a:t>
            </a:r>
          </a:p>
          <a:p>
            <a:pPr marL="0" indent="0">
              <a:buNone/>
            </a:pPr>
            <a:r>
              <a:rPr lang="ru-RU" dirty="0"/>
              <a:t>Распределения выданных моделью вероятностей для реальных и сгенерированных изображений</a:t>
            </a:r>
          </a:p>
          <a:p>
            <a:pPr marL="0" indent="0">
              <a:buNone/>
            </a:pPr>
            <a:r>
              <a:rPr lang="ru-RU" dirty="0"/>
              <a:t>Расстояние между реальным и сгенерированным распределениями изображений, используя выходы </a:t>
            </a:r>
            <a:r>
              <a:rPr lang="ru-RU" dirty="0" err="1"/>
              <a:t>сверточной</a:t>
            </a:r>
            <a:r>
              <a:rPr lang="ru-RU" dirty="0"/>
              <a:t> части нейронной сети.</a:t>
            </a:r>
          </a:p>
          <a:p>
            <a:pPr marL="0" indent="0">
              <a:buNone/>
            </a:pPr>
            <a:r>
              <a:rPr lang="ru-RU" dirty="0"/>
              <a:t>Перечислим популярные объективные метрики качества с их небольшим </a:t>
            </a:r>
            <a:r>
              <a:rPr lang="ru-RU" dirty="0" smtClean="0"/>
              <a:t>объяснением</a:t>
            </a:r>
            <a:r>
              <a:rPr lang="ru-RU" dirty="0"/>
              <a:t> </a:t>
            </a:r>
            <a:r>
              <a:rPr lang="ru-RU" dirty="0" smtClean="0"/>
              <a:t>(сл. Слайд)</a:t>
            </a:r>
            <a:endParaRPr lang="ru-RU" dirty="0"/>
          </a:p>
        </p:txBody>
      </p:sp>
      <p:pic>
        <p:nvPicPr>
          <p:cNvPr id="6" name="Рисунок 5"/>
          <p:cNvPicPr>
            <a:picLocks noChangeAspect="1"/>
          </p:cNvPicPr>
          <p:nvPr/>
        </p:nvPicPr>
        <p:blipFill>
          <a:blip r:embed="rId2"/>
          <a:stretch>
            <a:fillRect/>
          </a:stretch>
        </p:blipFill>
        <p:spPr>
          <a:xfrm>
            <a:off x="2344189" y="3895837"/>
            <a:ext cx="6644611" cy="2962163"/>
          </a:xfrm>
          <a:prstGeom prst="rect">
            <a:avLst/>
          </a:prstGeom>
        </p:spPr>
      </p:pic>
    </p:spTree>
    <p:extLst>
      <p:ext uri="{BB962C8B-B14F-4D97-AF65-F5344CB8AC3E}">
        <p14:creationId xmlns:p14="http://schemas.microsoft.com/office/powerpoint/2010/main" val="948775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6771" y="-382386"/>
            <a:ext cx="9692640" cy="1325562"/>
          </a:xfrm>
        </p:spPr>
        <p:txBody>
          <a:bodyPr/>
          <a:lstStyle/>
          <a:p>
            <a:r>
              <a:rPr lang="ru-RU" b="1" dirty="0"/>
              <a:t>Объективные метрики качества</a:t>
            </a:r>
          </a:p>
        </p:txBody>
      </p:sp>
      <p:sp>
        <p:nvSpPr>
          <p:cNvPr id="3" name="Объект 2"/>
          <p:cNvSpPr>
            <a:spLocks noGrp="1"/>
          </p:cNvSpPr>
          <p:nvPr>
            <p:ph idx="1"/>
          </p:nvPr>
        </p:nvSpPr>
        <p:spPr>
          <a:xfrm>
            <a:off x="527513" y="1067866"/>
            <a:ext cx="10453600" cy="5219388"/>
          </a:xfrm>
        </p:spPr>
        <p:txBody>
          <a:bodyPr>
            <a:normAutofit fontScale="92500"/>
          </a:bodyPr>
          <a:lstStyle/>
          <a:p>
            <a:r>
              <a:rPr lang="ru-RU" b="1" dirty="0"/>
              <a:t>FID </a:t>
            </a:r>
            <a:r>
              <a:rPr lang="ru-RU" b="1" dirty="0" err="1"/>
              <a:t>Score</a:t>
            </a:r>
            <a:r>
              <a:rPr lang="ru-RU" b="1" dirty="0"/>
              <a:t> (</a:t>
            </a:r>
            <a:r>
              <a:rPr lang="ru-RU" b="1" dirty="0" err="1"/>
              <a:t>Fréchet</a:t>
            </a:r>
            <a:r>
              <a:rPr lang="ru-RU" b="1" dirty="0"/>
              <a:t> </a:t>
            </a:r>
            <a:r>
              <a:rPr lang="ru-RU" b="1" dirty="0" err="1"/>
              <a:t>Inception</a:t>
            </a:r>
            <a:r>
              <a:rPr lang="ru-RU" b="1" dirty="0"/>
              <a:t> </a:t>
            </a:r>
            <a:r>
              <a:rPr lang="ru-RU" b="1" dirty="0" err="1"/>
              <a:t>Distance</a:t>
            </a:r>
            <a:r>
              <a:rPr lang="ru-RU" b="1" dirty="0"/>
              <a:t>):</a:t>
            </a:r>
            <a:r>
              <a:rPr lang="ru-RU" dirty="0"/>
              <a:t> метрика измеряет расстояние между реальным и сгенерированным распределениями изображений, используя выходы </a:t>
            </a:r>
            <a:r>
              <a:rPr lang="ru-RU" dirty="0" err="1"/>
              <a:t>сверточной</a:t>
            </a:r>
            <a:r>
              <a:rPr lang="ru-RU" dirty="0"/>
              <a:t> нейронной сети </a:t>
            </a:r>
            <a:r>
              <a:rPr lang="ru-RU" dirty="0" err="1"/>
              <a:t>Inception</a:t>
            </a:r>
            <a:r>
              <a:rPr lang="ru-RU" dirty="0"/>
              <a:t>. Чем ниже значение FID </a:t>
            </a:r>
            <a:r>
              <a:rPr lang="ru-RU" dirty="0" err="1"/>
              <a:t>Score</a:t>
            </a:r>
            <a:r>
              <a:rPr lang="ru-RU" dirty="0"/>
              <a:t>, тем лучше качество генерируемых изображений</a:t>
            </a:r>
          </a:p>
          <a:p>
            <a:r>
              <a:rPr lang="ru-RU" b="1" dirty="0" err="1"/>
              <a:t>Inception</a:t>
            </a:r>
            <a:r>
              <a:rPr lang="ru-RU" b="1" dirty="0"/>
              <a:t> </a:t>
            </a:r>
            <a:r>
              <a:rPr lang="ru-RU" b="1" dirty="0" err="1"/>
              <a:t>Score</a:t>
            </a:r>
            <a:r>
              <a:rPr lang="ru-RU" b="1" dirty="0"/>
              <a:t>:</a:t>
            </a:r>
            <a:r>
              <a:rPr lang="ru-RU" dirty="0"/>
              <a:t> метрика оценивает качество генерируемых изображений на основе их разнообразия и реалистичности. Она использует выходы классификатора </a:t>
            </a:r>
            <a:r>
              <a:rPr lang="ru-RU" dirty="0" err="1"/>
              <a:t>Inception</a:t>
            </a:r>
            <a:r>
              <a:rPr lang="ru-RU" dirty="0"/>
              <a:t> для оценки разнообразия и качества изображений</a:t>
            </a:r>
          </a:p>
          <a:p>
            <a:r>
              <a:rPr lang="ru-RU" b="1" dirty="0"/>
              <a:t>SSIM (</a:t>
            </a:r>
            <a:r>
              <a:rPr lang="ru-RU" b="1" dirty="0" err="1"/>
              <a:t>Structural</a:t>
            </a:r>
            <a:r>
              <a:rPr lang="ru-RU" b="1" dirty="0"/>
              <a:t> </a:t>
            </a:r>
            <a:r>
              <a:rPr lang="ru-RU" b="1" dirty="0" err="1"/>
              <a:t>Similarity</a:t>
            </a:r>
            <a:r>
              <a:rPr lang="ru-RU" b="1" dirty="0"/>
              <a:t> </a:t>
            </a:r>
            <a:r>
              <a:rPr lang="ru-RU" b="1" dirty="0" err="1"/>
              <a:t>Index</a:t>
            </a:r>
            <a:r>
              <a:rPr lang="ru-RU" b="1" dirty="0"/>
              <a:t>):</a:t>
            </a:r>
            <a:r>
              <a:rPr lang="ru-RU" dirty="0"/>
              <a:t> SSIM измеряет структурное сходство между двумя изображениями, учитывая яркость, контраст и структуру. Эта метрика может использоваться для оценки качества генерируемых изображений по сравнению с реальными изображениями</a:t>
            </a:r>
          </a:p>
          <a:p>
            <a:r>
              <a:rPr lang="ru-RU" b="1" dirty="0"/>
              <a:t>PSNR (</a:t>
            </a:r>
            <a:r>
              <a:rPr lang="ru-RU" b="1" dirty="0" err="1"/>
              <a:t>Peak</a:t>
            </a:r>
            <a:r>
              <a:rPr lang="ru-RU" b="1" dirty="0"/>
              <a:t> </a:t>
            </a:r>
            <a:r>
              <a:rPr lang="ru-RU" b="1" dirty="0" err="1"/>
              <a:t>Signal-to-Noise</a:t>
            </a:r>
            <a:r>
              <a:rPr lang="ru-RU" b="1" dirty="0"/>
              <a:t> </a:t>
            </a:r>
            <a:r>
              <a:rPr lang="ru-RU" b="1" dirty="0" err="1"/>
              <a:t>Ratio</a:t>
            </a:r>
            <a:r>
              <a:rPr lang="ru-RU" b="1" dirty="0"/>
              <a:t>):</a:t>
            </a:r>
            <a:r>
              <a:rPr lang="ru-RU" dirty="0"/>
              <a:t> PSNR измеряет отношение между максимальной мощностью сигнала и мощностью шума, что позволяет оценить качество восстановленных изображений. Более высокое значение PSNR обычно указывает на более высокое качество изображения</a:t>
            </a:r>
          </a:p>
          <a:p>
            <a:r>
              <a:rPr lang="ru-RU" b="1" dirty="0"/>
              <a:t>LPIPS (</a:t>
            </a:r>
            <a:r>
              <a:rPr lang="ru-RU" b="1" dirty="0" err="1"/>
              <a:t>Learned</a:t>
            </a:r>
            <a:r>
              <a:rPr lang="ru-RU" b="1" dirty="0"/>
              <a:t> </a:t>
            </a:r>
            <a:r>
              <a:rPr lang="ru-RU" b="1" dirty="0" err="1"/>
              <a:t>Perceptual</a:t>
            </a:r>
            <a:r>
              <a:rPr lang="ru-RU" b="1" dirty="0"/>
              <a:t> </a:t>
            </a:r>
            <a:r>
              <a:rPr lang="ru-RU" b="1" dirty="0" err="1"/>
              <a:t>Image</a:t>
            </a:r>
            <a:r>
              <a:rPr lang="ru-RU" b="1" dirty="0"/>
              <a:t> </a:t>
            </a:r>
            <a:r>
              <a:rPr lang="ru-RU" b="1" dirty="0" err="1"/>
              <a:t>Patch</a:t>
            </a:r>
            <a:r>
              <a:rPr lang="ru-RU" b="1" dirty="0"/>
              <a:t> </a:t>
            </a:r>
            <a:r>
              <a:rPr lang="ru-RU" b="1" dirty="0" err="1"/>
              <a:t>Similarity</a:t>
            </a:r>
            <a:r>
              <a:rPr lang="ru-RU" b="1" dirty="0"/>
              <a:t>):</a:t>
            </a:r>
            <a:r>
              <a:rPr lang="ru-RU" dirty="0"/>
              <a:t> LPIPS использует </a:t>
            </a:r>
            <a:r>
              <a:rPr lang="ru-RU" dirty="0" err="1"/>
              <a:t>предобученную</a:t>
            </a:r>
            <a:r>
              <a:rPr lang="ru-RU" dirty="0"/>
              <a:t> </a:t>
            </a:r>
            <a:r>
              <a:rPr lang="ru-RU" dirty="0" err="1"/>
              <a:t>сверточную</a:t>
            </a:r>
            <a:r>
              <a:rPr lang="ru-RU" dirty="0"/>
              <a:t> нейронную сеть для оценки восприятия человеком различий между изображениями. Она оценивает визуальное сходство между реальными и сгенерированными изображениями.</a:t>
            </a:r>
          </a:p>
        </p:txBody>
      </p:sp>
    </p:spTree>
    <p:extLst>
      <p:ext uri="{BB962C8B-B14F-4D97-AF65-F5344CB8AC3E}">
        <p14:creationId xmlns:p14="http://schemas.microsoft.com/office/powerpoint/2010/main" val="16416204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6771" y="-382386"/>
            <a:ext cx="9692640" cy="1325562"/>
          </a:xfrm>
        </p:spPr>
        <p:txBody>
          <a:bodyPr/>
          <a:lstStyle/>
          <a:p>
            <a:r>
              <a:rPr lang="ru-RU" b="1" dirty="0" smtClean="0"/>
              <a:t>Вопрос</a:t>
            </a:r>
            <a:endParaRPr lang="ru-RU" b="1" dirty="0"/>
          </a:p>
        </p:txBody>
      </p:sp>
      <p:sp>
        <p:nvSpPr>
          <p:cNvPr id="3" name="Объект 2"/>
          <p:cNvSpPr>
            <a:spLocks noGrp="1"/>
          </p:cNvSpPr>
          <p:nvPr>
            <p:ph idx="1"/>
          </p:nvPr>
        </p:nvSpPr>
        <p:spPr>
          <a:xfrm>
            <a:off x="527513" y="1504604"/>
            <a:ext cx="10453600" cy="4782650"/>
          </a:xfrm>
        </p:spPr>
        <p:txBody>
          <a:bodyPr>
            <a:normAutofit/>
          </a:bodyPr>
          <a:lstStyle/>
          <a:p>
            <a:pPr marL="0" indent="0">
              <a:buNone/>
            </a:pPr>
            <a:r>
              <a:rPr lang="ru-RU" dirty="0"/>
              <a:t>У какого изображения FID </a:t>
            </a:r>
            <a:r>
              <a:rPr lang="ru-RU" dirty="0" err="1"/>
              <a:t>score</a:t>
            </a:r>
            <a:r>
              <a:rPr lang="ru-RU" dirty="0"/>
              <a:t> ниже?</a:t>
            </a:r>
          </a:p>
        </p:txBody>
      </p:sp>
      <p:pic>
        <p:nvPicPr>
          <p:cNvPr id="4" name="Рисунок 3"/>
          <p:cNvPicPr>
            <a:picLocks noChangeAspect="1"/>
          </p:cNvPicPr>
          <p:nvPr/>
        </p:nvPicPr>
        <p:blipFill>
          <a:blip r:embed="rId2"/>
          <a:stretch>
            <a:fillRect/>
          </a:stretch>
        </p:blipFill>
        <p:spPr>
          <a:xfrm>
            <a:off x="2649113" y="1937737"/>
            <a:ext cx="5975773" cy="3881172"/>
          </a:xfrm>
          <a:prstGeom prst="rect">
            <a:avLst/>
          </a:prstGeom>
        </p:spPr>
      </p:pic>
    </p:spTree>
    <p:extLst>
      <p:ext uri="{BB962C8B-B14F-4D97-AF65-F5344CB8AC3E}">
        <p14:creationId xmlns:p14="http://schemas.microsoft.com/office/powerpoint/2010/main" val="15382805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0679" y="74814"/>
            <a:ext cx="9692640" cy="1325562"/>
          </a:xfrm>
        </p:spPr>
        <p:txBody>
          <a:bodyPr/>
          <a:lstStyle/>
          <a:p>
            <a:r>
              <a:rPr lang="ru-RU" b="1" dirty="0"/>
              <a:t>Генерация изображений в настоящее время</a:t>
            </a:r>
          </a:p>
        </p:txBody>
      </p:sp>
      <p:sp>
        <p:nvSpPr>
          <p:cNvPr id="3" name="Объект 2"/>
          <p:cNvSpPr>
            <a:spLocks noGrp="1"/>
          </p:cNvSpPr>
          <p:nvPr>
            <p:ph idx="1"/>
          </p:nvPr>
        </p:nvSpPr>
        <p:spPr>
          <a:xfrm>
            <a:off x="527513" y="1504603"/>
            <a:ext cx="6480116" cy="5203767"/>
          </a:xfrm>
        </p:spPr>
        <p:txBody>
          <a:bodyPr>
            <a:normAutofit lnSpcReduction="10000"/>
          </a:bodyPr>
          <a:lstStyle/>
          <a:p>
            <a:pPr marL="0" indent="0" algn="just">
              <a:buNone/>
            </a:pPr>
            <a:r>
              <a:rPr lang="ru-RU" dirty="0"/>
              <a:t>В настоящее время существует множество подходов к генерации изображений - основные из них мы рассмотрим в этом и следующем модулях. У каждого подхода есть свои достоинства и ограничения. </a:t>
            </a:r>
          </a:p>
          <a:p>
            <a:pPr marL="0" indent="0" algn="just">
              <a:buNone/>
            </a:pPr>
            <a:r>
              <a:rPr lang="ru-RU" dirty="0"/>
              <a:t>Вопрос "Решена ли задача генерации изображений на данный момент?" довольно сложный, так как довольно часто сгенерированные </a:t>
            </a:r>
            <a:r>
              <a:rPr lang="ru-RU" dirty="0" err="1"/>
              <a:t>нейросетью</a:t>
            </a:r>
            <a:r>
              <a:rPr lang="ru-RU" dirty="0"/>
              <a:t> изображения неотличимы от реальных, но иногда на синтезированных фотографиях можно найти детали, которые показывают нам, что изображение </a:t>
            </a:r>
            <a:r>
              <a:rPr lang="ru-RU" dirty="0" err="1"/>
              <a:t>фейковое</a:t>
            </a:r>
            <a:r>
              <a:rPr lang="ru-RU" dirty="0"/>
              <a:t>.</a:t>
            </a:r>
          </a:p>
          <a:p>
            <a:pPr marL="0" indent="0" algn="just">
              <a:buNone/>
            </a:pPr>
            <a:r>
              <a:rPr lang="ru-RU" dirty="0"/>
              <a:t>Чтобы еще немного вдохновиться современными генеративными моделями в </a:t>
            </a:r>
            <a:r>
              <a:rPr lang="ru-RU" dirty="0" err="1"/>
              <a:t>Computer</a:t>
            </a:r>
            <a:r>
              <a:rPr lang="ru-RU" dirty="0"/>
              <a:t> </a:t>
            </a:r>
            <a:r>
              <a:rPr lang="ru-RU" dirty="0" err="1"/>
              <a:t>Vision</a:t>
            </a:r>
            <a:r>
              <a:rPr lang="ru-RU" dirty="0"/>
              <a:t>, давайте сыграем в игру. В следующих трех степах попробуйте угадать, где реальная фотография, а где - изображение, созданное </a:t>
            </a:r>
            <a:r>
              <a:rPr lang="ru-RU" dirty="0" err="1"/>
              <a:t>нейросетью</a:t>
            </a:r>
            <a:r>
              <a:rPr lang="ru-RU" dirty="0"/>
              <a:t>!</a:t>
            </a:r>
          </a:p>
          <a:p>
            <a:pPr marL="0" indent="0" algn="just">
              <a:buNone/>
            </a:pPr>
            <a:r>
              <a:rPr lang="ru-RU" dirty="0"/>
              <a:t>В комментариях к вопросам обязательно делитесь, почему выбранное вами изображение вы сочли </a:t>
            </a:r>
            <a:r>
              <a:rPr lang="ru-RU" dirty="0" err="1"/>
              <a:t>фейковым</a:t>
            </a:r>
            <a:r>
              <a:rPr lang="ru-RU" dirty="0"/>
              <a:t>.</a:t>
            </a:r>
          </a:p>
          <a:p>
            <a:pPr marL="0" indent="0" algn="just">
              <a:buNone/>
            </a:pPr>
            <a:endParaRPr lang="ru-RU" b="1" dirty="0"/>
          </a:p>
        </p:txBody>
      </p:sp>
      <p:pic>
        <p:nvPicPr>
          <p:cNvPr id="5" name="Рисунок 4"/>
          <p:cNvPicPr>
            <a:picLocks noChangeAspect="1"/>
          </p:cNvPicPr>
          <p:nvPr/>
        </p:nvPicPr>
        <p:blipFill>
          <a:blip r:embed="rId2"/>
          <a:stretch>
            <a:fillRect/>
          </a:stretch>
        </p:blipFill>
        <p:spPr>
          <a:xfrm>
            <a:off x="7540160" y="2386506"/>
            <a:ext cx="3484309" cy="2243684"/>
          </a:xfrm>
          <a:prstGeom prst="rect">
            <a:avLst/>
          </a:prstGeom>
        </p:spPr>
      </p:pic>
    </p:spTree>
    <p:extLst>
      <p:ext uri="{BB962C8B-B14F-4D97-AF65-F5344CB8AC3E}">
        <p14:creationId xmlns:p14="http://schemas.microsoft.com/office/powerpoint/2010/main" val="2575621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0679" y="74814"/>
            <a:ext cx="9692640" cy="1325562"/>
          </a:xfrm>
        </p:spPr>
        <p:txBody>
          <a:bodyPr>
            <a:normAutofit/>
          </a:bodyPr>
          <a:lstStyle/>
          <a:p>
            <a:r>
              <a:rPr lang="ru-RU" b="1" dirty="0" smtClean="0"/>
              <a:t>Вопрос</a:t>
            </a:r>
            <a:endParaRPr lang="ru-RU" b="1" dirty="0"/>
          </a:p>
        </p:txBody>
      </p:sp>
      <p:sp>
        <p:nvSpPr>
          <p:cNvPr id="3" name="Объект 2"/>
          <p:cNvSpPr>
            <a:spLocks noGrp="1"/>
          </p:cNvSpPr>
          <p:nvPr>
            <p:ph idx="1"/>
          </p:nvPr>
        </p:nvSpPr>
        <p:spPr>
          <a:xfrm>
            <a:off x="527513" y="1504603"/>
            <a:ext cx="6480116" cy="5203767"/>
          </a:xfrm>
        </p:spPr>
        <p:txBody>
          <a:bodyPr>
            <a:normAutofit/>
          </a:bodyPr>
          <a:lstStyle/>
          <a:p>
            <a:pPr marL="0" indent="0">
              <a:buNone/>
            </a:pPr>
            <a:r>
              <a:rPr lang="ru-RU" dirty="0"/>
              <a:t>Одно из изображений ниже - реальное, одно - </a:t>
            </a:r>
            <a:r>
              <a:rPr lang="ru-RU" dirty="0" err="1"/>
              <a:t>фейковое</a:t>
            </a:r>
            <a:r>
              <a:rPr lang="ru-RU" dirty="0"/>
              <a:t>. </a:t>
            </a:r>
          </a:p>
          <a:p>
            <a:pPr marL="0" indent="0">
              <a:buNone/>
            </a:pPr>
            <a:r>
              <a:rPr lang="ru-RU" dirty="0"/>
              <a:t>Выберите, какое изображение </a:t>
            </a:r>
            <a:r>
              <a:rPr lang="ru-RU" b="1" dirty="0" err="1"/>
              <a:t>фейковое</a:t>
            </a:r>
            <a:r>
              <a:rPr lang="ru-RU" dirty="0"/>
              <a:t> (сгенерировано </a:t>
            </a:r>
            <a:r>
              <a:rPr lang="ru-RU" dirty="0" err="1"/>
              <a:t>нейросетью</a:t>
            </a:r>
            <a:r>
              <a:rPr lang="ru-RU" dirty="0"/>
              <a:t>).</a:t>
            </a:r>
          </a:p>
        </p:txBody>
      </p:sp>
      <p:pic>
        <p:nvPicPr>
          <p:cNvPr id="4" name="Рисунок 3"/>
          <p:cNvPicPr>
            <a:picLocks noChangeAspect="1"/>
          </p:cNvPicPr>
          <p:nvPr/>
        </p:nvPicPr>
        <p:blipFill>
          <a:blip r:embed="rId2"/>
          <a:stretch>
            <a:fillRect/>
          </a:stretch>
        </p:blipFill>
        <p:spPr>
          <a:xfrm>
            <a:off x="1071865" y="3290585"/>
            <a:ext cx="9316750" cy="3086531"/>
          </a:xfrm>
          <a:prstGeom prst="rect">
            <a:avLst/>
          </a:prstGeom>
        </p:spPr>
      </p:pic>
    </p:spTree>
    <p:extLst>
      <p:ext uri="{BB962C8B-B14F-4D97-AF65-F5344CB8AC3E}">
        <p14:creationId xmlns:p14="http://schemas.microsoft.com/office/powerpoint/2010/main" val="39740539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0679" y="74814"/>
            <a:ext cx="9692640" cy="1325562"/>
          </a:xfrm>
        </p:spPr>
        <p:txBody>
          <a:bodyPr>
            <a:normAutofit/>
          </a:bodyPr>
          <a:lstStyle/>
          <a:p>
            <a:r>
              <a:rPr lang="ru-RU" b="1" dirty="0" smtClean="0"/>
              <a:t>Вопрос</a:t>
            </a:r>
            <a:endParaRPr lang="ru-RU" b="1" dirty="0"/>
          </a:p>
        </p:txBody>
      </p:sp>
      <p:sp>
        <p:nvSpPr>
          <p:cNvPr id="3" name="Объект 2"/>
          <p:cNvSpPr>
            <a:spLocks noGrp="1"/>
          </p:cNvSpPr>
          <p:nvPr>
            <p:ph idx="1"/>
          </p:nvPr>
        </p:nvSpPr>
        <p:spPr>
          <a:xfrm>
            <a:off x="527513" y="1504603"/>
            <a:ext cx="6480116" cy="5203767"/>
          </a:xfrm>
        </p:spPr>
        <p:txBody>
          <a:bodyPr>
            <a:normAutofit/>
          </a:bodyPr>
          <a:lstStyle/>
          <a:p>
            <a:pPr marL="0" indent="0">
              <a:buNone/>
            </a:pPr>
            <a:r>
              <a:rPr lang="ru-RU" dirty="0"/>
              <a:t>Одно из изображений ниже - реальное, одно - </a:t>
            </a:r>
            <a:r>
              <a:rPr lang="ru-RU" dirty="0" err="1"/>
              <a:t>фейковое</a:t>
            </a:r>
            <a:r>
              <a:rPr lang="ru-RU" dirty="0"/>
              <a:t>. </a:t>
            </a:r>
          </a:p>
          <a:p>
            <a:pPr marL="0" indent="0">
              <a:buNone/>
            </a:pPr>
            <a:r>
              <a:rPr lang="ru-RU" dirty="0"/>
              <a:t>Выберите, какое изображение </a:t>
            </a:r>
            <a:r>
              <a:rPr lang="ru-RU" b="1" dirty="0" err="1"/>
              <a:t>фейковое</a:t>
            </a:r>
            <a:r>
              <a:rPr lang="ru-RU" dirty="0"/>
              <a:t> (сгенерировано </a:t>
            </a:r>
            <a:r>
              <a:rPr lang="ru-RU" dirty="0" err="1"/>
              <a:t>нейросетью</a:t>
            </a:r>
            <a:r>
              <a:rPr lang="ru-RU" dirty="0"/>
              <a:t>).</a:t>
            </a:r>
          </a:p>
        </p:txBody>
      </p:sp>
      <p:pic>
        <p:nvPicPr>
          <p:cNvPr id="5" name="Рисунок 4"/>
          <p:cNvPicPr>
            <a:picLocks noChangeAspect="1"/>
          </p:cNvPicPr>
          <p:nvPr/>
        </p:nvPicPr>
        <p:blipFill>
          <a:blip r:embed="rId2"/>
          <a:stretch>
            <a:fillRect/>
          </a:stretch>
        </p:blipFill>
        <p:spPr>
          <a:xfrm>
            <a:off x="902413" y="3493731"/>
            <a:ext cx="9469171" cy="3029373"/>
          </a:xfrm>
          <a:prstGeom prst="rect">
            <a:avLst/>
          </a:prstGeom>
        </p:spPr>
      </p:pic>
    </p:spTree>
    <p:extLst>
      <p:ext uri="{BB962C8B-B14F-4D97-AF65-F5344CB8AC3E}">
        <p14:creationId xmlns:p14="http://schemas.microsoft.com/office/powerpoint/2010/main" val="15257080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0679" y="74814"/>
            <a:ext cx="9692640" cy="1325562"/>
          </a:xfrm>
        </p:spPr>
        <p:txBody>
          <a:bodyPr>
            <a:normAutofit/>
          </a:bodyPr>
          <a:lstStyle/>
          <a:p>
            <a:r>
              <a:rPr lang="ru-RU" b="1" dirty="0" smtClean="0"/>
              <a:t>Вопрос</a:t>
            </a:r>
            <a:endParaRPr lang="ru-RU" b="1" dirty="0"/>
          </a:p>
        </p:txBody>
      </p:sp>
      <p:sp>
        <p:nvSpPr>
          <p:cNvPr id="3" name="Объект 2"/>
          <p:cNvSpPr>
            <a:spLocks noGrp="1"/>
          </p:cNvSpPr>
          <p:nvPr>
            <p:ph idx="1"/>
          </p:nvPr>
        </p:nvSpPr>
        <p:spPr>
          <a:xfrm>
            <a:off x="527513" y="1504603"/>
            <a:ext cx="6480116" cy="5203767"/>
          </a:xfrm>
        </p:spPr>
        <p:txBody>
          <a:bodyPr>
            <a:normAutofit/>
          </a:bodyPr>
          <a:lstStyle/>
          <a:p>
            <a:pPr marL="0" indent="0">
              <a:buNone/>
            </a:pPr>
            <a:r>
              <a:rPr lang="ru-RU" dirty="0"/>
              <a:t>Одно из изображений ниже - реальное, одно - </a:t>
            </a:r>
            <a:r>
              <a:rPr lang="ru-RU" dirty="0" err="1"/>
              <a:t>фейковое</a:t>
            </a:r>
            <a:r>
              <a:rPr lang="ru-RU" dirty="0"/>
              <a:t>. </a:t>
            </a:r>
          </a:p>
          <a:p>
            <a:pPr marL="0" indent="0">
              <a:buNone/>
            </a:pPr>
            <a:r>
              <a:rPr lang="ru-RU" dirty="0"/>
              <a:t>Выберите, какое изображение </a:t>
            </a:r>
            <a:r>
              <a:rPr lang="ru-RU" b="1" dirty="0" err="1"/>
              <a:t>фейковое</a:t>
            </a:r>
            <a:r>
              <a:rPr lang="ru-RU" dirty="0"/>
              <a:t> (сгенерировано </a:t>
            </a:r>
            <a:r>
              <a:rPr lang="ru-RU" dirty="0" err="1"/>
              <a:t>нейросетью</a:t>
            </a:r>
            <a:r>
              <a:rPr lang="ru-RU" dirty="0"/>
              <a:t>).</a:t>
            </a:r>
          </a:p>
        </p:txBody>
      </p:sp>
      <p:pic>
        <p:nvPicPr>
          <p:cNvPr id="4" name="Рисунок 3"/>
          <p:cNvPicPr>
            <a:picLocks noChangeAspect="1"/>
          </p:cNvPicPr>
          <p:nvPr/>
        </p:nvPicPr>
        <p:blipFill>
          <a:blip r:embed="rId2"/>
          <a:stretch>
            <a:fillRect/>
          </a:stretch>
        </p:blipFill>
        <p:spPr>
          <a:xfrm>
            <a:off x="888124" y="3467489"/>
            <a:ext cx="9497750" cy="3115110"/>
          </a:xfrm>
          <a:prstGeom prst="rect">
            <a:avLst/>
          </a:prstGeom>
        </p:spPr>
      </p:pic>
    </p:spTree>
    <p:extLst>
      <p:ext uri="{BB962C8B-B14F-4D97-AF65-F5344CB8AC3E}">
        <p14:creationId xmlns:p14="http://schemas.microsoft.com/office/powerpoint/2010/main" val="3785237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ctr"/>
          <a:lstStyle/>
          <a:p>
            <a:r>
              <a:rPr lang="en-US" b="1" dirty="0" smtClean="0"/>
              <a:t>AGI</a:t>
            </a:r>
            <a:endParaRPr lang="ru-RU" dirty="0"/>
          </a:p>
        </p:txBody>
      </p:sp>
      <p:sp>
        <p:nvSpPr>
          <p:cNvPr id="4" name="Текст 3"/>
          <p:cNvSpPr>
            <a:spLocks noGrp="1"/>
          </p:cNvSpPr>
          <p:nvPr>
            <p:ph type="body" idx="1"/>
          </p:nvPr>
        </p:nvSpPr>
        <p:spPr/>
        <p:txBody>
          <a:bodyPr/>
          <a:lstStyle/>
          <a:p>
            <a:endParaRPr lang="ru-RU"/>
          </a:p>
        </p:txBody>
      </p:sp>
      <p:pic>
        <p:nvPicPr>
          <p:cNvPr id="3" name="Рисунок 2"/>
          <p:cNvPicPr>
            <a:picLocks noChangeAspect="1"/>
          </p:cNvPicPr>
          <p:nvPr/>
        </p:nvPicPr>
        <p:blipFill>
          <a:blip r:embed="rId2"/>
          <a:stretch>
            <a:fillRect/>
          </a:stretch>
        </p:blipFill>
        <p:spPr>
          <a:xfrm>
            <a:off x="4771506" y="940958"/>
            <a:ext cx="5767313" cy="3462865"/>
          </a:xfrm>
          <a:prstGeom prst="rect">
            <a:avLst/>
          </a:prstGeom>
        </p:spPr>
      </p:pic>
    </p:spTree>
    <p:extLst>
      <p:ext uri="{BB962C8B-B14F-4D97-AF65-F5344CB8AC3E}">
        <p14:creationId xmlns:p14="http://schemas.microsoft.com/office/powerpoint/2010/main" val="32794784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ctr"/>
          <a:lstStyle/>
          <a:p>
            <a:r>
              <a:rPr lang="ru-RU" b="1" dirty="0" err="1"/>
              <a:t>Эмбеддинги</a:t>
            </a:r>
            <a:r>
              <a:rPr lang="ru-RU" b="1" dirty="0"/>
              <a:t> изображений</a:t>
            </a:r>
          </a:p>
        </p:txBody>
      </p:sp>
      <p:sp>
        <p:nvSpPr>
          <p:cNvPr id="4" name="Текст 3"/>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4510267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6770" y="-257694"/>
            <a:ext cx="9692640" cy="1325562"/>
          </a:xfrm>
        </p:spPr>
        <p:txBody>
          <a:bodyPr/>
          <a:lstStyle/>
          <a:p>
            <a:r>
              <a:rPr lang="ru-RU" b="1" dirty="0" err="1"/>
              <a:t>Эмбеддинги</a:t>
            </a:r>
            <a:r>
              <a:rPr lang="ru-RU" b="1" dirty="0"/>
              <a:t> изображений</a:t>
            </a:r>
          </a:p>
        </p:txBody>
      </p:sp>
      <p:sp>
        <p:nvSpPr>
          <p:cNvPr id="3" name="Объект 2"/>
          <p:cNvSpPr>
            <a:spLocks noGrp="1"/>
          </p:cNvSpPr>
          <p:nvPr>
            <p:ph idx="1"/>
          </p:nvPr>
        </p:nvSpPr>
        <p:spPr>
          <a:xfrm>
            <a:off x="594014" y="1067868"/>
            <a:ext cx="10378786" cy="5219388"/>
          </a:xfrm>
        </p:spPr>
        <p:txBody>
          <a:bodyPr>
            <a:normAutofit/>
          </a:bodyPr>
          <a:lstStyle/>
          <a:p>
            <a:pPr marL="0" indent="0">
              <a:buNone/>
            </a:pPr>
            <a:r>
              <a:rPr lang="ru-RU" dirty="0"/>
              <a:t>В модулях по компьютерному зрению вы уже изучили основные архитектуры для решения </a:t>
            </a:r>
            <a:r>
              <a:rPr lang="ru-RU" dirty="0" err="1"/>
              <a:t>supervised</a:t>
            </a:r>
            <a:r>
              <a:rPr lang="ru-RU" dirty="0"/>
              <a:t>-задач компьютерного зрения (классификация, </a:t>
            </a:r>
            <a:r>
              <a:rPr lang="ru-RU" dirty="0" err="1"/>
              <a:t>детекция</a:t>
            </a:r>
            <a:r>
              <a:rPr lang="ru-RU" dirty="0"/>
              <a:t> и другие). Как правило, это </a:t>
            </a:r>
            <a:r>
              <a:rPr lang="ru-RU" dirty="0" err="1"/>
              <a:t>сверточные</a:t>
            </a:r>
            <a:r>
              <a:rPr lang="ru-RU" dirty="0"/>
              <a:t> архитектуры такого </a:t>
            </a:r>
            <a:r>
              <a:rPr lang="ru-RU" dirty="0" smtClean="0"/>
              <a:t>типа</a:t>
            </a:r>
          </a:p>
          <a:p>
            <a:pPr marL="0" indent="0">
              <a:buNone/>
            </a:pPr>
            <a:r>
              <a:rPr lang="ru-RU" dirty="0"/>
              <a:t>Здесь картинка проходит через:</a:t>
            </a:r>
          </a:p>
          <a:p>
            <a:pPr lvl="1"/>
            <a:r>
              <a:rPr lang="ru-RU" dirty="0"/>
              <a:t>несколько </a:t>
            </a:r>
            <a:r>
              <a:rPr lang="ru-RU" dirty="0" err="1"/>
              <a:t>сверточных</a:t>
            </a:r>
            <a:r>
              <a:rPr lang="ru-RU" dirty="0"/>
              <a:t> слоев (обычно, с добавлением </a:t>
            </a:r>
            <a:r>
              <a:rPr lang="ru-RU" dirty="0" err="1"/>
              <a:t>пулинга</a:t>
            </a:r>
            <a:r>
              <a:rPr lang="ru-RU" dirty="0"/>
              <a:t>)</a:t>
            </a:r>
          </a:p>
          <a:p>
            <a:pPr lvl="1"/>
            <a:r>
              <a:rPr lang="ru-RU" dirty="0"/>
              <a:t>последние 1-2 слоя - </a:t>
            </a:r>
            <a:r>
              <a:rPr lang="ru-RU" dirty="0" err="1"/>
              <a:t>полносвязные</a:t>
            </a:r>
            <a:r>
              <a:rPr lang="ru-RU" dirty="0"/>
              <a:t> (обозначены на картинке как </a:t>
            </a:r>
            <a:r>
              <a:rPr lang="ru-RU" dirty="0" err="1"/>
              <a:t>fc</a:t>
            </a:r>
            <a:r>
              <a:rPr lang="ru-RU" dirty="0"/>
              <a:t> - </a:t>
            </a:r>
            <a:r>
              <a:rPr lang="ru-RU" dirty="0" err="1"/>
              <a:t>fully</a:t>
            </a:r>
            <a:r>
              <a:rPr lang="ru-RU" dirty="0"/>
              <a:t> </a:t>
            </a:r>
            <a:r>
              <a:rPr lang="ru-RU" dirty="0" err="1"/>
              <a:t>connected</a:t>
            </a:r>
            <a:r>
              <a:rPr lang="ru-RU" dirty="0"/>
              <a:t>).</a:t>
            </a:r>
          </a:p>
          <a:p>
            <a:pPr marL="0" indent="0">
              <a:buNone/>
            </a:pPr>
            <a:r>
              <a:rPr lang="ru-RU" dirty="0"/>
              <a:t>На выходе получаем прогноз: например, это может быть класс - вид объекта, изображенного на фотографии.</a:t>
            </a:r>
          </a:p>
          <a:p>
            <a:pPr marL="0" indent="0">
              <a:buNone/>
            </a:pPr>
            <a:endParaRPr lang="ru-RU" dirty="0"/>
          </a:p>
        </p:txBody>
      </p:sp>
      <p:pic>
        <p:nvPicPr>
          <p:cNvPr id="4" name="Рисунок 3"/>
          <p:cNvPicPr>
            <a:picLocks noChangeAspect="1"/>
          </p:cNvPicPr>
          <p:nvPr/>
        </p:nvPicPr>
        <p:blipFill>
          <a:blip r:embed="rId2"/>
          <a:stretch>
            <a:fillRect/>
          </a:stretch>
        </p:blipFill>
        <p:spPr>
          <a:xfrm>
            <a:off x="427413" y="3935793"/>
            <a:ext cx="9907383" cy="2810267"/>
          </a:xfrm>
          <a:prstGeom prst="rect">
            <a:avLst/>
          </a:prstGeom>
        </p:spPr>
      </p:pic>
    </p:spTree>
    <p:extLst>
      <p:ext uri="{BB962C8B-B14F-4D97-AF65-F5344CB8AC3E}">
        <p14:creationId xmlns:p14="http://schemas.microsoft.com/office/powerpoint/2010/main" val="11536185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6770" y="-257694"/>
            <a:ext cx="9692640" cy="1325562"/>
          </a:xfrm>
        </p:spPr>
        <p:txBody>
          <a:bodyPr/>
          <a:lstStyle/>
          <a:p>
            <a:r>
              <a:rPr lang="ru-RU" b="1" dirty="0" err="1"/>
              <a:t>Эмбеддинги</a:t>
            </a:r>
            <a:r>
              <a:rPr lang="ru-RU" b="1" dirty="0"/>
              <a:t> изображений</a:t>
            </a:r>
          </a:p>
        </p:txBody>
      </p:sp>
      <p:sp>
        <p:nvSpPr>
          <p:cNvPr id="3" name="Объект 2"/>
          <p:cNvSpPr>
            <a:spLocks noGrp="1"/>
          </p:cNvSpPr>
          <p:nvPr>
            <p:ph idx="1"/>
          </p:nvPr>
        </p:nvSpPr>
        <p:spPr>
          <a:xfrm>
            <a:off x="643890" y="1400377"/>
            <a:ext cx="10378786" cy="5219388"/>
          </a:xfrm>
        </p:spPr>
        <p:txBody>
          <a:bodyPr>
            <a:normAutofit/>
          </a:bodyPr>
          <a:lstStyle/>
          <a:p>
            <a:pPr marL="0" indent="0">
              <a:buNone/>
            </a:pPr>
            <a:r>
              <a:rPr lang="ru-RU" b="1" dirty="0" err="1"/>
              <a:t>Эмбеддинг</a:t>
            </a:r>
            <a:r>
              <a:rPr lang="ru-RU" b="1" dirty="0"/>
              <a:t> изображения:</a:t>
            </a:r>
            <a:r>
              <a:rPr lang="ru-RU" dirty="0"/>
              <a:t> выход из последнего </a:t>
            </a:r>
            <a:r>
              <a:rPr lang="ru-RU" dirty="0" err="1"/>
              <a:t>сверточного</a:t>
            </a:r>
            <a:r>
              <a:rPr lang="ru-RU" dirty="0"/>
              <a:t> слоя вытягивается в вектор перед подачей в </a:t>
            </a:r>
            <a:r>
              <a:rPr lang="ru-RU" dirty="0" err="1"/>
              <a:t>полносвязный</a:t>
            </a:r>
            <a:r>
              <a:rPr lang="ru-RU" dirty="0"/>
              <a:t> слой. Полученный вектор (</a:t>
            </a:r>
            <a:r>
              <a:rPr lang="ru-RU" dirty="0" err="1"/>
              <a:t>эмбеддинг</a:t>
            </a:r>
            <a:r>
              <a:rPr lang="ru-RU" dirty="0"/>
              <a:t>) хорошо описывает изображение: координаты этого вектора являются полезными смысловыми признаками изображения.</a:t>
            </a:r>
          </a:p>
          <a:p>
            <a:pPr marL="0" indent="0">
              <a:buNone/>
            </a:pPr>
            <a:r>
              <a:rPr lang="ru-RU" dirty="0"/>
              <a:t>Такими </a:t>
            </a:r>
            <a:r>
              <a:rPr lang="ru-RU" dirty="0" err="1"/>
              <a:t>эмбеддингами</a:t>
            </a:r>
            <a:r>
              <a:rPr lang="ru-RU" dirty="0"/>
              <a:t>, полученными после обучения нейронной сети на большом объеме данных (например, на </a:t>
            </a:r>
            <a:r>
              <a:rPr lang="ru-RU" dirty="0" err="1"/>
              <a:t>датасете</a:t>
            </a:r>
            <a:r>
              <a:rPr lang="ru-RU" dirty="0"/>
              <a:t> </a:t>
            </a:r>
            <a:r>
              <a:rPr lang="ru-RU" dirty="0" err="1"/>
              <a:t>ImageNet</a:t>
            </a:r>
            <a:r>
              <a:rPr lang="ru-RU" dirty="0"/>
              <a:t>), можно пользоваться для векторизации изображений и в других задачах. </a:t>
            </a:r>
          </a:p>
          <a:p>
            <a:pPr marL="0" indent="0">
              <a:buNone/>
            </a:pPr>
            <a:r>
              <a:rPr lang="ru-RU" b="1" dirty="0"/>
              <a:t>Недостаток:</a:t>
            </a:r>
            <a:r>
              <a:rPr lang="ru-RU" dirty="0"/>
              <a:t> однако, у такого способа получать </a:t>
            </a:r>
            <a:r>
              <a:rPr lang="ru-RU" dirty="0" err="1"/>
              <a:t>эмбеддинги</a:t>
            </a:r>
            <a:r>
              <a:rPr lang="ru-RU" dirty="0"/>
              <a:t> есть существенный недостаток: для обучения модели необходим размеченный </a:t>
            </a:r>
            <a:r>
              <a:rPr lang="ru-RU" dirty="0" err="1"/>
              <a:t>датасет</a:t>
            </a:r>
            <a:r>
              <a:rPr lang="ru-RU" dirty="0"/>
              <a:t>.</a:t>
            </a:r>
          </a:p>
          <a:p>
            <a:pPr marL="0" indent="0">
              <a:buNone/>
            </a:pPr>
            <a:r>
              <a:rPr lang="ru-RU" dirty="0"/>
              <a:t>Хотелось бы иметь способ извлечь из изображения вектор, содержательно описывающий картинку, без решения других вспомогательных задач, тем более, без дополнительной разметки. По сути мы бы хотели получить аналог алгоритма Word2Vec, но для изображений.</a:t>
            </a:r>
          </a:p>
          <a:p>
            <a:pPr marL="0" indent="0">
              <a:buNone/>
            </a:pPr>
            <a:r>
              <a:rPr lang="ru-RU" dirty="0"/>
              <a:t>Такой подход есть. Он называется вариационным </a:t>
            </a:r>
            <a:r>
              <a:rPr lang="ru-RU" dirty="0" err="1"/>
              <a:t>автокодировщиком</a:t>
            </a:r>
            <a:r>
              <a:rPr lang="ru-RU" dirty="0"/>
              <a:t>. Разберем его в следующих шагах.</a:t>
            </a:r>
          </a:p>
        </p:txBody>
      </p:sp>
    </p:spTree>
    <p:extLst>
      <p:ext uri="{BB962C8B-B14F-4D97-AF65-F5344CB8AC3E}">
        <p14:creationId xmlns:p14="http://schemas.microsoft.com/office/powerpoint/2010/main" val="12800658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6770" y="-257694"/>
            <a:ext cx="9692640" cy="1325562"/>
          </a:xfrm>
        </p:spPr>
        <p:txBody>
          <a:bodyPr/>
          <a:lstStyle/>
          <a:p>
            <a:r>
              <a:rPr lang="en-US" b="1" dirty="0" smtClean="0"/>
              <a:t>Unsupervised-</a:t>
            </a:r>
            <a:r>
              <a:rPr lang="ru-RU" b="1" dirty="0" err="1" smtClean="0"/>
              <a:t>эмбеддинги</a:t>
            </a:r>
            <a:endParaRPr lang="ru-RU" b="1" dirty="0"/>
          </a:p>
        </p:txBody>
      </p:sp>
      <p:sp>
        <p:nvSpPr>
          <p:cNvPr id="3" name="Объект 2"/>
          <p:cNvSpPr>
            <a:spLocks noGrp="1"/>
          </p:cNvSpPr>
          <p:nvPr>
            <p:ph idx="1"/>
          </p:nvPr>
        </p:nvSpPr>
        <p:spPr>
          <a:xfrm>
            <a:off x="594014" y="1067868"/>
            <a:ext cx="10378786" cy="5219388"/>
          </a:xfrm>
        </p:spPr>
        <p:txBody>
          <a:bodyPr>
            <a:normAutofit/>
          </a:bodyPr>
          <a:lstStyle/>
          <a:p>
            <a:pPr marL="0" indent="0">
              <a:buNone/>
            </a:pPr>
            <a:r>
              <a:rPr lang="ru-RU" dirty="0"/>
              <a:t>Попробуем получить </a:t>
            </a:r>
            <a:r>
              <a:rPr lang="ru-RU" dirty="0" err="1"/>
              <a:t>эмбеддинг</a:t>
            </a:r>
            <a:r>
              <a:rPr lang="ru-RU" dirty="0"/>
              <a:t> изображения по нему самому, то есть, без дополнительной разметки. Для этого </a:t>
            </a:r>
            <a:r>
              <a:rPr lang="ru-RU" dirty="0" smtClean="0"/>
              <a:t>используем следующую архитектуру:</a:t>
            </a:r>
          </a:p>
          <a:p>
            <a:pPr marL="0" indent="0">
              <a:buNone/>
            </a:pPr>
            <a:r>
              <a:rPr lang="ru-RU" dirty="0"/>
              <a:t>Здесь будут только </a:t>
            </a:r>
            <a:r>
              <a:rPr lang="ru-RU" dirty="0" err="1"/>
              <a:t>сверточные</a:t>
            </a:r>
            <a:r>
              <a:rPr lang="ru-RU" dirty="0"/>
              <a:t> слои, при этом:</a:t>
            </a:r>
          </a:p>
          <a:p>
            <a:pPr lvl="1"/>
            <a:r>
              <a:rPr lang="ru-RU" dirty="0"/>
              <a:t>Первая половина сети (</a:t>
            </a:r>
            <a:r>
              <a:rPr lang="ru-RU" dirty="0" err="1"/>
              <a:t>convolutions</a:t>
            </a:r>
            <a:r>
              <a:rPr lang="ru-RU" dirty="0"/>
              <a:t>) будет сворачивать изображение последовательным применением </a:t>
            </a:r>
            <a:r>
              <a:rPr lang="ru-RU" dirty="0" err="1"/>
              <a:t>сверточных</a:t>
            </a:r>
            <a:r>
              <a:rPr lang="ru-RU" dirty="0"/>
              <a:t> слоев</a:t>
            </a:r>
          </a:p>
          <a:p>
            <a:pPr lvl="1"/>
            <a:r>
              <a:rPr lang="ru-RU" dirty="0"/>
              <a:t>Результат блока </a:t>
            </a:r>
            <a:r>
              <a:rPr lang="ru-RU" dirty="0" err="1"/>
              <a:t>convolutions</a:t>
            </a:r>
            <a:r>
              <a:rPr lang="ru-RU" dirty="0"/>
              <a:t> вытянем в вектор - и это будет наш вектор </a:t>
            </a:r>
            <a:r>
              <a:rPr lang="ru-RU" dirty="0" err="1"/>
              <a:t>эмбеддингов</a:t>
            </a:r>
            <a:r>
              <a:rPr lang="ru-RU" dirty="0"/>
              <a:t> </a:t>
            </a:r>
            <a:r>
              <a:rPr lang="ru-RU" dirty="0" err="1"/>
              <a:t>emb</a:t>
            </a:r>
            <a:endParaRPr lang="ru-RU" dirty="0"/>
          </a:p>
          <a:p>
            <a:pPr lvl="1"/>
            <a:r>
              <a:rPr lang="ru-RU" dirty="0"/>
              <a:t>Вторая половина сети попытается восстановить изображение по полученному вектору </a:t>
            </a:r>
            <a:r>
              <a:rPr lang="ru-RU" dirty="0" err="1"/>
              <a:t>эмбеддингов</a:t>
            </a:r>
            <a:r>
              <a:rPr lang="ru-RU" dirty="0"/>
              <a:t> путем </a:t>
            </a:r>
            <a:r>
              <a:rPr lang="ru-RU" dirty="0" err="1"/>
              <a:t>up-convolutions</a:t>
            </a:r>
            <a:endParaRPr lang="ru-RU" dirty="0"/>
          </a:p>
          <a:p>
            <a:pPr marL="0" indent="0">
              <a:buNone/>
            </a:pPr>
            <a:r>
              <a:rPr lang="ru-RU" dirty="0"/>
              <a:t>Описанный подход называется </a:t>
            </a:r>
            <a:r>
              <a:rPr lang="ru-RU" b="1" i="1" dirty="0" err="1"/>
              <a:t>автокодировщиком</a:t>
            </a:r>
            <a:r>
              <a:rPr lang="ru-RU" dirty="0"/>
              <a:t>.</a:t>
            </a:r>
          </a:p>
          <a:p>
            <a:pPr marL="0" indent="0">
              <a:buNone/>
            </a:pPr>
            <a:endParaRPr lang="ru-RU" dirty="0"/>
          </a:p>
        </p:txBody>
      </p:sp>
      <p:pic>
        <p:nvPicPr>
          <p:cNvPr id="5" name="Рисунок 4"/>
          <p:cNvPicPr>
            <a:picLocks noChangeAspect="1"/>
          </p:cNvPicPr>
          <p:nvPr/>
        </p:nvPicPr>
        <p:blipFill>
          <a:blip r:embed="rId2"/>
          <a:stretch>
            <a:fillRect/>
          </a:stretch>
        </p:blipFill>
        <p:spPr>
          <a:xfrm>
            <a:off x="1372803" y="4191152"/>
            <a:ext cx="8600573" cy="2351467"/>
          </a:xfrm>
          <a:prstGeom prst="rect">
            <a:avLst/>
          </a:prstGeom>
        </p:spPr>
      </p:pic>
    </p:spTree>
    <p:extLst>
      <p:ext uri="{BB962C8B-B14F-4D97-AF65-F5344CB8AC3E}">
        <p14:creationId xmlns:p14="http://schemas.microsoft.com/office/powerpoint/2010/main" val="7428842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6770" y="-257694"/>
            <a:ext cx="9692640" cy="1325562"/>
          </a:xfrm>
        </p:spPr>
        <p:txBody>
          <a:bodyPr/>
          <a:lstStyle/>
          <a:p>
            <a:r>
              <a:rPr lang="ru-RU" b="1" dirty="0" err="1"/>
              <a:t>Автокодировщики</a:t>
            </a:r>
            <a:endParaRPr lang="ru-RU" b="1" dirty="0"/>
          </a:p>
        </p:txBody>
      </p:sp>
      <p:pic>
        <p:nvPicPr>
          <p:cNvPr id="4" name="Объект 3"/>
          <p:cNvPicPr>
            <a:picLocks noGrp="1" noChangeAspect="1"/>
          </p:cNvPicPr>
          <p:nvPr>
            <p:ph idx="1"/>
          </p:nvPr>
        </p:nvPicPr>
        <p:blipFill>
          <a:blip r:embed="rId2"/>
          <a:stretch>
            <a:fillRect/>
          </a:stretch>
        </p:blipFill>
        <p:spPr>
          <a:xfrm>
            <a:off x="657476" y="1067868"/>
            <a:ext cx="10031225" cy="3353268"/>
          </a:xfrm>
          <a:prstGeom prst="rect">
            <a:avLst/>
          </a:prstGeom>
        </p:spPr>
      </p:pic>
      <p:pic>
        <p:nvPicPr>
          <p:cNvPr id="5" name="Рисунок 4"/>
          <p:cNvPicPr>
            <a:picLocks noChangeAspect="1"/>
          </p:cNvPicPr>
          <p:nvPr/>
        </p:nvPicPr>
        <p:blipFill>
          <a:blip r:embed="rId3"/>
          <a:stretch>
            <a:fillRect/>
          </a:stretch>
        </p:blipFill>
        <p:spPr>
          <a:xfrm>
            <a:off x="1372803" y="4421136"/>
            <a:ext cx="8600573" cy="2121483"/>
          </a:xfrm>
          <a:prstGeom prst="rect">
            <a:avLst/>
          </a:prstGeom>
        </p:spPr>
      </p:pic>
    </p:spTree>
    <p:extLst>
      <p:ext uri="{BB962C8B-B14F-4D97-AF65-F5344CB8AC3E}">
        <p14:creationId xmlns:p14="http://schemas.microsoft.com/office/powerpoint/2010/main" val="15910312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6770" y="-257694"/>
            <a:ext cx="10146030" cy="1325562"/>
          </a:xfrm>
        </p:spPr>
        <p:txBody>
          <a:bodyPr/>
          <a:lstStyle/>
          <a:p>
            <a:r>
              <a:rPr lang="ru-RU" b="1" dirty="0"/>
              <a:t>Особенности </a:t>
            </a:r>
            <a:r>
              <a:rPr lang="ru-RU" b="1" dirty="0" err="1"/>
              <a:t>автокодировщиков</a:t>
            </a:r>
            <a:endParaRPr lang="ru-RU" b="1" dirty="0"/>
          </a:p>
        </p:txBody>
      </p:sp>
      <p:sp>
        <p:nvSpPr>
          <p:cNvPr id="3" name="Объект 2"/>
          <p:cNvSpPr>
            <a:spLocks noGrp="1"/>
          </p:cNvSpPr>
          <p:nvPr>
            <p:ph idx="1"/>
          </p:nvPr>
        </p:nvSpPr>
        <p:spPr>
          <a:xfrm>
            <a:off x="594014" y="1067868"/>
            <a:ext cx="10378786" cy="5219388"/>
          </a:xfrm>
        </p:spPr>
        <p:txBody>
          <a:bodyPr>
            <a:normAutofit/>
          </a:bodyPr>
          <a:lstStyle/>
          <a:p>
            <a:pPr marL="0" indent="0">
              <a:buNone/>
            </a:pPr>
            <a:r>
              <a:rPr lang="ru-RU" dirty="0"/>
              <a:t>Общий </a:t>
            </a:r>
            <a:r>
              <a:rPr lang="ru-RU" dirty="0" err="1"/>
              <a:t>пайплайн</a:t>
            </a:r>
            <a:r>
              <a:rPr lang="ru-RU" dirty="0"/>
              <a:t> работы </a:t>
            </a:r>
            <a:r>
              <a:rPr lang="ru-RU" dirty="0" err="1"/>
              <a:t>автокодировщика</a:t>
            </a:r>
            <a:r>
              <a:rPr lang="ru-RU" dirty="0"/>
              <a:t> (</a:t>
            </a:r>
            <a:r>
              <a:rPr lang="ru-RU" dirty="0" err="1"/>
              <a:t>autoencoder</a:t>
            </a:r>
            <a:r>
              <a:rPr lang="ru-RU" dirty="0"/>
              <a:t>) изображен на рисунке:</a:t>
            </a:r>
          </a:p>
        </p:txBody>
      </p:sp>
      <p:pic>
        <p:nvPicPr>
          <p:cNvPr id="5" name="Рисунок 4"/>
          <p:cNvPicPr>
            <a:picLocks noChangeAspect="1"/>
          </p:cNvPicPr>
          <p:nvPr/>
        </p:nvPicPr>
        <p:blipFill>
          <a:blip r:embed="rId2"/>
          <a:stretch>
            <a:fillRect/>
          </a:stretch>
        </p:blipFill>
        <p:spPr>
          <a:xfrm>
            <a:off x="-1" y="1410275"/>
            <a:ext cx="6771111" cy="2006255"/>
          </a:xfrm>
          <a:prstGeom prst="rect">
            <a:avLst/>
          </a:prstGeom>
        </p:spPr>
      </p:pic>
      <p:pic>
        <p:nvPicPr>
          <p:cNvPr id="6" name="Рисунок 5"/>
          <p:cNvPicPr>
            <a:picLocks noChangeAspect="1"/>
          </p:cNvPicPr>
          <p:nvPr/>
        </p:nvPicPr>
        <p:blipFill>
          <a:blip r:embed="rId3"/>
          <a:stretch>
            <a:fillRect/>
          </a:stretch>
        </p:blipFill>
        <p:spPr>
          <a:xfrm>
            <a:off x="6895373" y="1478949"/>
            <a:ext cx="4220164" cy="5296639"/>
          </a:xfrm>
          <a:prstGeom prst="rect">
            <a:avLst/>
          </a:prstGeom>
        </p:spPr>
      </p:pic>
      <p:sp>
        <p:nvSpPr>
          <p:cNvPr id="7" name="TextBox 6"/>
          <p:cNvSpPr txBox="1"/>
          <p:nvPr/>
        </p:nvSpPr>
        <p:spPr>
          <a:xfrm>
            <a:off x="826770" y="3669100"/>
            <a:ext cx="5519651" cy="2862322"/>
          </a:xfrm>
          <a:prstGeom prst="rect">
            <a:avLst/>
          </a:prstGeom>
          <a:noFill/>
        </p:spPr>
        <p:txBody>
          <a:bodyPr wrap="square" rtlCol="0">
            <a:spAutoFit/>
          </a:bodyPr>
          <a:lstStyle/>
          <a:p>
            <a:pPr algn="just"/>
            <a:r>
              <a:rPr lang="ru-RU" dirty="0"/>
              <a:t>Видно, что </a:t>
            </a:r>
            <a:r>
              <a:rPr lang="ru-RU" dirty="0" err="1"/>
              <a:t>автокодировщик</a:t>
            </a:r>
            <a:r>
              <a:rPr lang="ru-RU" dirty="0"/>
              <a:t> восстанавливает изображение с потерями (размывает изображение, теряет детали).</a:t>
            </a:r>
          </a:p>
          <a:p>
            <a:pPr algn="just"/>
            <a:r>
              <a:rPr lang="ru-RU" dirty="0"/>
              <a:t>Кроме того, </a:t>
            </a:r>
            <a:r>
              <a:rPr lang="ru-RU" dirty="0" err="1"/>
              <a:t>автокодировщик</a:t>
            </a:r>
            <a:r>
              <a:rPr lang="ru-RU" dirty="0"/>
              <a:t>, обученный на восстановление изображения при помощи минимизации </a:t>
            </a:r>
            <a:r>
              <a:rPr lang="ru-RU" dirty="0" err="1"/>
              <a:t>попиксельного</a:t>
            </a:r>
            <a:r>
              <a:rPr lang="ru-RU" dirty="0"/>
              <a:t> евклидова расстояния, переобучается.</a:t>
            </a:r>
          </a:p>
          <a:p>
            <a:pPr algn="just"/>
            <a:r>
              <a:rPr lang="ru-RU" dirty="0"/>
              <a:t>Дальше разберем модификации подхода для улучшения качества работы модели и снижения ее переобучения.</a:t>
            </a:r>
          </a:p>
        </p:txBody>
      </p:sp>
    </p:spTree>
    <p:extLst>
      <p:ext uri="{BB962C8B-B14F-4D97-AF65-F5344CB8AC3E}">
        <p14:creationId xmlns:p14="http://schemas.microsoft.com/office/powerpoint/2010/main" val="11952149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6770" y="-257694"/>
            <a:ext cx="9692640" cy="1325562"/>
          </a:xfrm>
        </p:spPr>
        <p:txBody>
          <a:bodyPr/>
          <a:lstStyle/>
          <a:p>
            <a:r>
              <a:rPr lang="ru-RU" b="1" dirty="0"/>
              <a:t>Борьба с переобучением</a:t>
            </a:r>
          </a:p>
        </p:txBody>
      </p:sp>
      <p:sp>
        <p:nvSpPr>
          <p:cNvPr id="3" name="Объект 2"/>
          <p:cNvSpPr>
            <a:spLocks noGrp="1"/>
          </p:cNvSpPr>
          <p:nvPr>
            <p:ph idx="1"/>
          </p:nvPr>
        </p:nvSpPr>
        <p:spPr>
          <a:xfrm>
            <a:off x="594014" y="1067868"/>
            <a:ext cx="10378786" cy="5219388"/>
          </a:xfrm>
        </p:spPr>
        <p:txBody>
          <a:bodyPr>
            <a:normAutofit/>
          </a:bodyPr>
          <a:lstStyle/>
          <a:p>
            <a:pPr marL="0" indent="0">
              <a:buNone/>
            </a:pPr>
            <a:r>
              <a:rPr lang="ru-RU" dirty="0"/>
              <a:t>1. Классический подход:</a:t>
            </a:r>
          </a:p>
          <a:p>
            <a:pPr lvl="1"/>
            <a:r>
              <a:rPr lang="ru-RU" dirty="0"/>
              <a:t>Для борьбы с переобучением к функции потерь можно добавить L1 или L2 регуляризацию</a:t>
            </a:r>
          </a:p>
          <a:p>
            <a:pPr lvl="1"/>
            <a:r>
              <a:rPr lang="ru-RU" dirty="0"/>
              <a:t>Также в архитектуру сети можно добавить </a:t>
            </a:r>
            <a:r>
              <a:rPr lang="ru-RU" dirty="0" err="1"/>
              <a:t>DropOut</a:t>
            </a:r>
            <a:r>
              <a:rPr lang="ru-RU" dirty="0"/>
              <a:t>-слои</a:t>
            </a:r>
          </a:p>
          <a:p>
            <a:pPr marL="0" indent="0">
              <a:buNone/>
            </a:pPr>
            <a:r>
              <a:rPr lang="ru-RU" dirty="0"/>
              <a:t>2. Специфичный для домена подход:</a:t>
            </a:r>
          </a:p>
          <a:p>
            <a:pPr lvl="1"/>
            <a:r>
              <a:rPr lang="ru-RU" dirty="0"/>
              <a:t>Можно использовать </a:t>
            </a:r>
            <a:r>
              <a:rPr lang="ru-RU" dirty="0" err="1"/>
              <a:t>denoising</a:t>
            </a:r>
            <a:r>
              <a:rPr lang="ru-RU" dirty="0"/>
              <a:t> </a:t>
            </a:r>
            <a:r>
              <a:rPr lang="ru-RU" dirty="0" err="1" smtClean="0"/>
              <a:t>autoencoders</a:t>
            </a:r>
            <a:endParaRPr lang="ru-RU" dirty="0"/>
          </a:p>
          <a:p>
            <a:pPr marL="274320" lvl="1" indent="0">
              <a:buNone/>
            </a:pPr>
            <a:r>
              <a:rPr lang="ru-RU" dirty="0"/>
              <a:t>Можно </a:t>
            </a:r>
            <a:r>
              <a:rPr lang="ru-RU" dirty="0" err="1"/>
              <a:t>зашумить</a:t>
            </a:r>
            <a:r>
              <a:rPr lang="ru-RU" dirty="0"/>
              <a:t> исходные изображения и обучать </a:t>
            </a:r>
            <a:r>
              <a:rPr lang="ru-RU" dirty="0" err="1"/>
              <a:t>автокодировщик</a:t>
            </a:r>
            <a:r>
              <a:rPr lang="ru-RU" dirty="0"/>
              <a:t> восстанавливать чистые (без шума) изображения. В этом случае модель не будет так сильно переобучаться, пытаясь по изображению восстановить его </a:t>
            </a:r>
            <a:r>
              <a:rPr lang="ru-RU" dirty="0" err="1"/>
              <a:t>попиксельную</a:t>
            </a:r>
            <a:r>
              <a:rPr lang="ru-RU" dirty="0"/>
              <a:t> копию.</a:t>
            </a:r>
          </a:p>
        </p:txBody>
      </p:sp>
      <p:pic>
        <p:nvPicPr>
          <p:cNvPr id="4" name="Рисунок 3"/>
          <p:cNvPicPr>
            <a:picLocks noChangeAspect="1"/>
          </p:cNvPicPr>
          <p:nvPr/>
        </p:nvPicPr>
        <p:blipFill>
          <a:blip r:embed="rId2"/>
          <a:stretch>
            <a:fillRect/>
          </a:stretch>
        </p:blipFill>
        <p:spPr>
          <a:xfrm>
            <a:off x="2511113" y="3476742"/>
            <a:ext cx="6544588" cy="3296110"/>
          </a:xfrm>
          <a:prstGeom prst="rect">
            <a:avLst/>
          </a:prstGeom>
        </p:spPr>
      </p:pic>
    </p:spTree>
    <p:extLst>
      <p:ext uri="{BB962C8B-B14F-4D97-AF65-F5344CB8AC3E}">
        <p14:creationId xmlns:p14="http://schemas.microsoft.com/office/powerpoint/2010/main" val="24316989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273" y="-257694"/>
            <a:ext cx="10490661" cy="1325562"/>
          </a:xfrm>
        </p:spPr>
        <p:txBody>
          <a:bodyPr>
            <a:normAutofit/>
          </a:bodyPr>
          <a:lstStyle/>
          <a:p>
            <a:r>
              <a:rPr lang="ru-RU" sz="4000" b="1" dirty="0"/>
              <a:t>Как использовать </a:t>
            </a:r>
            <a:r>
              <a:rPr lang="ru-RU" sz="4000" b="1" dirty="0" err="1"/>
              <a:t>автокодировщики</a:t>
            </a:r>
            <a:r>
              <a:rPr lang="ru-RU" sz="4000" b="1" dirty="0"/>
              <a:t>?</a:t>
            </a:r>
          </a:p>
        </p:txBody>
      </p:sp>
      <p:sp>
        <p:nvSpPr>
          <p:cNvPr id="3" name="Объект 2"/>
          <p:cNvSpPr>
            <a:spLocks noGrp="1"/>
          </p:cNvSpPr>
          <p:nvPr>
            <p:ph idx="1"/>
          </p:nvPr>
        </p:nvSpPr>
        <p:spPr>
          <a:xfrm>
            <a:off x="618952" y="1425316"/>
            <a:ext cx="4435186" cy="5219388"/>
          </a:xfrm>
        </p:spPr>
        <p:txBody>
          <a:bodyPr>
            <a:normAutofit/>
          </a:bodyPr>
          <a:lstStyle/>
          <a:p>
            <a:pPr marL="0" indent="0">
              <a:buNone/>
            </a:pPr>
            <a:r>
              <a:rPr lang="ru-RU" sz="2000" dirty="0"/>
              <a:t>Имея обученный </a:t>
            </a:r>
            <a:r>
              <a:rPr lang="ru-RU" sz="2000" dirty="0" err="1"/>
              <a:t>автокодировщик</a:t>
            </a:r>
            <a:r>
              <a:rPr lang="ru-RU" sz="2000" dirty="0"/>
              <a:t>, мы можем:</a:t>
            </a:r>
          </a:p>
          <a:p>
            <a:pPr lvl="1"/>
            <a:r>
              <a:rPr lang="ru-RU" sz="1800" dirty="0"/>
              <a:t>Представлять изображение в виде компактного вектора-</a:t>
            </a:r>
            <a:r>
              <a:rPr lang="ru-RU" sz="1800" dirty="0" err="1"/>
              <a:t>эмбеддинга</a:t>
            </a:r>
            <a:r>
              <a:rPr lang="ru-RU" sz="1800" dirty="0"/>
              <a:t> (и далее решать любые задачи, используя в качестве признаков </a:t>
            </a:r>
            <a:r>
              <a:rPr lang="ru-RU" sz="1800" dirty="0" err="1"/>
              <a:t>эмбеддинг</a:t>
            </a:r>
            <a:r>
              <a:rPr lang="ru-RU" sz="1800" dirty="0"/>
              <a:t> изображения)</a:t>
            </a:r>
          </a:p>
          <a:p>
            <a:pPr lvl="1"/>
            <a:r>
              <a:rPr lang="ru-RU" sz="1800" dirty="0"/>
              <a:t>Искать похожие изображения: это могут быть изображения с похожими </a:t>
            </a:r>
            <a:r>
              <a:rPr lang="ru-RU" sz="1800" dirty="0" err="1"/>
              <a:t>эмбеддингами</a:t>
            </a:r>
            <a:r>
              <a:rPr lang="ru-RU" sz="1800" dirty="0"/>
              <a:t> (например, по косинусной мере</a:t>
            </a:r>
            <a:r>
              <a:rPr lang="ru-RU" sz="1800" dirty="0" smtClean="0"/>
              <a:t>)</a:t>
            </a:r>
            <a:r>
              <a:rPr lang="ru-RU" sz="1800" dirty="0"/>
              <a:t> </a:t>
            </a:r>
            <a:endParaRPr lang="ru-RU" sz="1800" dirty="0" smtClean="0"/>
          </a:p>
          <a:p>
            <a:pPr lvl="1"/>
            <a:r>
              <a:rPr lang="ru-RU" sz="1800" dirty="0" smtClean="0"/>
              <a:t>Генерировать </a:t>
            </a:r>
            <a:r>
              <a:rPr lang="ru-RU" sz="1800" dirty="0"/>
              <a:t>изображения: получаем на вход некоторый вектор-</a:t>
            </a:r>
            <a:r>
              <a:rPr lang="ru-RU" sz="1800" dirty="0" err="1"/>
              <a:t>эмбеддинг</a:t>
            </a:r>
            <a:r>
              <a:rPr lang="ru-RU" sz="1800" dirty="0"/>
              <a:t> и при помощи </a:t>
            </a:r>
            <a:r>
              <a:rPr lang="ru-RU" sz="1800" dirty="0" err="1"/>
              <a:t>decoder</a:t>
            </a:r>
            <a:r>
              <a:rPr lang="ru-RU" sz="1800" dirty="0"/>
              <a:t>-части </a:t>
            </a:r>
            <a:r>
              <a:rPr lang="ru-RU" sz="1800" dirty="0" err="1"/>
              <a:t>автокодировщика</a:t>
            </a:r>
            <a:r>
              <a:rPr lang="ru-RU" sz="1800" dirty="0"/>
              <a:t> генерируем по этому вектору изображение</a:t>
            </a:r>
          </a:p>
          <a:p>
            <a:pPr lvl="1"/>
            <a:endParaRPr lang="ru-RU" sz="1800" dirty="0"/>
          </a:p>
        </p:txBody>
      </p:sp>
      <p:pic>
        <p:nvPicPr>
          <p:cNvPr id="5" name="Рисунок 4"/>
          <p:cNvPicPr>
            <a:picLocks noChangeAspect="1"/>
          </p:cNvPicPr>
          <p:nvPr/>
        </p:nvPicPr>
        <p:blipFill>
          <a:blip r:embed="rId2"/>
          <a:stretch>
            <a:fillRect/>
          </a:stretch>
        </p:blipFill>
        <p:spPr>
          <a:xfrm>
            <a:off x="5498913" y="1254587"/>
            <a:ext cx="5083189" cy="2294773"/>
          </a:xfrm>
          <a:prstGeom prst="rect">
            <a:avLst/>
          </a:prstGeom>
        </p:spPr>
      </p:pic>
      <p:pic>
        <p:nvPicPr>
          <p:cNvPr id="6" name="Рисунок 5"/>
          <p:cNvPicPr>
            <a:picLocks noChangeAspect="1"/>
          </p:cNvPicPr>
          <p:nvPr/>
        </p:nvPicPr>
        <p:blipFill>
          <a:blip r:embed="rId3"/>
          <a:stretch>
            <a:fillRect/>
          </a:stretch>
        </p:blipFill>
        <p:spPr>
          <a:xfrm>
            <a:off x="5609811" y="3677562"/>
            <a:ext cx="4696480" cy="2791215"/>
          </a:xfrm>
          <a:prstGeom prst="rect">
            <a:avLst/>
          </a:prstGeom>
        </p:spPr>
      </p:pic>
    </p:spTree>
    <p:extLst>
      <p:ext uri="{BB962C8B-B14F-4D97-AF65-F5344CB8AC3E}">
        <p14:creationId xmlns:p14="http://schemas.microsoft.com/office/powerpoint/2010/main" val="33371973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273" y="-257694"/>
            <a:ext cx="10490661" cy="1325562"/>
          </a:xfrm>
        </p:spPr>
        <p:txBody>
          <a:bodyPr>
            <a:normAutofit/>
          </a:bodyPr>
          <a:lstStyle/>
          <a:p>
            <a:r>
              <a:rPr lang="ru-RU" sz="4000" b="1" dirty="0"/>
              <a:t>Как использовать </a:t>
            </a:r>
            <a:r>
              <a:rPr lang="ru-RU" sz="4000" b="1" dirty="0" err="1"/>
              <a:t>автокодировщики</a:t>
            </a:r>
            <a:r>
              <a:rPr lang="ru-RU" sz="4000" b="1" dirty="0"/>
              <a:t>?</a:t>
            </a:r>
          </a:p>
        </p:txBody>
      </p:sp>
      <p:sp>
        <p:nvSpPr>
          <p:cNvPr id="3" name="Объект 2"/>
          <p:cNvSpPr>
            <a:spLocks noGrp="1"/>
          </p:cNvSpPr>
          <p:nvPr>
            <p:ph idx="1"/>
          </p:nvPr>
        </p:nvSpPr>
        <p:spPr>
          <a:xfrm>
            <a:off x="618952" y="1425316"/>
            <a:ext cx="4435186" cy="5219388"/>
          </a:xfrm>
        </p:spPr>
        <p:txBody>
          <a:bodyPr>
            <a:normAutofit/>
          </a:bodyPr>
          <a:lstStyle/>
          <a:p>
            <a:r>
              <a:rPr lang="ru-RU" dirty="0"/>
              <a:t>Трансформировать изображения: можно извлечь из изображений </a:t>
            </a:r>
            <a:r>
              <a:rPr lang="ru-RU" dirty="0" err="1"/>
              <a:t>эмбеддинги</a:t>
            </a:r>
            <a:r>
              <a:rPr lang="ru-RU" dirty="0"/>
              <a:t>, характеризующие определенные свойства изображений (например, </a:t>
            </a:r>
            <a:r>
              <a:rPr lang="ru-RU" dirty="0" err="1"/>
              <a:t>эмбеддинг</a:t>
            </a:r>
            <a:r>
              <a:rPr lang="ru-RU" dirty="0"/>
              <a:t> улыбающихся людей), и затем добавлять/вычитать из </a:t>
            </a:r>
            <a:r>
              <a:rPr lang="ru-RU" dirty="0" err="1"/>
              <a:t>эмбеддингов</a:t>
            </a:r>
            <a:r>
              <a:rPr lang="ru-RU" dirty="0"/>
              <a:t> изображений </a:t>
            </a:r>
            <a:r>
              <a:rPr lang="ru-RU" dirty="0" err="1"/>
              <a:t>эмбеддинги</a:t>
            </a:r>
            <a:r>
              <a:rPr lang="ru-RU" dirty="0"/>
              <a:t> свойств и получать трансформированные к нужному виду фотографии </a:t>
            </a:r>
          </a:p>
        </p:txBody>
      </p:sp>
      <p:pic>
        <p:nvPicPr>
          <p:cNvPr id="4" name="Рисунок 3"/>
          <p:cNvPicPr>
            <a:picLocks noChangeAspect="1"/>
          </p:cNvPicPr>
          <p:nvPr/>
        </p:nvPicPr>
        <p:blipFill rotWithShape="1">
          <a:blip r:embed="rId2"/>
          <a:srcRect t="3090"/>
          <a:stretch/>
        </p:blipFill>
        <p:spPr>
          <a:xfrm>
            <a:off x="5673519" y="1662545"/>
            <a:ext cx="5001323" cy="3683583"/>
          </a:xfrm>
          <a:prstGeom prst="rect">
            <a:avLst/>
          </a:prstGeom>
        </p:spPr>
      </p:pic>
    </p:spTree>
    <p:extLst>
      <p:ext uri="{BB962C8B-B14F-4D97-AF65-F5344CB8AC3E}">
        <p14:creationId xmlns:p14="http://schemas.microsoft.com/office/powerpoint/2010/main" val="39202532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ctr"/>
          <a:lstStyle/>
          <a:p>
            <a:r>
              <a:rPr lang="ru-RU" b="1" dirty="0" smtClean="0"/>
              <a:t>Вариационный </a:t>
            </a:r>
            <a:r>
              <a:rPr lang="ru-RU" b="1" dirty="0" err="1" smtClean="0"/>
              <a:t>автокодировщик</a:t>
            </a:r>
            <a:endParaRPr lang="ru-RU" b="1" dirty="0"/>
          </a:p>
        </p:txBody>
      </p:sp>
      <p:sp>
        <p:nvSpPr>
          <p:cNvPr id="4" name="Текст 3"/>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6698027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3037" y="-1719808"/>
            <a:ext cx="10358981" cy="3025456"/>
          </a:xfrm>
        </p:spPr>
        <p:txBody>
          <a:bodyPr>
            <a:normAutofit/>
          </a:bodyPr>
          <a:lstStyle/>
          <a:p>
            <a:r>
              <a:rPr lang="ru-RU" b="1" dirty="0"/>
              <a:t>Что такое AGI? Простая аналогия</a:t>
            </a:r>
          </a:p>
        </p:txBody>
      </p:sp>
      <p:sp>
        <p:nvSpPr>
          <p:cNvPr id="3" name="Объект 2"/>
          <p:cNvSpPr>
            <a:spLocks noGrp="1"/>
          </p:cNvSpPr>
          <p:nvPr>
            <p:ph idx="1"/>
          </p:nvPr>
        </p:nvSpPr>
        <p:spPr>
          <a:xfrm>
            <a:off x="563943" y="1496102"/>
            <a:ext cx="10417170" cy="4622066"/>
          </a:xfrm>
        </p:spPr>
        <p:txBody>
          <a:bodyPr>
            <a:noAutofit/>
          </a:bodyPr>
          <a:lstStyle/>
          <a:p>
            <a:pPr marL="0" indent="0">
              <a:buNone/>
            </a:pPr>
            <a:r>
              <a:rPr lang="ru-RU" b="1" dirty="0"/>
              <a:t>Сегодняшний ИИ (</a:t>
            </a:r>
            <a:r>
              <a:rPr lang="ru-RU" b="1" dirty="0" err="1"/>
              <a:t>Narrow</a:t>
            </a:r>
            <a:r>
              <a:rPr lang="ru-RU" b="1" dirty="0"/>
              <a:t> AI) — это как набор супер-специалистов:</a:t>
            </a:r>
            <a:endParaRPr lang="ru-RU" dirty="0"/>
          </a:p>
          <a:p>
            <a:pPr lvl="1"/>
            <a:r>
              <a:rPr lang="ru-RU" b="1" dirty="0" smtClean="0"/>
              <a:t>Доктор </a:t>
            </a:r>
            <a:r>
              <a:rPr lang="ru-RU" b="1" dirty="0"/>
              <a:t>Алиса</a:t>
            </a:r>
            <a:r>
              <a:rPr lang="ru-RU" dirty="0"/>
              <a:t> — гениальный диагност, но не умеет даже чай заварить</a:t>
            </a:r>
          </a:p>
          <a:p>
            <a:pPr lvl="1"/>
            <a:r>
              <a:rPr lang="ru-RU" b="1" dirty="0" smtClean="0"/>
              <a:t>Шофёр </a:t>
            </a:r>
            <a:r>
              <a:rPr lang="ru-RU" b="1" dirty="0"/>
              <a:t>Борис</a:t>
            </a:r>
            <a:r>
              <a:rPr lang="ru-RU" dirty="0"/>
              <a:t> — идеально водит машину, но не может прочитать вывеску</a:t>
            </a:r>
          </a:p>
          <a:p>
            <a:pPr lvl="1"/>
            <a:r>
              <a:rPr lang="ru-RU" b="1" dirty="0" smtClean="0"/>
              <a:t>Художник Анна</a:t>
            </a:r>
            <a:r>
              <a:rPr lang="ru-RU" dirty="0"/>
              <a:t> — создаёт шедевры, но не понимает, что на них изображено</a:t>
            </a:r>
          </a:p>
          <a:p>
            <a:pPr marL="0" indent="0">
              <a:buNone/>
            </a:pPr>
            <a:r>
              <a:rPr lang="ru-RU" b="1" dirty="0" smtClean="0"/>
              <a:t>AGI </a:t>
            </a:r>
            <a:r>
              <a:rPr lang="ru-RU" b="1" dirty="0"/>
              <a:t>— это один универсальный «Человек-оркестр»:</a:t>
            </a:r>
            <a:endParaRPr lang="ru-RU" dirty="0"/>
          </a:p>
          <a:p>
            <a:pPr lvl="1"/>
            <a:r>
              <a:rPr lang="ru-RU" b="1" dirty="0" smtClean="0"/>
              <a:t>Один </a:t>
            </a:r>
            <a:r>
              <a:rPr lang="ru-RU" b="1" dirty="0"/>
              <a:t>интеллект</a:t>
            </a:r>
            <a:r>
              <a:rPr lang="ru-RU" dirty="0"/>
              <a:t>, который может: поставить диагноз → обсудить его за чаем → сесть за руль и поехать в аптеку → а по дороге набросать эскиз увиденного пейзажа</a:t>
            </a:r>
          </a:p>
          <a:p>
            <a:pPr lvl="1"/>
            <a:r>
              <a:rPr lang="ru-RU" b="1" dirty="0"/>
              <a:t>Ключевое:</a:t>
            </a:r>
            <a:r>
              <a:rPr lang="ru-RU" dirty="0"/>
              <a:t> Он не заточен под конкретную задачу. Он </a:t>
            </a:r>
            <a:r>
              <a:rPr lang="ru-RU" b="1" dirty="0"/>
              <a:t>учится новому</a:t>
            </a:r>
            <a:r>
              <a:rPr lang="ru-RU" dirty="0"/>
              <a:t>, </a:t>
            </a:r>
            <a:r>
              <a:rPr lang="ru-RU" b="1" dirty="0"/>
              <a:t>применяет знания из одной области в другой</a:t>
            </a:r>
            <a:r>
              <a:rPr lang="ru-RU" dirty="0"/>
              <a:t> и </a:t>
            </a:r>
            <a:r>
              <a:rPr lang="ru-RU" b="1" dirty="0"/>
              <a:t>понимает мир целостно</a:t>
            </a:r>
            <a:r>
              <a:rPr lang="ru-RU" dirty="0"/>
              <a:t>.</a:t>
            </a:r>
          </a:p>
        </p:txBody>
      </p:sp>
      <p:pic>
        <p:nvPicPr>
          <p:cNvPr id="7" name="Рисунок 6"/>
          <p:cNvPicPr>
            <a:picLocks noChangeAspect="1"/>
          </p:cNvPicPr>
          <p:nvPr/>
        </p:nvPicPr>
        <p:blipFill>
          <a:blip r:embed="rId2"/>
          <a:stretch>
            <a:fillRect/>
          </a:stretch>
        </p:blipFill>
        <p:spPr>
          <a:xfrm>
            <a:off x="6793965" y="4140649"/>
            <a:ext cx="4187148" cy="2534189"/>
          </a:xfrm>
          <a:prstGeom prst="rect">
            <a:avLst/>
          </a:prstGeom>
        </p:spPr>
      </p:pic>
    </p:spTree>
    <p:extLst>
      <p:ext uri="{BB962C8B-B14F-4D97-AF65-F5344CB8AC3E}">
        <p14:creationId xmlns:p14="http://schemas.microsoft.com/office/powerpoint/2010/main" val="34269842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273" y="-257694"/>
            <a:ext cx="10490661" cy="1325562"/>
          </a:xfrm>
        </p:spPr>
        <p:txBody>
          <a:bodyPr>
            <a:normAutofit/>
          </a:bodyPr>
          <a:lstStyle/>
          <a:p>
            <a:r>
              <a:rPr lang="ru-RU" b="1" dirty="0"/>
              <a:t>Вариационный </a:t>
            </a:r>
            <a:r>
              <a:rPr lang="ru-RU" b="1" dirty="0" err="1"/>
              <a:t>автокодировщик</a:t>
            </a:r>
            <a:endParaRPr lang="ru-RU" b="1" dirty="0"/>
          </a:p>
        </p:txBody>
      </p:sp>
      <p:sp>
        <p:nvSpPr>
          <p:cNvPr id="3" name="Объект 2"/>
          <p:cNvSpPr>
            <a:spLocks noGrp="1"/>
          </p:cNvSpPr>
          <p:nvPr>
            <p:ph idx="1"/>
          </p:nvPr>
        </p:nvSpPr>
        <p:spPr>
          <a:xfrm>
            <a:off x="618952" y="1259062"/>
            <a:ext cx="4435186" cy="5219388"/>
          </a:xfrm>
        </p:spPr>
        <p:txBody>
          <a:bodyPr>
            <a:normAutofit fontScale="85000" lnSpcReduction="10000"/>
          </a:bodyPr>
          <a:lstStyle/>
          <a:p>
            <a:r>
              <a:rPr lang="ru-RU" dirty="0" err="1"/>
              <a:t>Эмбеддинг</a:t>
            </a:r>
            <a:r>
              <a:rPr lang="ru-RU" dirty="0"/>
              <a:t> картинки, выдаваемый </a:t>
            </a:r>
            <a:r>
              <a:rPr lang="ru-RU" dirty="0" err="1"/>
              <a:t>автокодировщиком</a:t>
            </a:r>
            <a:r>
              <a:rPr lang="ru-RU" dirty="0"/>
              <a:t>, для простоты понимания можно воспринимать как набор интенсивностей различных свойств изображения. </a:t>
            </a:r>
            <a:r>
              <a:rPr lang="ru-RU" dirty="0" smtClean="0"/>
              <a:t>Например:</a:t>
            </a:r>
          </a:p>
          <a:p>
            <a:r>
              <a:rPr lang="ru-RU" dirty="0"/>
              <a:t>Для улучшения вариативности генерации и снижения переобучения можно использовать не детерминированный, а вероятностный подход. В этом подходе вместо, например, </a:t>
            </a:r>
            <a:r>
              <a:rPr lang="ru-RU" i="1" dirty="0"/>
              <a:t>интенсивности улыбки</a:t>
            </a:r>
            <a:r>
              <a:rPr lang="ru-RU" dirty="0"/>
              <a:t>, мы будем хотеть получить плотность распределения интенсивности улыбки (и других характеристик фотографии</a:t>
            </a:r>
            <a:r>
              <a:rPr lang="ru-RU" dirty="0" smtClean="0"/>
              <a:t>):</a:t>
            </a:r>
          </a:p>
          <a:p>
            <a:r>
              <a:rPr lang="ru-RU" dirty="0"/>
              <a:t>То есть мы будем прогнозировать не набор чисел, а набор распределений (нормальных), каждое из которых задается своим средним значением и дисперсией. Таким образом, мы будем прогнозировать для каждого изображения </a:t>
            </a:r>
            <a:r>
              <a:rPr lang="ru-RU" i="1" dirty="0" smtClean="0"/>
              <a:t>x</a:t>
            </a:r>
            <a:r>
              <a:rPr lang="ru-RU" dirty="0"/>
              <a:t> векторы </a:t>
            </a:r>
            <a:r>
              <a:rPr lang="ru-RU" i="1" dirty="0" smtClean="0"/>
              <a:t>μ</a:t>
            </a:r>
            <a:r>
              <a:rPr lang="ru-RU" dirty="0" smtClean="0"/>
              <a:t>(</a:t>
            </a:r>
            <a:r>
              <a:rPr lang="ru-RU" i="1" dirty="0" smtClean="0"/>
              <a:t>x</a:t>
            </a:r>
            <a:r>
              <a:rPr lang="ru-RU" dirty="0"/>
              <a:t>) и </a:t>
            </a:r>
            <a:r>
              <a:rPr lang="ru-RU" i="1" dirty="0" smtClean="0"/>
              <a:t>σ</a:t>
            </a:r>
            <a:r>
              <a:rPr lang="ru-RU" dirty="0" smtClean="0"/>
              <a:t>(</a:t>
            </a:r>
            <a:r>
              <a:rPr lang="ru-RU" i="1" dirty="0" smtClean="0"/>
              <a:t>x</a:t>
            </a:r>
            <a:r>
              <a:rPr lang="ru-RU" dirty="0"/>
              <a:t>), задающие средние значения и стандартные отклонения распределений, отражающих интенсивность различных характеристик изображения.</a:t>
            </a:r>
          </a:p>
        </p:txBody>
      </p:sp>
      <p:pic>
        <p:nvPicPr>
          <p:cNvPr id="5" name="Рисунок 4"/>
          <p:cNvPicPr>
            <a:picLocks noChangeAspect="1"/>
          </p:cNvPicPr>
          <p:nvPr/>
        </p:nvPicPr>
        <p:blipFill>
          <a:blip r:embed="rId2"/>
          <a:stretch>
            <a:fillRect/>
          </a:stretch>
        </p:blipFill>
        <p:spPr>
          <a:xfrm>
            <a:off x="5054139" y="1350326"/>
            <a:ext cx="6143106" cy="1785315"/>
          </a:xfrm>
          <a:prstGeom prst="rect">
            <a:avLst/>
          </a:prstGeom>
        </p:spPr>
      </p:pic>
      <p:pic>
        <p:nvPicPr>
          <p:cNvPr id="6" name="Рисунок 5"/>
          <p:cNvPicPr>
            <a:picLocks noChangeAspect="1"/>
          </p:cNvPicPr>
          <p:nvPr/>
        </p:nvPicPr>
        <p:blipFill>
          <a:blip r:embed="rId3"/>
          <a:stretch>
            <a:fillRect/>
          </a:stretch>
        </p:blipFill>
        <p:spPr>
          <a:xfrm>
            <a:off x="5188490" y="3418100"/>
            <a:ext cx="5928243" cy="2263768"/>
          </a:xfrm>
          <a:prstGeom prst="rect">
            <a:avLst/>
          </a:prstGeom>
        </p:spPr>
      </p:pic>
    </p:spTree>
    <p:extLst>
      <p:ext uri="{BB962C8B-B14F-4D97-AF65-F5344CB8AC3E}">
        <p14:creationId xmlns:p14="http://schemas.microsoft.com/office/powerpoint/2010/main" val="3818062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273" y="-66500"/>
            <a:ext cx="10490661" cy="1325562"/>
          </a:xfrm>
        </p:spPr>
        <p:txBody>
          <a:bodyPr>
            <a:normAutofit/>
          </a:bodyPr>
          <a:lstStyle/>
          <a:p>
            <a:r>
              <a:rPr lang="ru-RU" b="1" dirty="0"/>
              <a:t>Генерация при помощи вариационного </a:t>
            </a:r>
            <a:r>
              <a:rPr lang="ru-RU" b="1" dirty="0" err="1"/>
              <a:t>автокодировщика</a:t>
            </a:r>
            <a:endParaRPr lang="ru-RU" b="1" dirty="0"/>
          </a:p>
        </p:txBody>
      </p:sp>
      <p:sp>
        <p:nvSpPr>
          <p:cNvPr id="3" name="Объект 2"/>
          <p:cNvSpPr>
            <a:spLocks noGrp="1"/>
          </p:cNvSpPr>
          <p:nvPr>
            <p:ph idx="1"/>
          </p:nvPr>
        </p:nvSpPr>
        <p:spPr>
          <a:xfrm>
            <a:off x="618952" y="1259062"/>
            <a:ext cx="4435186" cy="5219388"/>
          </a:xfrm>
        </p:spPr>
        <p:txBody>
          <a:bodyPr>
            <a:normAutofit/>
          </a:bodyPr>
          <a:lstStyle/>
          <a:p>
            <a:r>
              <a:rPr lang="ru-RU" dirty="0"/>
              <a:t>Надо понять, как генерировать или восстанавливать изображение по латентному вектору (</a:t>
            </a:r>
            <a:r>
              <a:rPr lang="ru-RU" dirty="0" err="1"/>
              <a:t>эмбеддингу</a:t>
            </a:r>
            <a:r>
              <a:rPr lang="ru-RU" dirty="0"/>
              <a:t>) в вариационном </a:t>
            </a:r>
            <a:r>
              <a:rPr lang="ru-RU" dirty="0" err="1"/>
              <a:t>автокодировщике</a:t>
            </a:r>
            <a:r>
              <a:rPr lang="ru-RU" dirty="0"/>
              <a:t>. Ведь теперь вектор - это не набор чисел, а многомерное нормальное распределение.</a:t>
            </a:r>
          </a:p>
          <a:p>
            <a:r>
              <a:rPr lang="ru-RU" i="1" dirty="0"/>
              <a:t>Идея состоит в том, что на этапе генерации мы </a:t>
            </a:r>
            <a:r>
              <a:rPr lang="ru-RU" i="1" dirty="0" err="1"/>
              <a:t>сэмплируем</a:t>
            </a:r>
            <a:r>
              <a:rPr lang="ru-RU" i="1" dirty="0"/>
              <a:t> из распределения одну точку ( = один вектор из чисел, аналогично </a:t>
            </a:r>
            <a:r>
              <a:rPr lang="ru-RU" i="1" dirty="0" err="1"/>
              <a:t>эмбеддингу</a:t>
            </a:r>
            <a:r>
              <a:rPr lang="ru-RU" i="1" dirty="0"/>
              <a:t> обычного </a:t>
            </a:r>
            <a:r>
              <a:rPr lang="ru-RU" i="1" dirty="0" err="1"/>
              <a:t>автокодировщика</a:t>
            </a:r>
            <a:r>
              <a:rPr lang="ru-RU" i="1" dirty="0"/>
              <a:t>), и из этого вектора при помощи </a:t>
            </a:r>
            <a:r>
              <a:rPr lang="ru-RU" i="1" dirty="0" err="1"/>
              <a:t>декодировщика</a:t>
            </a:r>
            <a:r>
              <a:rPr lang="ru-RU" i="1" dirty="0"/>
              <a:t> восстанавливаем изображение.</a:t>
            </a:r>
            <a:endParaRPr lang="ru-RU" dirty="0"/>
          </a:p>
          <a:p>
            <a:pPr marL="0" indent="0">
              <a:buNone/>
            </a:pPr>
            <a:endParaRPr lang="ru-RU" dirty="0"/>
          </a:p>
        </p:txBody>
      </p:sp>
      <p:pic>
        <p:nvPicPr>
          <p:cNvPr id="4" name="Рисунок 3"/>
          <p:cNvPicPr>
            <a:picLocks noChangeAspect="1"/>
          </p:cNvPicPr>
          <p:nvPr/>
        </p:nvPicPr>
        <p:blipFill>
          <a:blip r:embed="rId2"/>
          <a:stretch>
            <a:fillRect/>
          </a:stretch>
        </p:blipFill>
        <p:spPr>
          <a:xfrm>
            <a:off x="5054138" y="2134415"/>
            <a:ext cx="6028729" cy="2775491"/>
          </a:xfrm>
          <a:prstGeom prst="rect">
            <a:avLst/>
          </a:prstGeom>
        </p:spPr>
      </p:pic>
    </p:spTree>
    <p:extLst>
      <p:ext uri="{BB962C8B-B14F-4D97-AF65-F5344CB8AC3E}">
        <p14:creationId xmlns:p14="http://schemas.microsoft.com/office/powerpoint/2010/main" val="1802270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273" y="187500"/>
            <a:ext cx="10490661" cy="1325562"/>
          </a:xfrm>
        </p:spPr>
        <p:txBody>
          <a:bodyPr>
            <a:normAutofit/>
          </a:bodyPr>
          <a:lstStyle/>
          <a:p>
            <a:r>
              <a:rPr lang="ru-RU" b="1" dirty="0"/>
              <a:t>Обучение вариационного </a:t>
            </a:r>
            <a:r>
              <a:rPr lang="ru-RU" b="1" dirty="0" err="1"/>
              <a:t>автокодировщика</a:t>
            </a:r>
            <a:endParaRPr lang="ru-RU" b="1" dirty="0"/>
          </a:p>
        </p:txBody>
      </p:sp>
      <p:sp>
        <p:nvSpPr>
          <p:cNvPr id="3" name="Объект 2"/>
          <p:cNvSpPr>
            <a:spLocks noGrp="1"/>
          </p:cNvSpPr>
          <p:nvPr>
            <p:ph idx="1"/>
          </p:nvPr>
        </p:nvSpPr>
        <p:spPr>
          <a:xfrm>
            <a:off x="508885" y="1813737"/>
            <a:ext cx="4435186" cy="3279071"/>
          </a:xfrm>
        </p:spPr>
        <p:txBody>
          <a:bodyPr>
            <a:normAutofit fontScale="92500" lnSpcReduction="20000"/>
          </a:bodyPr>
          <a:lstStyle/>
          <a:p>
            <a:r>
              <a:rPr lang="ru-RU" dirty="0"/>
              <a:t>При обучении вариационного </a:t>
            </a:r>
            <a:r>
              <a:rPr lang="ru-RU" dirty="0" err="1"/>
              <a:t>автокодировщика</a:t>
            </a:r>
            <a:r>
              <a:rPr lang="ru-RU" dirty="0"/>
              <a:t> (методом градиентного спуска) возникает вопрос: как считать градиенты по случайной величине?</a:t>
            </a:r>
          </a:p>
          <a:p>
            <a:r>
              <a:rPr lang="ru-RU" dirty="0"/>
              <a:t>Напомним, откуда взялась случайная величина:</a:t>
            </a:r>
          </a:p>
          <a:p>
            <a:pPr lvl="1"/>
            <a:r>
              <a:rPr lang="ru-RU" dirty="0"/>
              <a:t>кодировщик нейронной сети прогнозирует распределение, а именно, многомерный вектор (</a:t>
            </a:r>
            <a:r>
              <a:rPr lang="ru-RU" dirty="0" err="1" smtClean="0"/>
              <a:t>μ,σ</a:t>
            </a:r>
            <a:r>
              <a:rPr lang="ru-RU" dirty="0" smtClean="0"/>
              <a:t>)</a:t>
            </a:r>
          </a:p>
          <a:p>
            <a:pPr lvl="1"/>
            <a:r>
              <a:rPr lang="ru-RU" dirty="0" smtClean="0"/>
              <a:t>затем </a:t>
            </a:r>
            <a:r>
              <a:rPr lang="ru-RU" dirty="0"/>
              <a:t>из этого распределения </a:t>
            </a:r>
            <a:r>
              <a:rPr lang="ru-RU" dirty="0" err="1"/>
              <a:t>сэмплируется</a:t>
            </a:r>
            <a:r>
              <a:rPr lang="ru-RU" dirty="0"/>
              <a:t> случайная точка (вектор) </a:t>
            </a:r>
            <a:r>
              <a:rPr lang="ru-RU" dirty="0" smtClean="0"/>
              <a:t>z, </a:t>
            </a:r>
            <a:r>
              <a:rPr lang="ru-RU" dirty="0"/>
              <a:t>из которого затем восстанавливается </a:t>
            </a:r>
            <a:r>
              <a:rPr lang="ru-RU" dirty="0" smtClean="0"/>
              <a:t>изображение</a:t>
            </a:r>
            <a:r>
              <a:rPr lang="ru-RU" dirty="0"/>
              <a:t/>
            </a:r>
            <a:br>
              <a:rPr lang="ru-RU" dirty="0"/>
            </a:br>
            <a:endParaRPr lang="ru-RU" dirty="0"/>
          </a:p>
        </p:txBody>
      </p:sp>
      <p:pic>
        <p:nvPicPr>
          <p:cNvPr id="6" name="Рисунок 5"/>
          <p:cNvPicPr>
            <a:picLocks noChangeAspect="1"/>
          </p:cNvPicPr>
          <p:nvPr/>
        </p:nvPicPr>
        <p:blipFill>
          <a:blip r:embed="rId2"/>
          <a:stretch>
            <a:fillRect/>
          </a:stretch>
        </p:blipFill>
        <p:spPr>
          <a:xfrm>
            <a:off x="4944071" y="1813737"/>
            <a:ext cx="6116395" cy="4286423"/>
          </a:xfrm>
          <a:prstGeom prst="rect">
            <a:avLst/>
          </a:prstGeom>
        </p:spPr>
      </p:pic>
    </p:spTree>
    <p:extLst>
      <p:ext uri="{BB962C8B-B14F-4D97-AF65-F5344CB8AC3E}">
        <p14:creationId xmlns:p14="http://schemas.microsoft.com/office/powerpoint/2010/main" val="29761226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273" y="187500"/>
            <a:ext cx="10490661" cy="1325562"/>
          </a:xfrm>
        </p:spPr>
        <p:txBody>
          <a:bodyPr>
            <a:normAutofit/>
          </a:bodyPr>
          <a:lstStyle/>
          <a:p>
            <a:r>
              <a:rPr lang="ru-RU" b="1" dirty="0"/>
              <a:t>Применение вариационных </a:t>
            </a:r>
            <a:r>
              <a:rPr lang="ru-RU" b="1" dirty="0" err="1"/>
              <a:t>автокодировщиков</a:t>
            </a:r>
            <a:endParaRPr lang="ru-RU" b="1" dirty="0"/>
          </a:p>
        </p:txBody>
      </p:sp>
      <p:sp>
        <p:nvSpPr>
          <p:cNvPr id="3" name="Объект 2"/>
          <p:cNvSpPr>
            <a:spLocks noGrp="1"/>
          </p:cNvSpPr>
          <p:nvPr>
            <p:ph idx="1"/>
          </p:nvPr>
        </p:nvSpPr>
        <p:spPr>
          <a:xfrm>
            <a:off x="508884" y="1813737"/>
            <a:ext cx="10596919" cy="3279071"/>
          </a:xfrm>
        </p:spPr>
        <p:txBody>
          <a:bodyPr>
            <a:normAutofit fontScale="92500" lnSpcReduction="10000"/>
          </a:bodyPr>
          <a:lstStyle/>
          <a:p>
            <a:pPr marL="0" indent="0" algn="just">
              <a:buNone/>
            </a:pPr>
            <a:r>
              <a:rPr lang="ru-RU" dirty="0"/>
              <a:t>Вариационные </a:t>
            </a:r>
            <a:r>
              <a:rPr lang="ru-RU" dirty="0" err="1"/>
              <a:t>автокодировщики</a:t>
            </a:r>
            <a:r>
              <a:rPr lang="ru-RU" dirty="0"/>
              <a:t> являются улучшенной (</a:t>
            </a:r>
            <a:r>
              <a:rPr lang="ru-RU" dirty="0" err="1"/>
              <a:t>регуляризованной</a:t>
            </a:r>
            <a:r>
              <a:rPr lang="ru-RU" dirty="0"/>
              <a:t>) формой классических кодировщиков, и потому они меньше переобучаются и с помощью них возможно генерировать разнообразные изображения.</a:t>
            </a:r>
          </a:p>
          <a:p>
            <a:pPr marL="0" indent="0" algn="just">
              <a:buNone/>
            </a:pPr>
            <a:r>
              <a:rPr lang="ru-RU" dirty="0" smtClean="0"/>
              <a:t>Кроме </a:t>
            </a:r>
            <a:r>
              <a:rPr lang="ru-RU" dirty="0"/>
              <a:t>того, на данный момент придумано множество подходов, значительно превышающих по качеству </a:t>
            </a:r>
            <a:r>
              <a:rPr lang="ru-RU" dirty="0" err="1"/>
              <a:t>автокодировщики</a:t>
            </a:r>
            <a:r>
              <a:rPr lang="ru-RU" dirty="0"/>
              <a:t>. Поэтому, казалось бы, про них можно забыть и оставить только для учебных целей.</a:t>
            </a:r>
          </a:p>
          <a:p>
            <a:pPr marL="0" indent="0" algn="just">
              <a:buNone/>
            </a:pPr>
            <a:r>
              <a:rPr lang="ru-RU" dirty="0"/>
              <a:t>Но на самом деле подход полезный и важный, и он является частью современных архитектур, таких как популярная </a:t>
            </a:r>
            <a:r>
              <a:rPr lang="ru-RU" dirty="0" err="1"/>
              <a:t>Stable</a:t>
            </a:r>
            <a:r>
              <a:rPr lang="ru-RU" dirty="0"/>
              <a:t> </a:t>
            </a:r>
            <a:r>
              <a:rPr lang="ru-RU" dirty="0" err="1"/>
              <a:t>Diffusion</a:t>
            </a:r>
            <a:r>
              <a:rPr lang="ru-RU" dirty="0"/>
              <a:t>, генерирующая изображения потрясающего качества:</a:t>
            </a:r>
          </a:p>
          <a:p>
            <a:pPr marL="0" indent="0" algn="just">
              <a:buNone/>
            </a:pPr>
            <a:r>
              <a:rPr lang="ru-RU" dirty="0"/>
              <a:t>Поэтому, несмотря на простоту и невысокое качество подхода, мы про него не забываем и в дальнейшем будем использовать как вспомогательный инструмент.</a:t>
            </a:r>
            <a:br>
              <a:rPr lang="ru-RU" dirty="0"/>
            </a:br>
            <a:endParaRPr lang="ru-RU" dirty="0"/>
          </a:p>
        </p:txBody>
      </p:sp>
      <p:pic>
        <p:nvPicPr>
          <p:cNvPr id="7" name="Рисунок 6"/>
          <p:cNvPicPr>
            <a:picLocks noChangeAspect="1"/>
          </p:cNvPicPr>
          <p:nvPr/>
        </p:nvPicPr>
        <p:blipFill>
          <a:blip r:embed="rId2"/>
          <a:stretch>
            <a:fillRect/>
          </a:stretch>
        </p:blipFill>
        <p:spPr>
          <a:xfrm>
            <a:off x="831273" y="4742124"/>
            <a:ext cx="10059804" cy="2057687"/>
          </a:xfrm>
          <a:prstGeom prst="rect">
            <a:avLst/>
          </a:prstGeom>
        </p:spPr>
      </p:pic>
    </p:spTree>
    <p:extLst>
      <p:ext uri="{BB962C8B-B14F-4D97-AF65-F5344CB8AC3E}">
        <p14:creationId xmlns:p14="http://schemas.microsoft.com/office/powerpoint/2010/main" val="24254704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0679" y="74814"/>
            <a:ext cx="9692640" cy="1325562"/>
          </a:xfrm>
        </p:spPr>
        <p:txBody>
          <a:bodyPr>
            <a:normAutofit/>
          </a:bodyPr>
          <a:lstStyle/>
          <a:p>
            <a:r>
              <a:rPr lang="ru-RU" b="1" dirty="0" smtClean="0"/>
              <a:t>Вопрос</a:t>
            </a:r>
            <a:endParaRPr lang="ru-RU" b="1" dirty="0"/>
          </a:p>
        </p:txBody>
      </p:sp>
      <p:sp>
        <p:nvSpPr>
          <p:cNvPr id="3" name="Объект 2"/>
          <p:cNvSpPr>
            <a:spLocks noGrp="1"/>
          </p:cNvSpPr>
          <p:nvPr>
            <p:ph idx="1"/>
          </p:nvPr>
        </p:nvSpPr>
        <p:spPr>
          <a:xfrm>
            <a:off x="1051215" y="1729046"/>
            <a:ext cx="6480116" cy="5203767"/>
          </a:xfrm>
        </p:spPr>
        <p:txBody>
          <a:bodyPr>
            <a:normAutofit/>
          </a:bodyPr>
          <a:lstStyle/>
          <a:p>
            <a:pPr marL="0" indent="0">
              <a:buNone/>
            </a:pPr>
            <a:r>
              <a:rPr lang="ru-RU" dirty="0"/>
              <a:t>Что такое </a:t>
            </a:r>
            <a:r>
              <a:rPr lang="en-US" dirty="0"/>
              <a:t>VAE</a:t>
            </a:r>
            <a:r>
              <a:rPr lang="en-US" dirty="0" smtClean="0"/>
              <a:t>?</a:t>
            </a:r>
            <a:endParaRPr lang="ru-RU" dirty="0" smtClean="0"/>
          </a:p>
          <a:p>
            <a:pPr lvl="1"/>
            <a:r>
              <a:rPr lang="ru-RU" dirty="0"/>
              <a:t>Алгоритм для сжатия </a:t>
            </a:r>
            <a:r>
              <a:rPr lang="ru-RU" dirty="0" smtClean="0"/>
              <a:t>данных</a:t>
            </a:r>
            <a:endParaRPr lang="ru-RU" dirty="0"/>
          </a:p>
          <a:p>
            <a:pPr lvl="1"/>
            <a:r>
              <a:rPr lang="ru-RU" dirty="0"/>
              <a:t>Метод для улучшения качества изображений с помощью генеративных </a:t>
            </a:r>
            <a:r>
              <a:rPr lang="ru-RU" dirty="0" smtClean="0"/>
              <a:t>моделей</a:t>
            </a:r>
            <a:endParaRPr lang="ru-RU" dirty="0"/>
          </a:p>
          <a:p>
            <a:pPr lvl="1"/>
            <a:r>
              <a:rPr lang="ru-RU" dirty="0"/>
              <a:t>Модель </a:t>
            </a:r>
            <a:r>
              <a:rPr lang="ru-RU" dirty="0" err="1"/>
              <a:t>автоэнкодера</a:t>
            </a:r>
            <a:r>
              <a:rPr lang="ru-RU" dirty="0"/>
              <a:t>, обучаемая с использованием вероятностного подхода (вариационного вывода</a:t>
            </a:r>
            <a:r>
              <a:rPr lang="ru-RU" dirty="0" smtClean="0"/>
              <a:t>)</a:t>
            </a:r>
            <a:endParaRPr lang="ru-RU" dirty="0"/>
          </a:p>
          <a:p>
            <a:pPr lvl="1"/>
            <a:r>
              <a:rPr lang="ru-RU" dirty="0"/>
              <a:t>Метод генерации изображений с использованием нейронных сетей</a:t>
            </a:r>
          </a:p>
          <a:p>
            <a:pPr marL="0" indent="0">
              <a:buNone/>
            </a:pPr>
            <a:endParaRPr lang="ru-RU" dirty="0"/>
          </a:p>
        </p:txBody>
      </p:sp>
    </p:spTree>
    <p:extLst>
      <p:ext uri="{BB962C8B-B14F-4D97-AF65-F5344CB8AC3E}">
        <p14:creationId xmlns:p14="http://schemas.microsoft.com/office/powerpoint/2010/main" val="4226278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0679" y="74814"/>
            <a:ext cx="9692640" cy="1325562"/>
          </a:xfrm>
        </p:spPr>
        <p:txBody>
          <a:bodyPr>
            <a:normAutofit/>
          </a:bodyPr>
          <a:lstStyle/>
          <a:p>
            <a:r>
              <a:rPr lang="ru-RU" b="1" dirty="0" smtClean="0"/>
              <a:t>Вопрос</a:t>
            </a:r>
            <a:endParaRPr lang="ru-RU" b="1" dirty="0"/>
          </a:p>
        </p:txBody>
      </p:sp>
      <p:sp>
        <p:nvSpPr>
          <p:cNvPr id="3" name="Объект 2"/>
          <p:cNvSpPr>
            <a:spLocks noGrp="1"/>
          </p:cNvSpPr>
          <p:nvPr>
            <p:ph idx="1"/>
          </p:nvPr>
        </p:nvSpPr>
        <p:spPr>
          <a:xfrm>
            <a:off x="1051215" y="1729046"/>
            <a:ext cx="6480116" cy="5203767"/>
          </a:xfrm>
        </p:spPr>
        <p:txBody>
          <a:bodyPr>
            <a:normAutofit/>
          </a:bodyPr>
          <a:lstStyle/>
          <a:p>
            <a:pPr marL="0" indent="0">
              <a:buNone/>
            </a:pPr>
            <a:r>
              <a:rPr lang="ru-RU" dirty="0"/>
              <a:t>Какие преимущества имеют вариационные </a:t>
            </a:r>
            <a:r>
              <a:rPr lang="ru-RU" dirty="0" err="1"/>
              <a:t>автоэнкодеры</a:t>
            </a:r>
            <a:r>
              <a:rPr lang="ru-RU" dirty="0"/>
              <a:t> по сравнению с классическими </a:t>
            </a:r>
            <a:r>
              <a:rPr lang="ru-RU" dirty="0" err="1"/>
              <a:t>автоэнкодерами</a:t>
            </a:r>
            <a:r>
              <a:rPr lang="ru-RU" dirty="0" smtClean="0"/>
              <a:t>?</a:t>
            </a:r>
          </a:p>
          <a:p>
            <a:pPr lvl="1"/>
            <a:r>
              <a:rPr lang="ru-RU" dirty="0" smtClean="0"/>
              <a:t>Увеличение точности восстановления изображений</a:t>
            </a:r>
          </a:p>
          <a:p>
            <a:pPr lvl="1"/>
            <a:r>
              <a:rPr lang="ru-RU" dirty="0" smtClean="0"/>
              <a:t>Уменьшение </a:t>
            </a:r>
            <a:r>
              <a:rPr lang="ru-RU" dirty="0"/>
              <a:t>размерности латентного </a:t>
            </a:r>
            <a:r>
              <a:rPr lang="ru-RU" dirty="0" smtClean="0"/>
              <a:t>пространства</a:t>
            </a:r>
            <a:endParaRPr lang="ru-RU" dirty="0"/>
          </a:p>
          <a:p>
            <a:pPr lvl="1"/>
            <a:r>
              <a:rPr lang="ru-RU" dirty="0"/>
              <a:t>Возможность генерации более разнообразных </a:t>
            </a:r>
            <a:r>
              <a:rPr lang="ru-RU" dirty="0" smtClean="0"/>
              <a:t>изображений</a:t>
            </a:r>
            <a:endParaRPr lang="ru-RU" dirty="0"/>
          </a:p>
          <a:p>
            <a:pPr lvl="1"/>
            <a:r>
              <a:rPr lang="ru-RU" dirty="0"/>
              <a:t>Более быстрое обучение модели</a:t>
            </a:r>
          </a:p>
        </p:txBody>
      </p:sp>
    </p:spTree>
    <p:extLst>
      <p:ext uri="{BB962C8B-B14F-4D97-AF65-F5344CB8AC3E}">
        <p14:creationId xmlns:p14="http://schemas.microsoft.com/office/powerpoint/2010/main" val="36798395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ctr"/>
          <a:lstStyle/>
          <a:p>
            <a:r>
              <a:rPr lang="ru-RU" b="1" dirty="0" smtClean="0"/>
              <a:t>Современные </a:t>
            </a:r>
            <a:r>
              <a:rPr lang="ru-RU" b="1" dirty="0" err="1" smtClean="0"/>
              <a:t>генеративно-состягательные</a:t>
            </a:r>
            <a:r>
              <a:rPr lang="ru-RU" b="1" dirty="0" smtClean="0"/>
              <a:t> сети</a:t>
            </a:r>
            <a:endParaRPr lang="ru-RU" b="1" dirty="0"/>
          </a:p>
        </p:txBody>
      </p:sp>
      <p:sp>
        <p:nvSpPr>
          <p:cNvPr id="4" name="Текст 3"/>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654633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5141" y="-327889"/>
            <a:ext cx="10490661" cy="1325562"/>
          </a:xfrm>
        </p:spPr>
        <p:txBody>
          <a:bodyPr>
            <a:normAutofit/>
          </a:bodyPr>
          <a:lstStyle/>
          <a:p>
            <a:r>
              <a:rPr lang="ru-RU" b="1" dirty="0" err="1"/>
              <a:t>Генеративно</a:t>
            </a:r>
            <a:r>
              <a:rPr lang="ru-RU" b="1" dirty="0"/>
              <a:t>-состязательные сети</a:t>
            </a:r>
          </a:p>
        </p:txBody>
      </p:sp>
      <p:sp>
        <p:nvSpPr>
          <p:cNvPr id="3" name="Объект 2"/>
          <p:cNvSpPr>
            <a:spLocks noGrp="1"/>
          </p:cNvSpPr>
          <p:nvPr>
            <p:ph idx="1"/>
          </p:nvPr>
        </p:nvSpPr>
        <p:spPr>
          <a:xfrm>
            <a:off x="508883" y="1072488"/>
            <a:ext cx="10596919" cy="3279071"/>
          </a:xfrm>
        </p:spPr>
        <p:txBody>
          <a:bodyPr>
            <a:normAutofit lnSpcReduction="10000"/>
          </a:bodyPr>
          <a:lstStyle/>
          <a:p>
            <a:pPr marL="0" indent="0">
              <a:buNone/>
            </a:pPr>
            <a:r>
              <a:rPr lang="ru-RU" dirty="0" err="1"/>
              <a:t>Генеративно</a:t>
            </a:r>
            <a:r>
              <a:rPr lang="ru-RU" dirty="0"/>
              <a:t>-состязательные сети (</a:t>
            </a:r>
            <a:r>
              <a:rPr lang="ru-RU" dirty="0" err="1"/>
              <a:t>Generative</a:t>
            </a:r>
            <a:r>
              <a:rPr lang="ru-RU" dirty="0"/>
              <a:t> </a:t>
            </a:r>
            <a:r>
              <a:rPr lang="ru-RU" dirty="0" err="1"/>
              <a:t>Adversarial</a:t>
            </a:r>
            <a:r>
              <a:rPr lang="ru-RU" dirty="0"/>
              <a:t> </a:t>
            </a:r>
            <a:r>
              <a:rPr lang="ru-RU" dirty="0" err="1"/>
              <a:t>Networks</a:t>
            </a:r>
            <a:r>
              <a:rPr lang="ru-RU" dirty="0"/>
              <a:t> или GAN) - это еще один подход к генерации изображений. </a:t>
            </a:r>
            <a:r>
              <a:rPr lang="ru-RU" dirty="0" err="1"/>
              <a:t>Автокодировщики</a:t>
            </a:r>
            <a:r>
              <a:rPr lang="ru-RU" dirty="0"/>
              <a:t> не справляются с задачей качественной генерации, поэтому естественным образом появился и этот подход.</a:t>
            </a:r>
          </a:p>
          <a:p>
            <a:pPr marL="0" indent="0">
              <a:buNone/>
            </a:pPr>
            <a:r>
              <a:rPr lang="ru-RU" dirty="0"/>
              <a:t>Забегая вперед, скажем, что </a:t>
            </a:r>
            <a:r>
              <a:rPr lang="ru-RU" dirty="0" err="1"/>
              <a:t>ГАНы</a:t>
            </a:r>
            <a:r>
              <a:rPr lang="ru-RU" dirty="0"/>
              <a:t>, не сразу, но справились с задачей качественной генерации </a:t>
            </a:r>
            <a:r>
              <a:rPr lang="ru-RU" dirty="0" smtClean="0"/>
              <a:t>реалистичных изображений.</a:t>
            </a:r>
          </a:p>
          <a:p>
            <a:pPr marL="0" indent="0">
              <a:buNone/>
            </a:pPr>
            <a:r>
              <a:rPr lang="ru-RU" dirty="0" err="1"/>
              <a:t>Генеративно</a:t>
            </a:r>
            <a:r>
              <a:rPr lang="ru-RU" dirty="0"/>
              <a:t>-состязательные сети (</a:t>
            </a:r>
            <a:r>
              <a:rPr lang="ru-RU" dirty="0" err="1"/>
              <a:t>Generative</a:t>
            </a:r>
            <a:r>
              <a:rPr lang="ru-RU" dirty="0"/>
              <a:t> </a:t>
            </a:r>
            <a:r>
              <a:rPr lang="ru-RU" dirty="0" err="1"/>
              <a:t>Adversarial</a:t>
            </a:r>
            <a:r>
              <a:rPr lang="ru-RU" dirty="0"/>
              <a:t> </a:t>
            </a:r>
            <a:r>
              <a:rPr lang="ru-RU" dirty="0" err="1"/>
              <a:t>Networks</a:t>
            </a:r>
            <a:r>
              <a:rPr lang="ru-RU" dirty="0"/>
              <a:t> или GAN) - это еще один подход к генерации изображений. </a:t>
            </a:r>
            <a:r>
              <a:rPr lang="ru-RU" dirty="0" err="1"/>
              <a:t>Автокодировщики</a:t>
            </a:r>
            <a:r>
              <a:rPr lang="ru-RU" dirty="0"/>
              <a:t> не справляются с задачей качественной генерации, поэтому естественным образом появился и этот подход.</a:t>
            </a:r>
          </a:p>
          <a:p>
            <a:pPr marL="0" indent="0">
              <a:buNone/>
            </a:pPr>
            <a:r>
              <a:rPr lang="ru-RU" dirty="0"/>
              <a:t>Забегая вперед, скажем, что </a:t>
            </a:r>
            <a:r>
              <a:rPr lang="ru-RU" dirty="0" err="1"/>
              <a:t>ГАНы</a:t>
            </a:r>
            <a:r>
              <a:rPr lang="ru-RU" dirty="0"/>
              <a:t>, не сразу, но справились с задачей качественной генерации реалистичных изображений.</a:t>
            </a:r>
          </a:p>
          <a:p>
            <a:pPr marL="0" indent="0">
              <a:buNone/>
            </a:pPr>
            <a:endParaRPr lang="ru-RU" dirty="0"/>
          </a:p>
        </p:txBody>
      </p:sp>
      <p:pic>
        <p:nvPicPr>
          <p:cNvPr id="4" name="Рисунок 3"/>
          <p:cNvPicPr>
            <a:picLocks noChangeAspect="1"/>
          </p:cNvPicPr>
          <p:nvPr/>
        </p:nvPicPr>
        <p:blipFill>
          <a:blip r:embed="rId2"/>
          <a:stretch>
            <a:fillRect/>
          </a:stretch>
        </p:blipFill>
        <p:spPr>
          <a:xfrm>
            <a:off x="4621876" y="4278074"/>
            <a:ext cx="6044873" cy="2579925"/>
          </a:xfrm>
          <a:prstGeom prst="rect">
            <a:avLst/>
          </a:prstGeom>
        </p:spPr>
      </p:pic>
    </p:spTree>
    <p:extLst>
      <p:ext uri="{BB962C8B-B14F-4D97-AF65-F5344CB8AC3E}">
        <p14:creationId xmlns:p14="http://schemas.microsoft.com/office/powerpoint/2010/main" val="9918645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273" y="-313237"/>
            <a:ext cx="10490661" cy="1325562"/>
          </a:xfrm>
        </p:spPr>
        <p:txBody>
          <a:bodyPr>
            <a:normAutofit/>
          </a:bodyPr>
          <a:lstStyle/>
          <a:p>
            <a:r>
              <a:rPr lang="en-US" b="1" dirty="0"/>
              <a:t>GAN: </a:t>
            </a:r>
            <a:r>
              <a:rPr lang="ru-RU" b="1" dirty="0"/>
              <a:t>Общая концепция</a:t>
            </a:r>
          </a:p>
        </p:txBody>
      </p:sp>
      <p:sp>
        <p:nvSpPr>
          <p:cNvPr id="3" name="Объект 2"/>
          <p:cNvSpPr>
            <a:spLocks noGrp="1"/>
          </p:cNvSpPr>
          <p:nvPr>
            <p:ph idx="1"/>
          </p:nvPr>
        </p:nvSpPr>
        <p:spPr>
          <a:xfrm>
            <a:off x="242877" y="1035435"/>
            <a:ext cx="6132985" cy="5970366"/>
          </a:xfrm>
        </p:spPr>
        <p:txBody>
          <a:bodyPr>
            <a:noAutofit/>
          </a:bodyPr>
          <a:lstStyle/>
          <a:p>
            <a:pPr marL="0" indent="0" algn="just">
              <a:buNone/>
            </a:pPr>
            <a:r>
              <a:rPr lang="ru-RU" sz="1400" dirty="0"/>
              <a:t>GAN состоит из двух частей (нейронных сетей):</a:t>
            </a:r>
          </a:p>
          <a:p>
            <a:pPr lvl="1" algn="just"/>
            <a:r>
              <a:rPr lang="ru-RU" sz="1200" b="1" dirty="0"/>
              <a:t>Генератор:</a:t>
            </a:r>
            <a:r>
              <a:rPr lang="ru-RU" sz="1200" dirty="0"/>
              <a:t> на вход сеть получает случайный шум и выучивается генерировать из него изображение. Цель генератора - научиться генерировать максимально реалистичные изображения</a:t>
            </a:r>
          </a:p>
          <a:p>
            <a:pPr lvl="1" algn="just"/>
            <a:r>
              <a:rPr lang="ru-RU" sz="1200" b="1" dirty="0"/>
              <a:t>Дискриминатор:</a:t>
            </a:r>
            <a:r>
              <a:rPr lang="ru-RU" sz="1200" dirty="0"/>
              <a:t> сеть обучается на наборе из реальных и сгенерированных изображений. Ее цель - научиться различать реальные изображения и изображения, сгенерированные генератором</a:t>
            </a:r>
          </a:p>
          <a:p>
            <a:pPr marL="0" indent="0" algn="just">
              <a:buNone/>
            </a:pPr>
            <a:r>
              <a:rPr lang="ru-RU" sz="1400" dirty="0"/>
              <a:t>Генератор и дискриминатор обучаются одновременно и преследуют противоположные цели:</a:t>
            </a:r>
          </a:p>
          <a:p>
            <a:pPr lvl="1" algn="just"/>
            <a:r>
              <a:rPr lang="ru-RU" sz="1200" i="1" dirty="0"/>
              <a:t>Генератор должен научиться генерировать максимально реалистичные изображения</a:t>
            </a:r>
            <a:r>
              <a:rPr lang="ru-RU" sz="1200" dirty="0"/>
              <a:t> - то есть такие, какие дискриминатор не сможет отличить от реальных. Грубо говоря, цель генератора - обмануть дискриминатор</a:t>
            </a:r>
          </a:p>
          <a:p>
            <a:pPr lvl="1" algn="just"/>
            <a:r>
              <a:rPr lang="ru-RU" sz="1200" i="1" dirty="0"/>
              <a:t>Дискриминатор должен научиться отличать "подделку" от генератора и реальные изображения</a:t>
            </a:r>
            <a:r>
              <a:rPr lang="ru-RU" sz="1200" dirty="0"/>
              <a:t>. То есть цель дискриминатора - не дать генератору себя обмануть</a:t>
            </a:r>
          </a:p>
          <a:p>
            <a:pPr marL="0" indent="0" algn="just">
              <a:buNone/>
            </a:pPr>
            <a:r>
              <a:rPr lang="ru-RU" sz="1400" dirty="0"/>
              <a:t>Так как генератор и дискриминатор обучаются одновременно, то дискриминатор подгоняет генератор - заставляет его делать генерацию более качественной, а генератор в свою очередь стимулирует дискриминатор быть сильнее - на каждой эпохе показывая ему все более реалистичные картинки. При успехе этого процесса генератор выучится генерировать очень качественные реалистичные изображения.</a:t>
            </a:r>
          </a:p>
          <a:p>
            <a:pPr marL="0" indent="0" algn="just">
              <a:buNone/>
            </a:pPr>
            <a:r>
              <a:rPr lang="ru-RU" sz="1400" dirty="0"/>
              <a:t>В силу описанных свойств процесса архитектура называется </a:t>
            </a:r>
            <a:r>
              <a:rPr lang="ru-RU" sz="1400" b="1" i="1" dirty="0" err="1"/>
              <a:t>генеративно</a:t>
            </a:r>
            <a:r>
              <a:rPr lang="ru-RU" sz="1400" b="1" i="1" dirty="0"/>
              <a:t>-состязательной (GAN)</a:t>
            </a:r>
            <a:r>
              <a:rPr lang="ru-RU" sz="1400" dirty="0"/>
              <a:t>.</a:t>
            </a:r>
          </a:p>
        </p:txBody>
      </p:sp>
      <p:pic>
        <p:nvPicPr>
          <p:cNvPr id="4" name="Рисунок 3"/>
          <p:cNvPicPr>
            <a:picLocks noChangeAspect="1"/>
          </p:cNvPicPr>
          <p:nvPr/>
        </p:nvPicPr>
        <p:blipFill>
          <a:blip r:embed="rId2"/>
          <a:stretch>
            <a:fillRect/>
          </a:stretch>
        </p:blipFill>
        <p:spPr>
          <a:xfrm>
            <a:off x="6467302" y="1925200"/>
            <a:ext cx="4613563" cy="3056801"/>
          </a:xfrm>
          <a:prstGeom prst="rect">
            <a:avLst/>
          </a:prstGeom>
        </p:spPr>
      </p:pic>
    </p:spTree>
    <p:extLst>
      <p:ext uri="{BB962C8B-B14F-4D97-AF65-F5344CB8AC3E}">
        <p14:creationId xmlns:p14="http://schemas.microsoft.com/office/powerpoint/2010/main" val="13375195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273" y="-313237"/>
            <a:ext cx="10490661" cy="1325562"/>
          </a:xfrm>
        </p:spPr>
        <p:txBody>
          <a:bodyPr>
            <a:normAutofit/>
          </a:bodyPr>
          <a:lstStyle/>
          <a:p>
            <a:r>
              <a:rPr lang="en-US" b="1" dirty="0"/>
              <a:t>GAN: </a:t>
            </a:r>
            <a:r>
              <a:rPr lang="ru-RU" b="1" dirty="0"/>
              <a:t>Генератор</a:t>
            </a:r>
          </a:p>
        </p:txBody>
      </p:sp>
      <p:sp>
        <p:nvSpPr>
          <p:cNvPr id="3" name="Объект 2"/>
          <p:cNvSpPr>
            <a:spLocks noGrp="1"/>
          </p:cNvSpPr>
          <p:nvPr>
            <p:ph idx="1"/>
          </p:nvPr>
        </p:nvSpPr>
        <p:spPr>
          <a:xfrm>
            <a:off x="242877" y="1035435"/>
            <a:ext cx="6132985" cy="5970366"/>
          </a:xfrm>
        </p:spPr>
        <p:txBody>
          <a:bodyPr>
            <a:noAutofit/>
          </a:bodyPr>
          <a:lstStyle/>
          <a:p>
            <a:pPr marL="0" indent="0">
              <a:buNone/>
            </a:pPr>
            <a:r>
              <a:rPr lang="ru-RU" dirty="0"/>
              <a:t>Разберем подробнее устройство GAN. Будем работать в терминах вероятностных распределений.</a:t>
            </a:r>
          </a:p>
          <a:p>
            <a:pPr lvl="1"/>
            <a:r>
              <a:rPr lang="ru-RU" dirty="0"/>
              <a:t>Объекты </a:t>
            </a:r>
            <a:r>
              <a:rPr lang="ru-RU" dirty="0" err="1"/>
              <a:t>датасета</a:t>
            </a:r>
            <a:r>
              <a:rPr lang="ru-RU" dirty="0"/>
              <a:t> (пусть это будет набор фотографий с лицами людей) - это точки в многомерном признаковом пространстве. Эти точки имеют некоторое распределение p(x)</a:t>
            </a:r>
            <a:r>
              <a:rPr lang="ru-RU" i="1" dirty="0"/>
              <a:t>p</a:t>
            </a:r>
            <a:r>
              <a:rPr lang="ru-RU" dirty="0"/>
              <a:t>(</a:t>
            </a:r>
            <a:r>
              <a:rPr lang="ru-RU" i="1" dirty="0"/>
              <a:t>x</a:t>
            </a:r>
            <a:r>
              <a:rPr lang="ru-RU" dirty="0"/>
              <a:t>), нам неизвестное. </a:t>
            </a:r>
          </a:p>
          <a:p>
            <a:pPr marL="0" indent="0">
              <a:buNone/>
            </a:pPr>
            <a:r>
              <a:rPr lang="ru-RU" dirty="0"/>
              <a:t>Пример распределения объектов в двумерном пространстве признаков (у изображений признаков значительно больше</a:t>
            </a:r>
            <a:r>
              <a:rPr lang="ru-RU" dirty="0" smtClean="0"/>
              <a:t>):</a:t>
            </a:r>
            <a:endParaRPr lang="ru-RU" sz="1400" dirty="0"/>
          </a:p>
          <a:p>
            <a:pPr lvl="1"/>
            <a:r>
              <a:rPr lang="ru-RU" dirty="0"/>
              <a:t>Задача генератора - научиться генерировать объекты из этого распределения (то есть изображения)</a:t>
            </a:r>
          </a:p>
          <a:p>
            <a:pPr lvl="1"/>
            <a:r>
              <a:rPr lang="ru-RU" dirty="0"/>
              <a:t>С нуля мы генерировать не можем, нужно стартовать из какой-то точки. В </a:t>
            </a:r>
            <a:r>
              <a:rPr lang="ru-RU" dirty="0" err="1"/>
              <a:t>GANах</a:t>
            </a:r>
            <a:r>
              <a:rPr lang="ru-RU" dirty="0"/>
              <a:t> обычно на вход генератору подают объекты из какого-нибудь простого известного нам распределения p(z)</a:t>
            </a:r>
            <a:r>
              <a:rPr lang="ru-RU" i="1" dirty="0"/>
              <a:t>p</a:t>
            </a:r>
            <a:r>
              <a:rPr lang="ru-RU" dirty="0"/>
              <a:t>(</a:t>
            </a:r>
            <a:r>
              <a:rPr lang="ru-RU" i="1" dirty="0"/>
              <a:t>z</a:t>
            </a:r>
            <a:r>
              <a:rPr lang="ru-RU" dirty="0"/>
              <a:t>) (как правило, нормального или равномерного):</a:t>
            </a:r>
          </a:p>
          <a:p>
            <a:pPr lvl="1"/>
            <a:r>
              <a:rPr lang="ru-RU" dirty="0"/>
              <a:t>То есть генератор должен научиться переводить известное нам распределение p(z)</a:t>
            </a:r>
            <a:r>
              <a:rPr lang="ru-RU" i="1" dirty="0"/>
              <a:t>p</a:t>
            </a:r>
            <a:r>
              <a:rPr lang="ru-RU" dirty="0"/>
              <a:t>(</a:t>
            </a:r>
            <a:r>
              <a:rPr lang="ru-RU" i="1" dirty="0"/>
              <a:t>z</a:t>
            </a:r>
            <a:r>
              <a:rPr lang="ru-RU" dirty="0"/>
              <a:t>) в неизвестное, представленное выборкой p(x)</a:t>
            </a:r>
            <a:r>
              <a:rPr lang="ru-RU" i="1" dirty="0"/>
              <a:t>p</a:t>
            </a:r>
            <a:r>
              <a:rPr lang="ru-RU" dirty="0"/>
              <a:t>(</a:t>
            </a:r>
            <a:r>
              <a:rPr lang="ru-RU" i="1" dirty="0"/>
              <a:t>x</a:t>
            </a:r>
            <a:r>
              <a:rPr lang="ru-RU" dirty="0"/>
              <a:t>):</a:t>
            </a:r>
          </a:p>
          <a:p>
            <a:pPr marL="0" indent="0">
              <a:buNone/>
            </a:pPr>
            <a:endParaRPr lang="ru-RU" dirty="0"/>
          </a:p>
        </p:txBody>
      </p:sp>
      <p:pic>
        <p:nvPicPr>
          <p:cNvPr id="5" name="Рисунок 4"/>
          <p:cNvPicPr>
            <a:picLocks noChangeAspect="1"/>
          </p:cNvPicPr>
          <p:nvPr/>
        </p:nvPicPr>
        <p:blipFill>
          <a:blip r:embed="rId2"/>
          <a:stretch>
            <a:fillRect/>
          </a:stretch>
        </p:blipFill>
        <p:spPr>
          <a:xfrm>
            <a:off x="6375862" y="90459"/>
            <a:ext cx="3067478" cy="2886478"/>
          </a:xfrm>
          <a:prstGeom prst="rect">
            <a:avLst/>
          </a:prstGeom>
        </p:spPr>
      </p:pic>
      <p:pic>
        <p:nvPicPr>
          <p:cNvPr id="6" name="Рисунок 5"/>
          <p:cNvPicPr>
            <a:picLocks noChangeAspect="1"/>
          </p:cNvPicPr>
          <p:nvPr/>
        </p:nvPicPr>
        <p:blipFill>
          <a:blip r:embed="rId3"/>
          <a:stretch>
            <a:fillRect/>
          </a:stretch>
        </p:blipFill>
        <p:spPr>
          <a:xfrm>
            <a:off x="9138076" y="519237"/>
            <a:ext cx="2080630" cy="1933018"/>
          </a:xfrm>
          <a:prstGeom prst="rect">
            <a:avLst/>
          </a:prstGeom>
        </p:spPr>
      </p:pic>
      <p:pic>
        <p:nvPicPr>
          <p:cNvPr id="7" name="Рисунок 6"/>
          <p:cNvPicPr>
            <a:picLocks noChangeAspect="1"/>
          </p:cNvPicPr>
          <p:nvPr/>
        </p:nvPicPr>
        <p:blipFill>
          <a:blip r:embed="rId4"/>
          <a:stretch>
            <a:fillRect/>
          </a:stretch>
        </p:blipFill>
        <p:spPr>
          <a:xfrm>
            <a:off x="6291793" y="3797565"/>
            <a:ext cx="4926913" cy="2387607"/>
          </a:xfrm>
          <a:prstGeom prst="rect">
            <a:avLst/>
          </a:prstGeom>
        </p:spPr>
      </p:pic>
    </p:spTree>
    <p:extLst>
      <p:ext uri="{BB962C8B-B14F-4D97-AF65-F5344CB8AC3E}">
        <p14:creationId xmlns:p14="http://schemas.microsoft.com/office/powerpoint/2010/main" val="11271176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2132" y="-1595573"/>
            <a:ext cx="10358981" cy="3025456"/>
          </a:xfrm>
        </p:spPr>
        <p:txBody>
          <a:bodyPr>
            <a:normAutofit/>
          </a:bodyPr>
          <a:lstStyle/>
          <a:p>
            <a:r>
              <a:rPr lang="ru-RU" b="1" dirty="0"/>
              <a:t>Эволюция интеллекта — лестница возможностей</a:t>
            </a:r>
          </a:p>
        </p:txBody>
      </p:sp>
      <p:sp>
        <p:nvSpPr>
          <p:cNvPr id="3" name="Объект 2"/>
          <p:cNvSpPr>
            <a:spLocks noGrp="1"/>
          </p:cNvSpPr>
          <p:nvPr>
            <p:ph idx="1"/>
          </p:nvPr>
        </p:nvSpPr>
        <p:spPr>
          <a:xfrm>
            <a:off x="563943" y="1886800"/>
            <a:ext cx="10417170" cy="4622066"/>
          </a:xfrm>
        </p:spPr>
        <p:txBody>
          <a:bodyPr>
            <a:noAutofit/>
          </a:bodyPr>
          <a:lstStyle/>
          <a:p>
            <a:pPr marL="0" indent="0">
              <a:buNone/>
            </a:pPr>
            <a:r>
              <a:rPr lang="ru-RU" b="1" dirty="0"/>
              <a:t>Уровень 1: Реактивные системы (1990-е)</a:t>
            </a:r>
          </a:p>
          <a:p>
            <a:pPr marL="274320" lvl="1" indent="0">
              <a:buNone/>
            </a:pPr>
            <a:r>
              <a:rPr lang="ru-RU" dirty="0"/>
              <a:t>  Пример: </a:t>
            </a:r>
            <a:r>
              <a:rPr lang="ru-RU" dirty="0" err="1"/>
              <a:t>Deep</a:t>
            </a:r>
            <a:r>
              <a:rPr lang="ru-RU" dirty="0"/>
              <a:t> </a:t>
            </a:r>
            <a:r>
              <a:rPr lang="ru-RU" dirty="0" err="1"/>
              <a:t>Blue</a:t>
            </a:r>
            <a:r>
              <a:rPr lang="ru-RU" dirty="0"/>
              <a:t>, победивший Каспарова</a:t>
            </a:r>
          </a:p>
          <a:p>
            <a:pPr marL="274320" lvl="1" indent="0">
              <a:buNone/>
            </a:pPr>
            <a:r>
              <a:rPr lang="ru-RU" dirty="0"/>
              <a:t>  «Вижу ход — делаю ход. Не помню прошлое, не думаю о будущем</a:t>
            </a:r>
            <a:r>
              <a:rPr lang="ru-RU" dirty="0" smtClean="0"/>
              <a:t>»</a:t>
            </a:r>
            <a:endParaRPr lang="ru-RU" dirty="0"/>
          </a:p>
          <a:p>
            <a:pPr marL="0" indent="0">
              <a:buNone/>
            </a:pPr>
            <a:r>
              <a:rPr lang="ru-RU" b="1" dirty="0"/>
              <a:t>Уровень 2: Ограниченная память (2010-е → сейчас)</a:t>
            </a:r>
          </a:p>
          <a:p>
            <a:pPr marL="274320" lvl="1" indent="0">
              <a:buNone/>
            </a:pPr>
            <a:r>
              <a:rPr lang="ru-RU" dirty="0"/>
              <a:t>  Пример: Беспилотные автомобили, </a:t>
            </a:r>
            <a:r>
              <a:rPr lang="ru-RU" dirty="0" err="1"/>
              <a:t>ChatGPT</a:t>
            </a:r>
            <a:endParaRPr lang="ru-RU" dirty="0"/>
          </a:p>
          <a:p>
            <a:pPr marL="274320" lvl="1" indent="0">
              <a:buNone/>
            </a:pPr>
            <a:r>
              <a:rPr lang="ru-RU" dirty="0"/>
              <a:t>  «Помню недавний опыт, учусь на данных, но в рамках узкой задачи</a:t>
            </a:r>
            <a:r>
              <a:rPr lang="ru-RU" dirty="0" smtClean="0"/>
              <a:t>»</a:t>
            </a:r>
            <a:endParaRPr lang="ru-RU" dirty="0"/>
          </a:p>
          <a:p>
            <a:pPr marL="0" indent="0">
              <a:buNone/>
            </a:pPr>
            <a:r>
              <a:rPr lang="ru-RU" b="1" dirty="0"/>
              <a:t>Уровень 3: Теория сознания (ближайший рубеж?)</a:t>
            </a:r>
          </a:p>
          <a:p>
            <a:pPr marL="274320" lvl="1" indent="0">
              <a:buNone/>
            </a:pPr>
            <a:r>
              <a:rPr lang="ru-RU" dirty="0"/>
              <a:t>  «Понимаю, что у других есть свои знания, намерения, эмоции»</a:t>
            </a:r>
          </a:p>
          <a:p>
            <a:pPr marL="274320" lvl="1" indent="0">
              <a:buNone/>
            </a:pPr>
            <a:r>
              <a:rPr lang="ru-RU" dirty="0"/>
              <a:t>  Пример: ИИ, который может сказать: «Ты выглядишь расстроенным, хочешь поговорить</a:t>
            </a:r>
            <a:r>
              <a:rPr lang="ru-RU" dirty="0" smtClean="0"/>
              <a:t>?»</a:t>
            </a:r>
            <a:endParaRPr lang="ru-RU" dirty="0"/>
          </a:p>
          <a:p>
            <a:pPr marL="0" indent="0">
              <a:buNone/>
            </a:pPr>
            <a:r>
              <a:rPr lang="ru-RU" b="1" dirty="0"/>
              <a:t>Уровень 4: Самосознание (AGI)</a:t>
            </a:r>
          </a:p>
          <a:p>
            <a:pPr marL="274320" lvl="1" indent="0">
              <a:buNone/>
            </a:pPr>
            <a:r>
              <a:rPr lang="ru-RU" dirty="0"/>
              <a:t>  «Я понимаю, кто я, каковы мои цели, могу планировать долгосрочно, творчески мыслить и учиться чему угодно»</a:t>
            </a:r>
          </a:p>
        </p:txBody>
      </p:sp>
    </p:spTree>
    <p:extLst>
      <p:ext uri="{BB962C8B-B14F-4D97-AF65-F5344CB8AC3E}">
        <p14:creationId xmlns:p14="http://schemas.microsoft.com/office/powerpoint/2010/main" val="18413023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273" y="-313237"/>
            <a:ext cx="10490661" cy="1325562"/>
          </a:xfrm>
        </p:spPr>
        <p:txBody>
          <a:bodyPr>
            <a:normAutofit/>
          </a:bodyPr>
          <a:lstStyle/>
          <a:p>
            <a:r>
              <a:rPr lang="en-US" b="1" dirty="0"/>
              <a:t>GAN: </a:t>
            </a:r>
            <a:r>
              <a:rPr lang="ru-RU" b="1" dirty="0"/>
              <a:t>Дискриминатор</a:t>
            </a:r>
          </a:p>
        </p:txBody>
      </p:sp>
      <p:pic>
        <p:nvPicPr>
          <p:cNvPr id="4" name="Рисунок 3"/>
          <p:cNvPicPr>
            <a:picLocks noChangeAspect="1"/>
          </p:cNvPicPr>
          <p:nvPr/>
        </p:nvPicPr>
        <p:blipFill>
          <a:blip r:embed="rId2"/>
          <a:stretch>
            <a:fillRect/>
          </a:stretch>
        </p:blipFill>
        <p:spPr>
          <a:xfrm>
            <a:off x="7807681" y="1745176"/>
            <a:ext cx="3143689" cy="3400900"/>
          </a:xfrm>
          <a:prstGeom prst="rect">
            <a:avLst/>
          </a:prstGeom>
        </p:spPr>
      </p:pic>
      <p:pic>
        <p:nvPicPr>
          <p:cNvPr id="9" name="Рисунок 8"/>
          <p:cNvPicPr>
            <a:picLocks noChangeAspect="1"/>
          </p:cNvPicPr>
          <p:nvPr/>
        </p:nvPicPr>
        <p:blipFill>
          <a:blip r:embed="rId3"/>
          <a:stretch>
            <a:fillRect/>
          </a:stretch>
        </p:blipFill>
        <p:spPr>
          <a:xfrm>
            <a:off x="453092" y="1121027"/>
            <a:ext cx="6763694" cy="2172003"/>
          </a:xfrm>
          <a:prstGeom prst="rect">
            <a:avLst/>
          </a:prstGeom>
        </p:spPr>
      </p:pic>
      <p:pic>
        <p:nvPicPr>
          <p:cNvPr id="10" name="Рисунок 9"/>
          <p:cNvPicPr>
            <a:picLocks noChangeAspect="1"/>
          </p:cNvPicPr>
          <p:nvPr/>
        </p:nvPicPr>
        <p:blipFill>
          <a:blip r:embed="rId4"/>
          <a:stretch>
            <a:fillRect/>
          </a:stretch>
        </p:blipFill>
        <p:spPr>
          <a:xfrm>
            <a:off x="453092" y="3555078"/>
            <a:ext cx="6754168" cy="2457793"/>
          </a:xfrm>
          <a:prstGeom prst="rect">
            <a:avLst/>
          </a:prstGeom>
        </p:spPr>
      </p:pic>
    </p:spTree>
    <p:extLst>
      <p:ext uri="{BB962C8B-B14F-4D97-AF65-F5344CB8AC3E}">
        <p14:creationId xmlns:p14="http://schemas.microsoft.com/office/powerpoint/2010/main" val="10437888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273" y="-313237"/>
            <a:ext cx="10490661" cy="1325562"/>
          </a:xfrm>
        </p:spPr>
        <p:txBody>
          <a:bodyPr>
            <a:normAutofit/>
          </a:bodyPr>
          <a:lstStyle/>
          <a:p>
            <a:r>
              <a:rPr lang="ru-RU" sz="4000" b="1" dirty="0"/>
              <a:t>Пример генерации при помощи GAN</a:t>
            </a:r>
          </a:p>
        </p:txBody>
      </p:sp>
      <p:pic>
        <p:nvPicPr>
          <p:cNvPr id="3" name="Рисунок 2"/>
          <p:cNvPicPr>
            <a:picLocks noChangeAspect="1"/>
          </p:cNvPicPr>
          <p:nvPr/>
        </p:nvPicPr>
        <p:blipFill>
          <a:blip r:embed="rId2"/>
          <a:stretch>
            <a:fillRect/>
          </a:stretch>
        </p:blipFill>
        <p:spPr>
          <a:xfrm>
            <a:off x="2444778" y="1907881"/>
            <a:ext cx="6620799" cy="3391373"/>
          </a:xfrm>
          <a:prstGeom prst="rect">
            <a:avLst/>
          </a:prstGeom>
        </p:spPr>
      </p:pic>
    </p:spTree>
    <p:extLst>
      <p:ext uri="{BB962C8B-B14F-4D97-AF65-F5344CB8AC3E}">
        <p14:creationId xmlns:p14="http://schemas.microsoft.com/office/powerpoint/2010/main" val="37145361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273" y="-313237"/>
            <a:ext cx="10490661" cy="1325562"/>
          </a:xfrm>
        </p:spPr>
        <p:txBody>
          <a:bodyPr>
            <a:normAutofit/>
          </a:bodyPr>
          <a:lstStyle/>
          <a:p>
            <a:r>
              <a:rPr lang="ru-RU" b="1" dirty="0"/>
              <a:t>Проблемы </a:t>
            </a:r>
            <a:r>
              <a:rPr lang="en-US" b="1" dirty="0"/>
              <a:t>GAN</a:t>
            </a:r>
            <a:r>
              <a:rPr lang="ru-RU" b="1" dirty="0" err="1"/>
              <a:t>ов</a:t>
            </a:r>
            <a:r>
              <a:rPr lang="ru-RU" b="1" dirty="0"/>
              <a:t> - 1</a:t>
            </a:r>
          </a:p>
        </p:txBody>
      </p:sp>
      <p:sp>
        <p:nvSpPr>
          <p:cNvPr id="3" name="TextBox 2"/>
          <p:cNvSpPr txBox="1"/>
          <p:nvPr/>
        </p:nvSpPr>
        <p:spPr>
          <a:xfrm>
            <a:off x="1341118" y="1180407"/>
            <a:ext cx="8828117" cy="3046988"/>
          </a:xfrm>
          <a:prstGeom prst="rect">
            <a:avLst/>
          </a:prstGeom>
          <a:noFill/>
        </p:spPr>
        <p:txBody>
          <a:bodyPr wrap="square" rtlCol="0">
            <a:spAutoFit/>
          </a:bodyPr>
          <a:lstStyle/>
          <a:p>
            <a:pPr algn="just"/>
            <a:r>
              <a:rPr lang="ru-RU" sz="1600" b="1" dirty="0"/>
              <a:t>1. Затухание градиентов</a:t>
            </a:r>
            <a:endParaRPr lang="ru-RU" sz="1600" dirty="0"/>
          </a:p>
          <a:p>
            <a:pPr algn="just"/>
            <a:r>
              <a:rPr lang="ru-RU" sz="1600" dirty="0"/>
              <a:t>Обучение </a:t>
            </a:r>
            <a:r>
              <a:rPr lang="ru-RU" sz="1600" dirty="0" err="1"/>
              <a:t>GANов</a:t>
            </a:r>
            <a:r>
              <a:rPr lang="ru-RU" sz="1600" dirty="0"/>
              <a:t> - тяжелая задача, потому что дискриминатор минимизирует </a:t>
            </a:r>
            <a:r>
              <a:rPr lang="ru-RU" sz="1600" dirty="0" err="1"/>
              <a:t>лосс</a:t>
            </a:r>
            <a:r>
              <a:rPr lang="ru-RU" sz="1600" dirty="0"/>
              <a:t>, а генератор - максимизирует его. Чтобы обе сети обучались, нужно достичь некоторой стабильности, при которой ни дискриминатор не перетянет </a:t>
            </a:r>
            <a:r>
              <a:rPr lang="ru-RU" sz="1600" dirty="0" err="1"/>
              <a:t>лосс</a:t>
            </a:r>
            <a:r>
              <a:rPr lang="ru-RU" sz="1600" dirty="0"/>
              <a:t> на себя, ни генератор. Это непросто.</a:t>
            </a:r>
          </a:p>
          <a:p>
            <a:pPr algn="just"/>
            <a:r>
              <a:rPr lang="ru-RU" sz="1600" dirty="0"/>
              <a:t>Например, может так случиться, что дискриминатор хорошо выучится разделять классы, а генератор к этому моменту еще не научится генерировать правдоподобные изображения. Тогда дискриминатор всегда будет отличать правду от генерации, и у генератора не будет возможности обучаться</a:t>
            </a:r>
            <a:r>
              <a:rPr lang="ru-RU" sz="1600" dirty="0" smtClean="0"/>
              <a:t>.</a:t>
            </a:r>
          </a:p>
          <a:p>
            <a:pPr algn="just"/>
            <a:r>
              <a:rPr lang="ru-RU" sz="1600" i="1" dirty="0"/>
              <a:t>Для решения этой проблемы нужно аккуратно подбирать </a:t>
            </a:r>
            <a:r>
              <a:rPr lang="ru-RU" sz="1600" i="1" dirty="0" err="1"/>
              <a:t>гиперпараметры</a:t>
            </a:r>
            <a:r>
              <a:rPr lang="ru-RU" sz="1600" i="1" dirty="0"/>
              <a:t> сетей, а также эмпирически подбирать число шагов градиентного спуска дискриминатора и число шагов дискриминатора внутри одной эпохи обучения.</a:t>
            </a:r>
            <a:endParaRPr lang="ru-RU" sz="1600" dirty="0"/>
          </a:p>
        </p:txBody>
      </p:sp>
      <p:pic>
        <p:nvPicPr>
          <p:cNvPr id="5" name="Рисунок 4"/>
          <p:cNvPicPr>
            <a:picLocks noChangeAspect="1"/>
          </p:cNvPicPr>
          <p:nvPr/>
        </p:nvPicPr>
        <p:blipFill>
          <a:blip r:embed="rId2"/>
          <a:stretch>
            <a:fillRect/>
          </a:stretch>
        </p:blipFill>
        <p:spPr>
          <a:xfrm>
            <a:off x="2917767" y="4211890"/>
            <a:ext cx="5672887" cy="2646110"/>
          </a:xfrm>
          <a:prstGeom prst="rect">
            <a:avLst/>
          </a:prstGeom>
        </p:spPr>
      </p:pic>
    </p:spTree>
    <p:extLst>
      <p:ext uri="{BB962C8B-B14F-4D97-AF65-F5344CB8AC3E}">
        <p14:creationId xmlns:p14="http://schemas.microsoft.com/office/powerpoint/2010/main" val="3322476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273" y="-313237"/>
            <a:ext cx="10490661" cy="1325562"/>
          </a:xfrm>
        </p:spPr>
        <p:txBody>
          <a:bodyPr>
            <a:normAutofit/>
          </a:bodyPr>
          <a:lstStyle/>
          <a:p>
            <a:r>
              <a:rPr lang="ru-RU" b="1" dirty="0"/>
              <a:t>Проблемы </a:t>
            </a:r>
            <a:r>
              <a:rPr lang="en-US" b="1" dirty="0"/>
              <a:t>GAN</a:t>
            </a:r>
            <a:r>
              <a:rPr lang="ru-RU" b="1" dirty="0" err="1"/>
              <a:t>ов</a:t>
            </a:r>
            <a:r>
              <a:rPr lang="ru-RU" b="1" dirty="0"/>
              <a:t> - </a:t>
            </a:r>
            <a:r>
              <a:rPr lang="ru-RU" b="1" dirty="0" smtClean="0"/>
              <a:t>2</a:t>
            </a:r>
            <a:endParaRPr lang="ru-RU" b="1" dirty="0"/>
          </a:p>
        </p:txBody>
      </p:sp>
      <p:sp>
        <p:nvSpPr>
          <p:cNvPr id="3" name="TextBox 2"/>
          <p:cNvSpPr txBox="1"/>
          <p:nvPr/>
        </p:nvSpPr>
        <p:spPr>
          <a:xfrm>
            <a:off x="426719" y="1529542"/>
            <a:ext cx="5142808" cy="4524315"/>
          </a:xfrm>
          <a:prstGeom prst="rect">
            <a:avLst/>
          </a:prstGeom>
          <a:noFill/>
        </p:spPr>
        <p:txBody>
          <a:bodyPr wrap="square" rtlCol="0">
            <a:spAutoFit/>
          </a:bodyPr>
          <a:lstStyle/>
          <a:p>
            <a:pPr algn="just"/>
            <a:r>
              <a:rPr lang="ru-RU" sz="1600" b="1" dirty="0"/>
              <a:t>2. Схлопывание мод</a:t>
            </a:r>
            <a:endParaRPr lang="ru-RU" sz="1600" dirty="0"/>
          </a:p>
          <a:p>
            <a:pPr algn="just"/>
            <a:r>
              <a:rPr lang="ru-RU" sz="1600" dirty="0"/>
              <a:t>Представьте себе, что мы хотим научить GAN генерировать фотографии различных животных, и на обучении подаем сети на вход </a:t>
            </a:r>
            <a:r>
              <a:rPr lang="ru-RU" sz="1600" dirty="0" err="1"/>
              <a:t>датасет</a:t>
            </a:r>
            <a:r>
              <a:rPr lang="ru-RU" sz="1600" dirty="0"/>
              <a:t>, содержащий фотографии кошек, собак и других животных. Очень часто GAN в итоге выучится генерировать фотографии только одного вида животных из </a:t>
            </a:r>
            <a:r>
              <a:rPr lang="ru-RU" sz="1600" dirty="0" err="1"/>
              <a:t>датасета</a:t>
            </a:r>
            <a:r>
              <a:rPr lang="ru-RU" sz="1600" dirty="0"/>
              <a:t>, например, только собак. Это явление называется </a:t>
            </a:r>
            <a:r>
              <a:rPr lang="ru-RU" sz="1600" i="1" dirty="0"/>
              <a:t>схлопыванием мод</a:t>
            </a:r>
            <a:r>
              <a:rPr lang="ru-RU" sz="1600" dirty="0"/>
              <a:t>.</a:t>
            </a:r>
          </a:p>
          <a:p>
            <a:pPr algn="just"/>
            <a:r>
              <a:rPr lang="ru-RU" sz="1600" dirty="0"/>
              <a:t>Данные для задачи - это объекты, которые имеют некоторое вероятностное распределение, причем каждое животное - это локальный максимум распределения (или же мода). Если животных несколько - мы имеем дело с </a:t>
            </a:r>
            <a:r>
              <a:rPr lang="ru-RU" sz="1600" dirty="0" err="1"/>
              <a:t>мультимодальным</a:t>
            </a:r>
            <a:r>
              <a:rPr lang="ru-RU" sz="1600" dirty="0"/>
              <a:t> распределением. Оказывается, что классический GAN не умеет выучивать </a:t>
            </a:r>
            <a:r>
              <a:rPr lang="ru-RU" sz="1600" dirty="0" err="1"/>
              <a:t>мультимодальные</a:t>
            </a:r>
            <a:r>
              <a:rPr lang="ru-RU" sz="1600" dirty="0"/>
              <a:t> распределения, а при обучении выучит только какую-то одну из мод.</a:t>
            </a:r>
          </a:p>
        </p:txBody>
      </p:sp>
      <p:pic>
        <p:nvPicPr>
          <p:cNvPr id="6" name="Рисунок 5"/>
          <p:cNvPicPr>
            <a:picLocks noChangeAspect="1"/>
          </p:cNvPicPr>
          <p:nvPr/>
        </p:nvPicPr>
        <p:blipFill>
          <a:blip r:embed="rId2"/>
          <a:stretch>
            <a:fillRect/>
          </a:stretch>
        </p:blipFill>
        <p:spPr>
          <a:xfrm>
            <a:off x="5569527" y="2062300"/>
            <a:ext cx="5503025" cy="3210700"/>
          </a:xfrm>
          <a:prstGeom prst="rect">
            <a:avLst/>
          </a:prstGeom>
        </p:spPr>
      </p:pic>
    </p:spTree>
    <p:extLst>
      <p:ext uri="{BB962C8B-B14F-4D97-AF65-F5344CB8AC3E}">
        <p14:creationId xmlns:p14="http://schemas.microsoft.com/office/powerpoint/2010/main" val="23195340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1397" y="-192422"/>
            <a:ext cx="10490661" cy="1325562"/>
          </a:xfrm>
        </p:spPr>
        <p:txBody>
          <a:bodyPr>
            <a:normAutofit/>
          </a:bodyPr>
          <a:lstStyle/>
          <a:p>
            <a:r>
              <a:rPr lang="ru-RU" b="1" dirty="0"/>
              <a:t>Условный </a:t>
            </a:r>
            <a:r>
              <a:rPr lang="en-US" b="1" dirty="0"/>
              <a:t>GAN (Conditional GAN)</a:t>
            </a:r>
          </a:p>
        </p:txBody>
      </p:sp>
      <p:sp>
        <p:nvSpPr>
          <p:cNvPr id="3" name="TextBox 2"/>
          <p:cNvSpPr txBox="1"/>
          <p:nvPr/>
        </p:nvSpPr>
        <p:spPr>
          <a:xfrm>
            <a:off x="523219" y="1407459"/>
            <a:ext cx="4984867" cy="5293757"/>
          </a:xfrm>
          <a:prstGeom prst="rect">
            <a:avLst/>
          </a:prstGeom>
          <a:noFill/>
        </p:spPr>
        <p:txBody>
          <a:bodyPr wrap="square" rtlCol="0">
            <a:spAutoFit/>
          </a:bodyPr>
          <a:lstStyle/>
          <a:p>
            <a:pPr algn="just"/>
            <a:r>
              <a:rPr lang="ru-RU" dirty="0"/>
              <a:t>Чтобы генерировать не случайное изображение, а изображение с заданными свойствами, используют условный GAN.</a:t>
            </a:r>
          </a:p>
          <a:p>
            <a:pPr algn="just"/>
            <a:r>
              <a:rPr lang="ru-RU" dirty="0"/>
              <a:t>Для этого в архитектуру и генератору, и дискриминатору на вход подают дополнительно условие (на изображение) в виде некоторого вектора-</a:t>
            </a:r>
            <a:r>
              <a:rPr lang="ru-RU" dirty="0" err="1"/>
              <a:t>эмбеддинга</a:t>
            </a:r>
            <a:r>
              <a:rPr lang="ru-RU" dirty="0"/>
              <a:t>:</a:t>
            </a:r>
          </a:p>
          <a:p>
            <a:pPr algn="just"/>
            <a:r>
              <a:rPr lang="ru-RU" dirty="0"/>
              <a:t>В результате можно сгенерировать:</a:t>
            </a:r>
          </a:p>
          <a:p>
            <a:pPr marL="742950" lvl="1" indent="-285750" algn="just">
              <a:buFont typeface="Arial" panose="020B0604020202020204" pitchFamily="34" charset="0"/>
              <a:buChar char="•"/>
            </a:pPr>
            <a:r>
              <a:rPr lang="ru-RU" dirty="0"/>
              <a:t>человека заданного пола, расы, с заданным цветом глаз, волос и так далее</a:t>
            </a:r>
          </a:p>
          <a:p>
            <a:pPr marL="742950" lvl="1" indent="-285750" algn="just">
              <a:buFont typeface="Arial" panose="020B0604020202020204" pitchFamily="34" charset="0"/>
              <a:buChar char="•"/>
            </a:pPr>
            <a:r>
              <a:rPr lang="ru-RU" dirty="0"/>
              <a:t>любой другой объект (из тематики данных) с заданными характеристиками.</a:t>
            </a:r>
          </a:p>
          <a:p>
            <a:pPr algn="just"/>
            <a:r>
              <a:rPr lang="ru-RU" dirty="0"/>
              <a:t>Для примера посмотрим на генерацию картинок с разным уровнем освещенности (заданным условием).</a:t>
            </a:r>
          </a:p>
          <a:p>
            <a:pPr algn="just"/>
            <a:r>
              <a:rPr lang="ru-RU" sz="1600" dirty="0"/>
              <a:t/>
            </a:r>
            <a:br>
              <a:rPr lang="ru-RU" sz="1600" dirty="0"/>
            </a:br>
            <a:endParaRPr lang="ru-RU" sz="1600" dirty="0"/>
          </a:p>
        </p:txBody>
      </p:sp>
      <p:pic>
        <p:nvPicPr>
          <p:cNvPr id="4" name="Рисунок 3"/>
          <p:cNvPicPr>
            <a:picLocks noChangeAspect="1"/>
          </p:cNvPicPr>
          <p:nvPr/>
        </p:nvPicPr>
        <p:blipFill rotWithShape="1">
          <a:blip r:embed="rId2"/>
          <a:srcRect l="2468" t="5195"/>
          <a:stretch/>
        </p:blipFill>
        <p:spPr>
          <a:xfrm>
            <a:off x="5508086" y="4746567"/>
            <a:ext cx="5591380" cy="2019356"/>
          </a:xfrm>
          <a:prstGeom prst="rect">
            <a:avLst/>
          </a:prstGeom>
        </p:spPr>
      </p:pic>
      <p:pic>
        <p:nvPicPr>
          <p:cNvPr id="5" name="Рисунок 4"/>
          <p:cNvPicPr>
            <a:picLocks noChangeAspect="1"/>
          </p:cNvPicPr>
          <p:nvPr/>
        </p:nvPicPr>
        <p:blipFill>
          <a:blip r:embed="rId3"/>
          <a:stretch>
            <a:fillRect/>
          </a:stretch>
        </p:blipFill>
        <p:spPr>
          <a:xfrm>
            <a:off x="6125145" y="1235531"/>
            <a:ext cx="4050058" cy="3075513"/>
          </a:xfrm>
          <a:prstGeom prst="rect">
            <a:avLst/>
          </a:prstGeom>
        </p:spPr>
      </p:pic>
    </p:spTree>
    <p:extLst>
      <p:ext uri="{BB962C8B-B14F-4D97-AF65-F5344CB8AC3E}">
        <p14:creationId xmlns:p14="http://schemas.microsoft.com/office/powerpoint/2010/main" val="5318696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1397" y="-192422"/>
            <a:ext cx="10490661" cy="1325562"/>
          </a:xfrm>
        </p:spPr>
        <p:txBody>
          <a:bodyPr>
            <a:normAutofit/>
          </a:bodyPr>
          <a:lstStyle/>
          <a:p>
            <a:r>
              <a:rPr lang="ru-RU" b="1" dirty="0"/>
              <a:t>Многообразие </a:t>
            </a:r>
            <a:r>
              <a:rPr lang="en-US" b="1" dirty="0"/>
              <a:t>GAN</a:t>
            </a:r>
            <a:r>
              <a:rPr lang="ru-RU" b="1" dirty="0" err="1"/>
              <a:t>ов</a:t>
            </a:r>
            <a:endParaRPr lang="ru-RU" b="1" dirty="0"/>
          </a:p>
        </p:txBody>
      </p:sp>
      <p:sp>
        <p:nvSpPr>
          <p:cNvPr id="3" name="TextBox 2"/>
          <p:cNvSpPr txBox="1"/>
          <p:nvPr/>
        </p:nvSpPr>
        <p:spPr>
          <a:xfrm>
            <a:off x="340339" y="1307706"/>
            <a:ext cx="10565959" cy="4616648"/>
          </a:xfrm>
          <a:prstGeom prst="rect">
            <a:avLst/>
          </a:prstGeom>
          <a:noFill/>
        </p:spPr>
        <p:txBody>
          <a:bodyPr wrap="square" rtlCol="0">
            <a:spAutoFit/>
          </a:bodyPr>
          <a:lstStyle/>
          <a:p>
            <a:pPr algn="just"/>
            <a:r>
              <a:rPr lang="ru-RU" sz="1600" dirty="0"/>
              <a:t>Существует множество модификаций </a:t>
            </a:r>
            <a:r>
              <a:rPr lang="ru-RU" sz="1600" dirty="0" err="1"/>
              <a:t>GANов</a:t>
            </a:r>
            <a:r>
              <a:rPr lang="ru-RU" sz="1600" dirty="0"/>
              <a:t>, каждая из которых предназначена для решения своего рода задач, а также для решения проблем </a:t>
            </a:r>
            <a:r>
              <a:rPr lang="ru-RU" sz="1600" dirty="0" err="1"/>
              <a:t>GANов</a:t>
            </a:r>
            <a:r>
              <a:rPr lang="ru-RU" sz="1600" dirty="0"/>
              <a:t>.</a:t>
            </a:r>
          </a:p>
          <a:p>
            <a:pPr algn="just"/>
            <a:r>
              <a:rPr lang="ru-RU" sz="1600" dirty="0"/>
              <a:t>Перечислим несколько известных моделей из семейства GAN:</a:t>
            </a:r>
          </a:p>
          <a:p>
            <a:pPr algn="just"/>
            <a:r>
              <a:rPr lang="ru-RU" sz="1600" b="1" dirty="0"/>
              <a:t>Простые GAN:</a:t>
            </a:r>
            <a:r>
              <a:rPr lang="ru-RU" sz="1600" dirty="0"/>
              <a:t> Это базовая архитектура GAN, состоящая из двух основных компонентов - генератора и дискриминатора. Генератор создает новые данные, а дискриминатор оценивает их подлинность. Обе сети обучаются в процессе состязания друг с другом.</a:t>
            </a:r>
          </a:p>
          <a:p>
            <a:pPr algn="just"/>
            <a:r>
              <a:rPr lang="ru-RU" sz="1600" b="1" dirty="0"/>
              <a:t>DCGAN (</a:t>
            </a:r>
            <a:r>
              <a:rPr lang="ru-RU" sz="1600" b="1" dirty="0" err="1"/>
              <a:t>Deep</a:t>
            </a:r>
            <a:r>
              <a:rPr lang="ru-RU" sz="1600" b="1" dirty="0"/>
              <a:t> </a:t>
            </a:r>
            <a:r>
              <a:rPr lang="ru-RU" sz="1600" b="1" dirty="0" err="1"/>
              <a:t>Convolutional</a:t>
            </a:r>
            <a:r>
              <a:rPr lang="ru-RU" sz="1600" b="1" dirty="0"/>
              <a:t> GAN):</a:t>
            </a:r>
            <a:r>
              <a:rPr lang="ru-RU" sz="1600" dirty="0"/>
              <a:t> Эта архитектура использует </a:t>
            </a:r>
            <a:r>
              <a:rPr lang="ru-RU" sz="1600" dirty="0" err="1"/>
              <a:t>сверточные</a:t>
            </a:r>
            <a:r>
              <a:rPr lang="ru-RU" sz="1600" dirty="0"/>
              <a:t> слои для обработки изображений и повышения качества генерируемых данных. Она помогает улучшить производительность GAN на задачах обработки изображений.</a:t>
            </a:r>
          </a:p>
          <a:p>
            <a:pPr algn="just"/>
            <a:r>
              <a:rPr lang="ru-RU" sz="1600" b="1" dirty="0" err="1"/>
              <a:t>Conditional</a:t>
            </a:r>
            <a:r>
              <a:rPr lang="ru-RU" sz="1600" b="1" dirty="0"/>
              <a:t> GAN:</a:t>
            </a:r>
            <a:r>
              <a:rPr lang="ru-RU" sz="1600" dirty="0"/>
              <a:t> Эта архитектура позволяет контролировать генерацию данных, добавляя условие или метку к входным данным. Например, можно создавать изображения определенного класса или стиля.</a:t>
            </a:r>
          </a:p>
          <a:p>
            <a:pPr algn="just"/>
            <a:r>
              <a:rPr lang="ru-RU" sz="1600" b="1" dirty="0" err="1"/>
              <a:t>CycleGAN</a:t>
            </a:r>
            <a:r>
              <a:rPr lang="ru-RU" sz="1600" b="1" dirty="0"/>
              <a:t>:</a:t>
            </a:r>
            <a:r>
              <a:rPr lang="ru-RU" sz="1600" dirty="0"/>
              <a:t> Эта архитектура предназначена для преобразования изображений из одного стиля в другой без необходимости парных данных для обучения. Она может использоваться для переноса стилей, изменения погоды на фотографиях и других приложений.</a:t>
            </a:r>
          </a:p>
          <a:p>
            <a:pPr algn="just"/>
            <a:r>
              <a:rPr lang="ru-RU" sz="1600" b="1" dirty="0" err="1"/>
              <a:t>StyleGAN</a:t>
            </a:r>
            <a:r>
              <a:rPr lang="ru-RU" sz="1600" b="1" dirty="0"/>
              <a:t>:</a:t>
            </a:r>
            <a:r>
              <a:rPr lang="ru-RU" sz="1600" dirty="0"/>
              <a:t> Эта архитектура специализируется на генерации высококачественных изображений с высоким разрешением и уникальным стилем. Она позволяет контролировать различные аспекты изображения, такие как цвет, текстура и композиция.</a:t>
            </a:r>
          </a:p>
        </p:txBody>
      </p:sp>
    </p:spTree>
    <p:extLst>
      <p:ext uri="{BB962C8B-B14F-4D97-AF65-F5344CB8AC3E}">
        <p14:creationId xmlns:p14="http://schemas.microsoft.com/office/powerpoint/2010/main" val="41364209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1397" y="-192422"/>
            <a:ext cx="10490661" cy="1325562"/>
          </a:xfrm>
        </p:spPr>
        <p:txBody>
          <a:bodyPr>
            <a:normAutofit/>
          </a:bodyPr>
          <a:lstStyle/>
          <a:p>
            <a:r>
              <a:rPr lang="ru-RU" b="1" dirty="0"/>
              <a:t>Диффузионные модели</a:t>
            </a:r>
          </a:p>
        </p:txBody>
      </p:sp>
      <p:sp>
        <p:nvSpPr>
          <p:cNvPr id="3" name="TextBox 2"/>
          <p:cNvSpPr txBox="1"/>
          <p:nvPr/>
        </p:nvSpPr>
        <p:spPr>
          <a:xfrm>
            <a:off x="340340" y="1307706"/>
            <a:ext cx="5969020" cy="5078313"/>
          </a:xfrm>
          <a:prstGeom prst="rect">
            <a:avLst/>
          </a:prstGeom>
          <a:noFill/>
        </p:spPr>
        <p:txBody>
          <a:bodyPr wrap="square" rtlCol="0">
            <a:spAutoFit/>
          </a:bodyPr>
          <a:lstStyle/>
          <a:p>
            <a:pPr algn="just"/>
            <a:r>
              <a:rPr lang="ru-RU" dirty="0"/>
              <a:t>У нас уже есть и </a:t>
            </a:r>
            <a:r>
              <a:rPr lang="ru-RU" dirty="0" err="1"/>
              <a:t>автокодировщики</a:t>
            </a:r>
            <a:r>
              <a:rPr lang="ru-RU" dirty="0"/>
              <a:t>, и </a:t>
            </a:r>
            <a:r>
              <a:rPr lang="ru-RU" dirty="0" err="1"/>
              <a:t>ГАНы</a:t>
            </a:r>
            <a:r>
              <a:rPr lang="ru-RU" dirty="0"/>
              <a:t> - зачем же нам нужно что-то еще?</a:t>
            </a:r>
          </a:p>
          <a:p>
            <a:pPr algn="just"/>
            <a:r>
              <a:rPr lang="ru-RU" dirty="0"/>
              <a:t>У описанных семейств моделей есть как преимущества, так и недостатки:</a:t>
            </a:r>
          </a:p>
          <a:p>
            <a:pPr algn="just"/>
            <a:r>
              <a:rPr lang="ru-RU" dirty="0"/>
              <a:t>Вариационные </a:t>
            </a:r>
            <a:r>
              <a:rPr lang="ru-RU" dirty="0" err="1"/>
              <a:t>автокодировщики</a:t>
            </a:r>
            <a:r>
              <a:rPr lang="ru-RU" dirty="0"/>
              <a:t> умеют быстро генерировать изображения, причем достаточно разнообразные - но при этом качество генерации оставляет желать лучшего</a:t>
            </a:r>
          </a:p>
          <a:p>
            <a:pPr algn="just"/>
            <a:r>
              <a:rPr lang="ru-RU" dirty="0" err="1"/>
              <a:t>Генеративно</a:t>
            </a:r>
            <a:r>
              <a:rPr lang="ru-RU" dirty="0"/>
              <a:t>-состязательные модели генерируют изображения быстро и очень качественно, но присутствует проблема </a:t>
            </a:r>
            <a:r>
              <a:rPr lang="ru-RU" dirty="0" err="1"/>
              <a:t>Mode</a:t>
            </a:r>
            <a:r>
              <a:rPr lang="ru-RU" dirty="0"/>
              <a:t> </a:t>
            </a:r>
            <a:r>
              <a:rPr lang="ru-RU" dirty="0" err="1"/>
              <a:t>collapse</a:t>
            </a:r>
            <a:r>
              <a:rPr lang="ru-RU" dirty="0"/>
              <a:t> - вследствие этого получаем однообразные (унимодальные) изображения</a:t>
            </a:r>
          </a:p>
          <a:p>
            <a:pPr algn="just"/>
            <a:r>
              <a:rPr lang="ru-RU" dirty="0"/>
              <a:t>Если на время забыть о скорости генерации, то с точки зрения качества хорошая модель должна генерировать качественные и разнообразные изображения. На данный момент такой мы не обсуждали.</a:t>
            </a:r>
          </a:p>
        </p:txBody>
      </p:sp>
      <p:pic>
        <p:nvPicPr>
          <p:cNvPr id="4" name="Рисунок 3"/>
          <p:cNvPicPr>
            <a:picLocks noChangeAspect="1"/>
          </p:cNvPicPr>
          <p:nvPr/>
        </p:nvPicPr>
        <p:blipFill>
          <a:blip r:embed="rId2"/>
          <a:stretch>
            <a:fillRect/>
          </a:stretch>
        </p:blipFill>
        <p:spPr>
          <a:xfrm>
            <a:off x="6450677" y="1449023"/>
            <a:ext cx="4731702" cy="3920999"/>
          </a:xfrm>
          <a:prstGeom prst="rect">
            <a:avLst/>
          </a:prstGeom>
        </p:spPr>
      </p:pic>
    </p:spTree>
    <p:extLst>
      <p:ext uri="{BB962C8B-B14F-4D97-AF65-F5344CB8AC3E}">
        <p14:creationId xmlns:p14="http://schemas.microsoft.com/office/powerpoint/2010/main" val="21651618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1397" y="-192422"/>
            <a:ext cx="10490661" cy="1325562"/>
          </a:xfrm>
        </p:spPr>
        <p:txBody>
          <a:bodyPr>
            <a:normAutofit/>
          </a:bodyPr>
          <a:lstStyle/>
          <a:p>
            <a:r>
              <a:rPr lang="ru-RU" b="1" dirty="0"/>
              <a:t>Идея диффузионных моделей</a:t>
            </a:r>
          </a:p>
        </p:txBody>
      </p:sp>
      <p:sp>
        <p:nvSpPr>
          <p:cNvPr id="3" name="TextBox 2"/>
          <p:cNvSpPr txBox="1"/>
          <p:nvPr/>
        </p:nvSpPr>
        <p:spPr>
          <a:xfrm>
            <a:off x="340340" y="1307706"/>
            <a:ext cx="5969020" cy="4770537"/>
          </a:xfrm>
          <a:prstGeom prst="rect">
            <a:avLst/>
          </a:prstGeom>
          <a:noFill/>
        </p:spPr>
        <p:txBody>
          <a:bodyPr wrap="square" rtlCol="0">
            <a:spAutoFit/>
          </a:bodyPr>
          <a:lstStyle/>
          <a:p>
            <a:pPr algn="just"/>
            <a:r>
              <a:rPr lang="ru-RU" sz="1600" dirty="0"/>
              <a:t>Диффузионные модели имитируют процесс диффузии в физике и химии. Диффузия - это явление, при котором мы помещаем частицы вещества в жидкость или газ, и через время вещество равномерно распространяется по жидкости или </a:t>
            </a:r>
            <a:r>
              <a:rPr lang="ru-RU" sz="1600" dirty="0" smtClean="0"/>
              <a:t>газу</a:t>
            </a:r>
            <a:r>
              <a:rPr lang="ru-RU" sz="1600" dirty="0"/>
              <a:t>.</a:t>
            </a:r>
            <a:endParaRPr lang="ru-RU" sz="1600" dirty="0" smtClean="0"/>
          </a:p>
          <a:p>
            <a:pPr algn="just"/>
            <a:r>
              <a:rPr lang="ru-RU" sz="1600" dirty="0"/>
              <a:t>Давайте попробуем применить идею диффузии к задаче генерации изображений. Вот что мы сделаем:</a:t>
            </a:r>
          </a:p>
          <a:p>
            <a:pPr marL="742950" lvl="1" indent="-285750" algn="just">
              <a:buFont typeface="Arial" panose="020B0604020202020204" pitchFamily="34" charset="0"/>
              <a:buChar char="•"/>
            </a:pPr>
            <a:r>
              <a:rPr lang="ru-RU" sz="1400" dirty="0"/>
              <a:t>Мы будем последовательно </a:t>
            </a:r>
            <a:r>
              <a:rPr lang="ru-RU" sz="1400" dirty="0" err="1"/>
              <a:t>зашумлять</a:t>
            </a:r>
            <a:r>
              <a:rPr lang="ru-RU" sz="1400" dirty="0"/>
              <a:t> изображение, добавляя на каждом шаге все больше и больше шума (имитируем распространение вещества в жидкости или газе) - до тех пор, пока не получим только шум</a:t>
            </a:r>
          </a:p>
          <a:p>
            <a:pPr marL="742950" lvl="1" indent="-285750" algn="just">
              <a:buFont typeface="Arial" panose="020B0604020202020204" pitchFamily="34" charset="0"/>
              <a:buChar char="•"/>
            </a:pPr>
            <a:r>
              <a:rPr lang="ru-RU" sz="1400" dirty="0"/>
              <a:t>Затем обучим нейронную сеть восстанавливать изображение из шума, последовательно его </a:t>
            </a:r>
            <a:r>
              <a:rPr lang="ru-RU" sz="1400" dirty="0" err="1"/>
              <a:t>расшумляя</a:t>
            </a:r>
            <a:endParaRPr lang="ru-RU" sz="1400" dirty="0"/>
          </a:p>
          <a:p>
            <a:pPr algn="just"/>
            <a:r>
              <a:rPr lang="ru-RU" sz="1600" dirty="0"/>
              <a:t>Обычно в диффузионных моделях используется около T≈</a:t>
            </a:r>
            <a:r>
              <a:rPr lang="ru-RU" sz="1600" dirty="0" smtClean="0"/>
              <a:t>1000</a:t>
            </a:r>
            <a:r>
              <a:rPr lang="ru-RU" sz="1600" dirty="0"/>
              <a:t> шагов зашумления.</a:t>
            </a:r>
          </a:p>
          <a:p>
            <a:pPr algn="just"/>
            <a:r>
              <a:rPr lang="ru-RU" sz="1600" dirty="0"/>
              <a:t>Когда нейронная сеть будет обучена, мы будем подавать ей на вход случайный шум, и модель будет "восстанавливать" из него изображение! </a:t>
            </a:r>
          </a:p>
          <a:p>
            <a:pPr algn="just"/>
            <a:endParaRPr lang="ru-RU" dirty="0"/>
          </a:p>
        </p:txBody>
      </p:sp>
      <p:pic>
        <p:nvPicPr>
          <p:cNvPr id="5" name="Рисунок 4"/>
          <p:cNvPicPr>
            <a:picLocks noChangeAspect="1"/>
          </p:cNvPicPr>
          <p:nvPr/>
        </p:nvPicPr>
        <p:blipFill>
          <a:blip r:embed="rId2"/>
          <a:stretch>
            <a:fillRect/>
          </a:stretch>
        </p:blipFill>
        <p:spPr>
          <a:xfrm>
            <a:off x="8701435" y="1133140"/>
            <a:ext cx="2437620" cy="1499698"/>
          </a:xfrm>
          <a:prstGeom prst="rect">
            <a:avLst/>
          </a:prstGeom>
        </p:spPr>
      </p:pic>
      <p:pic>
        <p:nvPicPr>
          <p:cNvPr id="6" name="Рисунок 5"/>
          <p:cNvPicPr>
            <a:picLocks noChangeAspect="1"/>
          </p:cNvPicPr>
          <p:nvPr/>
        </p:nvPicPr>
        <p:blipFill>
          <a:blip r:embed="rId3"/>
          <a:stretch>
            <a:fillRect/>
          </a:stretch>
        </p:blipFill>
        <p:spPr>
          <a:xfrm>
            <a:off x="5220393" y="5553210"/>
            <a:ext cx="6051665" cy="1304790"/>
          </a:xfrm>
          <a:prstGeom prst="rect">
            <a:avLst/>
          </a:prstGeom>
        </p:spPr>
      </p:pic>
      <p:pic>
        <p:nvPicPr>
          <p:cNvPr id="7" name="Рисунок 6"/>
          <p:cNvPicPr>
            <a:picLocks noChangeAspect="1"/>
          </p:cNvPicPr>
          <p:nvPr/>
        </p:nvPicPr>
        <p:blipFill>
          <a:blip r:embed="rId4"/>
          <a:stretch>
            <a:fillRect/>
          </a:stretch>
        </p:blipFill>
        <p:spPr>
          <a:xfrm>
            <a:off x="6312258" y="2796054"/>
            <a:ext cx="4959800" cy="2324691"/>
          </a:xfrm>
          <a:prstGeom prst="rect">
            <a:avLst/>
          </a:prstGeom>
        </p:spPr>
      </p:pic>
    </p:spTree>
    <p:extLst>
      <p:ext uri="{BB962C8B-B14F-4D97-AF65-F5344CB8AC3E}">
        <p14:creationId xmlns:p14="http://schemas.microsoft.com/office/powerpoint/2010/main" val="18117612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455" y="-441804"/>
            <a:ext cx="10490661" cy="1325562"/>
          </a:xfrm>
        </p:spPr>
        <p:txBody>
          <a:bodyPr>
            <a:normAutofit/>
          </a:bodyPr>
          <a:lstStyle/>
          <a:p>
            <a:r>
              <a:rPr lang="ru-RU" sz="4000" b="1" dirty="0"/>
              <a:t>Применение диффузионных моделей</a:t>
            </a:r>
          </a:p>
        </p:txBody>
      </p:sp>
      <p:sp>
        <p:nvSpPr>
          <p:cNvPr id="3" name="TextBox 2"/>
          <p:cNvSpPr txBox="1"/>
          <p:nvPr/>
        </p:nvSpPr>
        <p:spPr>
          <a:xfrm>
            <a:off x="457928" y="1107728"/>
            <a:ext cx="5437005" cy="5632311"/>
          </a:xfrm>
          <a:prstGeom prst="rect">
            <a:avLst/>
          </a:prstGeom>
          <a:noFill/>
        </p:spPr>
        <p:txBody>
          <a:bodyPr wrap="square" rtlCol="0">
            <a:spAutoFit/>
          </a:bodyPr>
          <a:lstStyle/>
          <a:p>
            <a:pPr algn="just"/>
            <a:r>
              <a:rPr lang="ru-RU" dirty="0"/>
              <a:t>Диффузионные модели используются для генерации изображений. Чаще всего применяют условную генерацию - когда модель  генерирует изображение заданного класса (мужчина / женщина, взрослый / ребенок и так далее). Зачастую модели настроены так, чтобы генерировать изображение по </a:t>
            </a:r>
            <a:r>
              <a:rPr lang="ru-RU" dirty="0" err="1"/>
              <a:t>промпту</a:t>
            </a:r>
            <a:r>
              <a:rPr lang="ru-RU" dirty="0"/>
              <a:t> (текстовому описанию</a:t>
            </a:r>
            <a:r>
              <a:rPr lang="ru-RU" dirty="0" smtClean="0"/>
              <a:t>).</a:t>
            </a:r>
          </a:p>
          <a:p>
            <a:pPr algn="just"/>
            <a:r>
              <a:rPr lang="ru-RU" dirty="0"/>
              <a:t>У диффузионных моделей очень хорошее качество генерации, однако у классических архитектур очень медленная скорость генерации - что мешает их повсеместно применять. </a:t>
            </a:r>
          </a:p>
          <a:p>
            <a:pPr algn="just"/>
            <a:r>
              <a:rPr lang="ru-RU" dirty="0"/>
              <a:t>Для ускорения процесса генерации придуманы модификации архитектуры, самая популярная из которых - </a:t>
            </a:r>
            <a:r>
              <a:rPr lang="ru-RU" dirty="0" err="1"/>
              <a:t>Stable</a:t>
            </a:r>
            <a:r>
              <a:rPr lang="ru-RU" dirty="0"/>
              <a:t> </a:t>
            </a:r>
            <a:r>
              <a:rPr lang="ru-RU" dirty="0" err="1" smtClean="0"/>
              <a:t>Diffusion</a:t>
            </a:r>
            <a:endParaRPr lang="ru-RU" dirty="0" smtClean="0"/>
          </a:p>
          <a:p>
            <a:pPr algn="just"/>
            <a:r>
              <a:rPr lang="ru-RU" dirty="0"/>
              <a:t>Примеры применения диффузионных моделей:</a:t>
            </a:r>
          </a:p>
          <a:p>
            <a:pPr algn="just"/>
            <a:endParaRPr lang="ru-RU" dirty="0"/>
          </a:p>
        </p:txBody>
      </p:sp>
      <p:pic>
        <p:nvPicPr>
          <p:cNvPr id="4" name="Рисунок 3"/>
          <p:cNvPicPr>
            <a:picLocks noChangeAspect="1"/>
          </p:cNvPicPr>
          <p:nvPr/>
        </p:nvPicPr>
        <p:blipFill>
          <a:blip r:embed="rId2"/>
          <a:stretch>
            <a:fillRect/>
          </a:stretch>
        </p:blipFill>
        <p:spPr>
          <a:xfrm>
            <a:off x="8838698" y="1107728"/>
            <a:ext cx="2275418" cy="2203714"/>
          </a:xfrm>
          <a:prstGeom prst="rect">
            <a:avLst/>
          </a:prstGeom>
        </p:spPr>
      </p:pic>
      <p:pic>
        <p:nvPicPr>
          <p:cNvPr id="8" name="Рисунок 7"/>
          <p:cNvPicPr>
            <a:picLocks noChangeAspect="1"/>
          </p:cNvPicPr>
          <p:nvPr/>
        </p:nvPicPr>
        <p:blipFill rotWithShape="1">
          <a:blip r:embed="rId3"/>
          <a:srcRect r="1433"/>
          <a:stretch/>
        </p:blipFill>
        <p:spPr>
          <a:xfrm>
            <a:off x="5894933" y="2209585"/>
            <a:ext cx="4081474" cy="4648415"/>
          </a:xfrm>
          <a:prstGeom prst="rect">
            <a:avLst/>
          </a:prstGeom>
        </p:spPr>
      </p:pic>
    </p:spTree>
    <p:extLst>
      <p:ext uri="{BB962C8B-B14F-4D97-AF65-F5344CB8AC3E}">
        <p14:creationId xmlns:p14="http://schemas.microsoft.com/office/powerpoint/2010/main" val="22047126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8162" y="-558656"/>
            <a:ext cx="10490661" cy="1325562"/>
          </a:xfrm>
        </p:spPr>
        <p:txBody>
          <a:bodyPr>
            <a:normAutofit/>
          </a:bodyPr>
          <a:lstStyle/>
          <a:p>
            <a:r>
              <a:rPr lang="ru-RU" sz="2800" b="1" dirty="0"/>
              <a:t>Виды генеративных моделей в компьютерном зрении</a:t>
            </a:r>
          </a:p>
        </p:txBody>
      </p:sp>
      <p:sp>
        <p:nvSpPr>
          <p:cNvPr id="3" name="TextBox 2"/>
          <p:cNvSpPr txBox="1"/>
          <p:nvPr/>
        </p:nvSpPr>
        <p:spPr>
          <a:xfrm>
            <a:off x="881877" y="1398674"/>
            <a:ext cx="9974545" cy="2862322"/>
          </a:xfrm>
          <a:prstGeom prst="rect">
            <a:avLst/>
          </a:prstGeom>
          <a:noFill/>
        </p:spPr>
        <p:txBody>
          <a:bodyPr wrap="square" rtlCol="0">
            <a:spAutoFit/>
          </a:bodyPr>
          <a:lstStyle/>
          <a:p>
            <a:r>
              <a:rPr lang="ru-RU" dirty="0"/>
              <a:t>На данный момент мы обсудили три больших класса генеративных моделей в </a:t>
            </a:r>
            <a:r>
              <a:rPr lang="ru-RU" dirty="0" err="1"/>
              <a:t>Computer</a:t>
            </a:r>
            <a:r>
              <a:rPr lang="ru-RU" dirty="0"/>
              <a:t> </a:t>
            </a:r>
            <a:r>
              <a:rPr lang="ru-RU" dirty="0" err="1"/>
              <a:t>Vision</a:t>
            </a:r>
            <a:r>
              <a:rPr lang="ru-RU" dirty="0"/>
              <a:t>:</a:t>
            </a:r>
          </a:p>
          <a:p>
            <a:r>
              <a:rPr lang="ru-RU" dirty="0"/>
              <a:t>Вариационные </a:t>
            </a:r>
            <a:r>
              <a:rPr lang="ru-RU" dirty="0" err="1"/>
              <a:t>автокодировщики</a:t>
            </a:r>
            <a:r>
              <a:rPr lang="ru-RU" dirty="0"/>
              <a:t> (</a:t>
            </a:r>
            <a:r>
              <a:rPr lang="ru-RU" dirty="0" err="1"/>
              <a:t>Variational</a:t>
            </a:r>
            <a:r>
              <a:rPr lang="ru-RU" dirty="0"/>
              <a:t> </a:t>
            </a:r>
            <a:r>
              <a:rPr lang="ru-RU" dirty="0" err="1"/>
              <a:t>Autoencoders</a:t>
            </a:r>
            <a:r>
              <a:rPr lang="ru-RU" dirty="0"/>
              <a:t>)</a:t>
            </a:r>
          </a:p>
          <a:p>
            <a:r>
              <a:rPr lang="ru-RU" dirty="0" err="1"/>
              <a:t>Генеративно</a:t>
            </a:r>
            <a:r>
              <a:rPr lang="ru-RU" dirty="0"/>
              <a:t>-состязательные сети (</a:t>
            </a:r>
            <a:r>
              <a:rPr lang="ru-RU" dirty="0" err="1"/>
              <a:t>Generative</a:t>
            </a:r>
            <a:r>
              <a:rPr lang="ru-RU" dirty="0"/>
              <a:t> </a:t>
            </a:r>
            <a:r>
              <a:rPr lang="ru-RU" dirty="0" err="1"/>
              <a:t>Adversarial</a:t>
            </a:r>
            <a:r>
              <a:rPr lang="ru-RU" dirty="0"/>
              <a:t> </a:t>
            </a:r>
            <a:r>
              <a:rPr lang="ru-RU" dirty="0" err="1"/>
              <a:t>Networks</a:t>
            </a:r>
            <a:r>
              <a:rPr lang="ru-RU" dirty="0"/>
              <a:t>)</a:t>
            </a:r>
          </a:p>
          <a:p>
            <a:r>
              <a:rPr lang="ru-RU" dirty="0"/>
              <a:t>Диффузионные модели (</a:t>
            </a:r>
            <a:r>
              <a:rPr lang="ru-RU" dirty="0" err="1"/>
              <a:t>Diffusion</a:t>
            </a:r>
            <a:r>
              <a:rPr lang="ru-RU" dirty="0"/>
              <a:t>)</a:t>
            </a:r>
          </a:p>
          <a:p>
            <a:r>
              <a:rPr lang="ru-RU" dirty="0"/>
              <a:t>Есть и другие подходы для решения поставленной задачи. В этом курсе мы обзорно опишем эти подходы, без погружения в детали - так как эти подходы уже не базовые, но также имеют место быть. </a:t>
            </a:r>
          </a:p>
          <a:p>
            <a:r>
              <a:rPr lang="ru-RU" dirty="0"/>
              <a:t>В следующих степах мы расскажем вам про </a:t>
            </a:r>
            <a:r>
              <a:rPr lang="ru-RU" dirty="0" err="1"/>
              <a:t>нормализационные</a:t>
            </a:r>
            <a:r>
              <a:rPr lang="ru-RU" dirty="0"/>
              <a:t> потоки и </a:t>
            </a:r>
            <a:r>
              <a:rPr lang="ru-RU" dirty="0" err="1"/>
              <a:t>ViT</a:t>
            </a:r>
            <a:r>
              <a:rPr lang="ru-RU" dirty="0"/>
              <a:t> (</a:t>
            </a:r>
            <a:r>
              <a:rPr lang="ru-RU" dirty="0" err="1"/>
              <a:t>Visual</a:t>
            </a:r>
            <a:r>
              <a:rPr lang="ru-RU" dirty="0"/>
              <a:t> </a:t>
            </a:r>
            <a:r>
              <a:rPr lang="ru-RU" dirty="0" err="1"/>
              <a:t>Transformers</a:t>
            </a:r>
            <a:r>
              <a:rPr lang="ru-RU" dirty="0"/>
              <a:t>), при помощи которых также можно генерировать изображения.</a:t>
            </a:r>
          </a:p>
        </p:txBody>
      </p:sp>
    </p:spTree>
    <p:extLst>
      <p:ext uri="{BB962C8B-B14F-4D97-AF65-F5344CB8AC3E}">
        <p14:creationId xmlns:p14="http://schemas.microsoft.com/office/powerpoint/2010/main" val="1979978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2132" y="-1329565"/>
            <a:ext cx="10358981" cy="3025456"/>
          </a:xfrm>
        </p:spPr>
        <p:txBody>
          <a:bodyPr>
            <a:normAutofit/>
          </a:bodyPr>
          <a:lstStyle/>
          <a:p>
            <a:r>
              <a:rPr lang="ru-RU" b="1" dirty="0"/>
              <a:t> Почему AGI — это сложно? 5 ключевых вызовов</a:t>
            </a:r>
          </a:p>
        </p:txBody>
      </p:sp>
      <p:sp>
        <p:nvSpPr>
          <p:cNvPr id="3" name="Объект 2"/>
          <p:cNvSpPr>
            <a:spLocks noGrp="1"/>
          </p:cNvSpPr>
          <p:nvPr>
            <p:ph idx="1"/>
          </p:nvPr>
        </p:nvSpPr>
        <p:spPr>
          <a:xfrm>
            <a:off x="563943" y="1886800"/>
            <a:ext cx="6086239" cy="4622066"/>
          </a:xfrm>
        </p:spPr>
        <p:txBody>
          <a:bodyPr>
            <a:noAutofit/>
          </a:bodyPr>
          <a:lstStyle/>
          <a:p>
            <a:pPr marL="228600" indent="-228600">
              <a:buFont typeface="+mj-lt"/>
              <a:buAutoNum type="arabicPeriod"/>
            </a:pPr>
            <a:r>
              <a:rPr lang="ru-RU" sz="1000" dirty="0"/>
              <a:t>Обобщение знаний (</a:t>
            </a:r>
            <a:r>
              <a:rPr lang="ru-RU" sz="1000" dirty="0" err="1"/>
              <a:t>Lifelong</a:t>
            </a:r>
            <a:r>
              <a:rPr lang="ru-RU" sz="1000" dirty="0"/>
              <a:t> </a:t>
            </a:r>
            <a:r>
              <a:rPr lang="ru-RU" sz="1000" dirty="0" err="1"/>
              <a:t>Learning</a:t>
            </a:r>
            <a:r>
              <a:rPr lang="ru-RU" sz="1000" dirty="0" smtClean="0"/>
              <a:t>)</a:t>
            </a:r>
          </a:p>
          <a:p>
            <a:pPr marL="502920" lvl="1" indent="-228600">
              <a:buFont typeface="+mj-lt"/>
              <a:buAutoNum type="arabicPeriod"/>
            </a:pPr>
            <a:r>
              <a:rPr lang="ru-RU" sz="800" dirty="0"/>
              <a:t>Проблема: Сегодняшний ИИ, научившись играть в шахматы, полностью забывает, как играть в шашки.</a:t>
            </a:r>
          </a:p>
          <a:p>
            <a:pPr marL="502920" lvl="1" indent="-228600">
              <a:buFont typeface="+mj-lt"/>
              <a:buAutoNum type="arabicPeriod"/>
            </a:pPr>
            <a:r>
              <a:rPr lang="ru-RU" sz="800" dirty="0"/>
              <a:t>AGI-задача: Научиться играть в шахматы → понять стратегии → применить их к бизнес-планированию</a:t>
            </a:r>
            <a:r>
              <a:rPr lang="ru-RU" sz="800" dirty="0" smtClean="0"/>
              <a:t>.</a:t>
            </a:r>
            <a:endParaRPr lang="en-US" sz="600" dirty="0" smtClean="0"/>
          </a:p>
          <a:p>
            <a:pPr marL="228600" indent="-228600">
              <a:buFont typeface="+mj-lt"/>
              <a:buAutoNum type="arabicPeriod"/>
            </a:pPr>
            <a:r>
              <a:rPr lang="ru-RU" sz="1000" dirty="0"/>
              <a:t>Здравый смысл и физическое понимание </a:t>
            </a:r>
            <a:r>
              <a:rPr lang="ru-RU" sz="1000" dirty="0" smtClean="0"/>
              <a:t>мира</a:t>
            </a:r>
          </a:p>
          <a:p>
            <a:pPr marL="502920" lvl="1" indent="-228600">
              <a:buFont typeface="+mj-lt"/>
              <a:buAutoNum type="arabicPeriod"/>
            </a:pPr>
            <a:r>
              <a:rPr lang="ru-RU" sz="800" dirty="0"/>
              <a:t>Проблема: ИИ может описать кошку по фото, но не поймёт, что если она прыгнет со стола, то упадёт (если не учили специально на таких данных).</a:t>
            </a:r>
          </a:p>
          <a:p>
            <a:pPr marL="502920" lvl="1" indent="-228600">
              <a:buFont typeface="+mj-lt"/>
              <a:buAutoNum type="arabicPeriod"/>
            </a:pPr>
            <a:r>
              <a:rPr lang="ru-RU" sz="800" dirty="0" smtClean="0"/>
              <a:t>AGI-задача</a:t>
            </a:r>
            <a:r>
              <a:rPr lang="ru-RU" sz="800" dirty="0"/>
              <a:t>: Иметь внутреннюю «модель мира»: гравитация, время, причинно-следственные </a:t>
            </a:r>
            <a:r>
              <a:rPr lang="ru-RU" sz="800" dirty="0" smtClean="0"/>
              <a:t>связи.</a:t>
            </a:r>
            <a:endParaRPr lang="en-US" sz="1000" dirty="0" smtClean="0"/>
          </a:p>
          <a:p>
            <a:pPr marL="228600" indent="-228600">
              <a:buFont typeface="+mj-lt"/>
              <a:buAutoNum type="arabicPeriod"/>
            </a:pPr>
            <a:r>
              <a:rPr lang="ru-RU" sz="1000" dirty="0"/>
              <a:t>Гибкое творчество и решение </a:t>
            </a:r>
            <a:r>
              <a:rPr lang="ru-RU" sz="1000" dirty="0" smtClean="0"/>
              <a:t>проблем</a:t>
            </a:r>
          </a:p>
          <a:p>
            <a:pPr marL="502920" lvl="1" indent="-228600">
              <a:buFont typeface="+mj-lt"/>
              <a:buAutoNum type="arabicPeriod"/>
            </a:pPr>
            <a:r>
              <a:rPr lang="ru-RU" sz="800" dirty="0"/>
              <a:t>Проблема: DALL-E нарисует «кота в стиле Ван Гога», но не изобретёт принципиально новый художественный стиль для выражения абстрактной идеи.</a:t>
            </a:r>
          </a:p>
          <a:p>
            <a:pPr marL="502920" lvl="1" indent="-228600">
              <a:buFont typeface="+mj-lt"/>
              <a:buAutoNum type="arabicPeriod"/>
            </a:pPr>
            <a:r>
              <a:rPr lang="ru-RU" sz="800" dirty="0"/>
              <a:t>AGI-задача: Написать симфонию, доказать гипотезу в математике, придумать работающий бизнес-план с нуля</a:t>
            </a:r>
            <a:r>
              <a:rPr lang="ru-RU" sz="800" dirty="0" smtClean="0"/>
              <a:t>.</a:t>
            </a:r>
            <a:endParaRPr lang="ru-RU" sz="1000" dirty="0"/>
          </a:p>
        </p:txBody>
      </p:sp>
      <p:pic>
        <p:nvPicPr>
          <p:cNvPr id="4" name="Рисунок 3"/>
          <p:cNvPicPr>
            <a:picLocks noChangeAspect="1"/>
          </p:cNvPicPr>
          <p:nvPr/>
        </p:nvPicPr>
        <p:blipFill>
          <a:blip r:embed="rId2"/>
          <a:stretch>
            <a:fillRect/>
          </a:stretch>
        </p:blipFill>
        <p:spPr>
          <a:xfrm>
            <a:off x="2452255" y="4238097"/>
            <a:ext cx="6514757" cy="2527991"/>
          </a:xfrm>
          <a:prstGeom prst="rect">
            <a:avLst/>
          </a:prstGeom>
        </p:spPr>
      </p:pic>
      <p:sp>
        <p:nvSpPr>
          <p:cNvPr id="5" name="TextBox 4"/>
          <p:cNvSpPr txBox="1"/>
          <p:nvPr/>
        </p:nvSpPr>
        <p:spPr>
          <a:xfrm>
            <a:off x="7082444" y="1953113"/>
            <a:ext cx="3250276" cy="2585323"/>
          </a:xfrm>
          <a:prstGeom prst="rect">
            <a:avLst/>
          </a:prstGeom>
          <a:noFill/>
        </p:spPr>
        <p:txBody>
          <a:bodyPr wrap="square" rtlCol="0">
            <a:spAutoFit/>
          </a:bodyPr>
          <a:lstStyle/>
          <a:p>
            <a:pPr marL="228600" indent="-228600">
              <a:buFont typeface="+mj-lt"/>
              <a:buAutoNum type="arabicPeriod"/>
            </a:pPr>
            <a:r>
              <a:rPr lang="ru-RU" sz="1000" dirty="0"/>
              <a:t>Самосознание и целеполагание</a:t>
            </a:r>
          </a:p>
          <a:p>
            <a:pPr marL="502920" lvl="1" indent="-228600">
              <a:buFont typeface="+mj-lt"/>
              <a:buAutoNum type="arabicPeriod"/>
            </a:pPr>
            <a:r>
              <a:rPr lang="ru-RU" sz="800" dirty="0"/>
              <a:t>Проблема: Текущие ИИ имеют цели, заданные извне (разработчиком).</a:t>
            </a:r>
          </a:p>
          <a:p>
            <a:pPr marL="502920" lvl="1" indent="-228600">
              <a:buFont typeface="+mj-lt"/>
              <a:buAutoNum type="arabicPeriod"/>
            </a:pPr>
            <a:r>
              <a:rPr lang="ru-RU" sz="800" dirty="0"/>
              <a:t>AGI-задача: Формировать собственные осмысленные цели в рамках общей миссии («помогать человечеству»).</a:t>
            </a:r>
            <a:endParaRPr lang="ru-RU" sz="1000" dirty="0"/>
          </a:p>
          <a:p>
            <a:pPr marL="228600" indent="-228600">
              <a:buFont typeface="+mj-lt"/>
              <a:buAutoNum type="arabicPeriod"/>
            </a:pPr>
            <a:r>
              <a:rPr lang="ru-RU" sz="1000" dirty="0"/>
              <a:t>Этика и безопасность (самый важный вызов)</a:t>
            </a:r>
          </a:p>
          <a:p>
            <a:pPr marL="502920" lvl="1" indent="-228600">
              <a:buFont typeface="+mj-lt"/>
              <a:buAutoNum type="arabicPeriod"/>
            </a:pPr>
            <a:r>
              <a:rPr lang="ru-RU" sz="800" dirty="0"/>
              <a:t>Вопрос: Как сделать так, чтобы сверхразумный AGI разделял человеческие ценности? Как избежать сценария «бумажных скрепок»?*</a:t>
            </a:r>
          </a:p>
          <a:p>
            <a:pPr marL="502920" lvl="1" indent="-228600">
              <a:buFont typeface="+mj-lt"/>
              <a:buAutoNum type="arabicPeriod"/>
            </a:pPr>
            <a:r>
              <a:rPr lang="ru-RU" sz="1000" dirty="0"/>
              <a:t>*Сценарий «бумажных скрепок»: AGI, получивший цель «производить как можно больше скрепок», может решить, что для этого нужно превратить всю планету в фабрики, а человечество — в помеху.</a:t>
            </a:r>
          </a:p>
          <a:p>
            <a:endParaRPr lang="ru-RU" dirty="0"/>
          </a:p>
        </p:txBody>
      </p:sp>
    </p:spTree>
    <p:extLst>
      <p:ext uri="{BB962C8B-B14F-4D97-AF65-F5344CB8AC3E}">
        <p14:creationId xmlns:p14="http://schemas.microsoft.com/office/powerpoint/2010/main" val="194722657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81877" y="-450590"/>
            <a:ext cx="10490661" cy="1325562"/>
          </a:xfrm>
        </p:spPr>
        <p:txBody>
          <a:bodyPr>
            <a:normAutofit/>
          </a:bodyPr>
          <a:lstStyle/>
          <a:p>
            <a:r>
              <a:rPr lang="ru-RU" b="1" dirty="0" err="1"/>
              <a:t>Нормализационные</a:t>
            </a:r>
            <a:r>
              <a:rPr lang="ru-RU" b="1" dirty="0"/>
              <a:t> потоки</a:t>
            </a:r>
          </a:p>
        </p:txBody>
      </p:sp>
      <p:sp>
        <p:nvSpPr>
          <p:cNvPr id="3" name="TextBox 2"/>
          <p:cNvSpPr txBox="1"/>
          <p:nvPr/>
        </p:nvSpPr>
        <p:spPr>
          <a:xfrm>
            <a:off x="549368" y="1382049"/>
            <a:ext cx="3740000" cy="4524315"/>
          </a:xfrm>
          <a:prstGeom prst="rect">
            <a:avLst/>
          </a:prstGeom>
          <a:noFill/>
        </p:spPr>
        <p:txBody>
          <a:bodyPr wrap="square" rtlCol="0">
            <a:spAutoFit/>
          </a:bodyPr>
          <a:lstStyle/>
          <a:p>
            <a:pPr algn="just"/>
            <a:r>
              <a:rPr lang="ru-RU" dirty="0" err="1"/>
              <a:t>Нормализационные</a:t>
            </a:r>
            <a:r>
              <a:rPr lang="ru-RU" dirty="0"/>
              <a:t> потоки (</a:t>
            </a:r>
            <a:r>
              <a:rPr lang="ru-RU" dirty="0" err="1"/>
              <a:t>Normalizing</a:t>
            </a:r>
            <a:r>
              <a:rPr lang="ru-RU" dirty="0"/>
              <a:t> </a:t>
            </a:r>
            <a:r>
              <a:rPr lang="ru-RU" dirty="0" err="1"/>
              <a:t>Flows</a:t>
            </a:r>
            <a:r>
              <a:rPr lang="ru-RU" dirty="0"/>
              <a:t>) - это еще один вид генеративных моделей в компьютерном зрении.</a:t>
            </a:r>
          </a:p>
          <a:p>
            <a:pPr algn="just"/>
            <a:r>
              <a:rPr lang="ru-RU" dirty="0"/>
              <a:t>Суть потоков заключается в том, что мы обучаем нейронную сеть переводить известное простое распределение (нормальное, равномерное) в распределение нашего набора данных, причем </a:t>
            </a:r>
            <a:r>
              <a:rPr lang="ru-RU" b="1" i="1" dirty="0"/>
              <a:t>путем последовательного применения нескольких обратимых преобразований</a:t>
            </a:r>
            <a:r>
              <a:rPr lang="ru-RU" dirty="0"/>
              <a:t>.</a:t>
            </a:r>
          </a:p>
        </p:txBody>
      </p:sp>
      <p:pic>
        <p:nvPicPr>
          <p:cNvPr id="4" name="Рисунок 3"/>
          <p:cNvPicPr>
            <a:picLocks noChangeAspect="1"/>
          </p:cNvPicPr>
          <p:nvPr/>
        </p:nvPicPr>
        <p:blipFill>
          <a:blip r:embed="rId2"/>
          <a:stretch>
            <a:fillRect/>
          </a:stretch>
        </p:blipFill>
        <p:spPr>
          <a:xfrm>
            <a:off x="4289368" y="2148738"/>
            <a:ext cx="6992326" cy="2676899"/>
          </a:xfrm>
          <a:prstGeom prst="rect">
            <a:avLst/>
          </a:prstGeom>
        </p:spPr>
      </p:pic>
    </p:spTree>
    <p:extLst>
      <p:ext uri="{BB962C8B-B14F-4D97-AF65-F5344CB8AC3E}">
        <p14:creationId xmlns:p14="http://schemas.microsoft.com/office/powerpoint/2010/main" val="19429497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1033" y="-326857"/>
            <a:ext cx="10490661" cy="1325562"/>
          </a:xfrm>
        </p:spPr>
        <p:txBody>
          <a:bodyPr>
            <a:normAutofit/>
          </a:bodyPr>
          <a:lstStyle/>
          <a:p>
            <a:r>
              <a:rPr lang="en-US" b="1" dirty="0"/>
              <a:t>Vision Transformers</a:t>
            </a:r>
          </a:p>
        </p:txBody>
      </p:sp>
      <p:sp>
        <p:nvSpPr>
          <p:cNvPr id="3" name="TextBox 2"/>
          <p:cNvSpPr txBox="1"/>
          <p:nvPr/>
        </p:nvSpPr>
        <p:spPr>
          <a:xfrm>
            <a:off x="275048" y="1124355"/>
            <a:ext cx="5178102" cy="5863144"/>
          </a:xfrm>
          <a:prstGeom prst="rect">
            <a:avLst/>
          </a:prstGeom>
          <a:noFill/>
        </p:spPr>
        <p:txBody>
          <a:bodyPr wrap="square" rtlCol="0">
            <a:spAutoFit/>
          </a:bodyPr>
          <a:lstStyle/>
          <a:p>
            <a:pPr algn="just"/>
            <a:r>
              <a:rPr lang="ru-RU" sz="1500" dirty="0" err="1"/>
              <a:t>Трансформерные</a:t>
            </a:r>
            <a:r>
              <a:rPr lang="ru-RU" sz="1500" dirty="0"/>
              <a:t> архитектуры сейчас используются не только в области NLP, но и в других задачах - в частности, в компьютерном зрении.</a:t>
            </a:r>
          </a:p>
          <a:p>
            <a:pPr algn="just"/>
            <a:r>
              <a:rPr lang="ru-RU" sz="1500" dirty="0"/>
              <a:t>Расскажем идею визуальных </a:t>
            </a:r>
            <a:r>
              <a:rPr lang="ru-RU" sz="1500" dirty="0" err="1"/>
              <a:t>трансформеров</a:t>
            </a:r>
            <a:r>
              <a:rPr lang="ru-RU" sz="1500" dirty="0" smtClean="0"/>
              <a:t>:</a:t>
            </a:r>
          </a:p>
          <a:p>
            <a:pPr algn="just"/>
            <a:r>
              <a:rPr lang="ru-RU" sz="1500" dirty="0"/>
              <a:t>1.  Изображение разбивается на маленькие кусочки (квадратики) - </a:t>
            </a:r>
            <a:r>
              <a:rPr lang="ru-RU" sz="1500" dirty="0" err="1"/>
              <a:t>патчи</a:t>
            </a:r>
            <a:endParaRPr lang="ru-RU" sz="1500" dirty="0"/>
          </a:p>
          <a:p>
            <a:pPr algn="just"/>
            <a:r>
              <a:rPr lang="ru-RU" sz="1500" dirty="0"/>
              <a:t>2. </a:t>
            </a:r>
            <a:r>
              <a:rPr lang="ru-RU" sz="1500" dirty="0" err="1"/>
              <a:t>Патчи</a:t>
            </a:r>
            <a:r>
              <a:rPr lang="ru-RU" sz="1500" dirty="0"/>
              <a:t> вытягиваются в векторы, и к ним применяется </a:t>
            </a:r>
            <a:r>
              <a:rPr lang="ru-RU" sz="1500" dirty="0" err="1"/>
              <a:t>embedding</a:t>
            </a:r>
            <a:r>
              <a:rPr lang="ru-RU" sz="1500" dirty="0"/>
              <a:t>-слой для получения визуальных признаков</a:t>
            </a:r>
          </a:p>
          <a:p>
            <a:pPr algn="just"/>
            <a:r>
              <a:rPr lang="ru-RU" sz="1500" dirty="0"/>
              <a:t>3. К признакам из предыдущего пункта добавляются позиционные </a:t>
            </a:r>
            <a:r>
              <a:rPr lang="ru-RU" sz="1500" dirty="0" err="1"/>
              <a:t>эмбеддинги</a:t>
            </a:r>
            <a:r>
              <a:rPr lang="ru-RU" sz="1500" dirty="0"/>
              <a:t> позиции </a:t>
            </a:r>
            <a:r>
              <a:rPr lang="ru-RU" sz="1500" dirty="0" err="1"/>
              <a:t>патчей</a:t>
            </a:r>
            <a:r>
              <a:rPr lang="ru-RU" sz="1500" dirty="0"/>
              <a:t> в изображении</a:t>
            </a:r>
          </a:p>
          <a:p>
            <a:pPr algn="just"/>
            <a:r>
              <a:rPr lang="ru-RU" sz="1500" dirty="0"/>
              <a:t>4. Полученные признаки подаются на вход в стандартную </a:t>
            </a:r>
            <a:r>
              <a:rPr lang="ru-RU" sz="1500" dirty="0" err="1"/>
              <a:t>трансформерную</a:t>
            </a:r>
            <a:r>
              <a:rPr lang="ru-RU" sz="1500" dirty="0"/>
              <a:t> архитектуру (есть предположение, что механизм внимания лучше улавливает взаимосвязи между </a:t>
            </a:r>
            <a:r>
              <a:rPr lang="ru-RU" sz="1500" dirty="0" err="1"/>
              <a:t>патчами</a:t>
            </a:r>
            <a:r>
              <a:rPr lang="ru-RU" sz="1500" dirty="0"/>
              <a:t>, чем свертка - потому что свертка может уловить только локальный контекст)</a:t>
            </a:r>
          </a:p>
          <a:p>
            <a:pPr algn="just"/>
            <a:r>
              <a:rPr lang="ru-RU" sz="1500" dirty="0"/>
              <a:t>Мы можем обучить полученную архитектуру </a:t>
            </a:r>
            <a:r>
              <a:rPr lang="ru-RU" sz="1500" dirty="0" err="1"/>
              <a:t>end-to-end</a:t>
            </a:r>
            <a:r>
              <a:rPr lang="ru-RU" sz="1500" dirty="0"/>
              <a:t> для решения поставленной задачи или же встроить ее в существующую архитектуру - например, предназначенную, для генерации изображений. В частности, так устроена </a:t>
            </a:r>
            <a:r>
              <a:rPr lang="ru-RU" sz="1500" dirty="0" err="1"/>
              <a:t>Stable</a:t>
            </a:r>
            <a:r>
              <a:rPr lang="ru-RU" sz="1500" dirty="0"/>
              <a:t> </a:t>
            </a:r>
            <a:r>
              <a:rPr lang="ru-RU" sz="1500" dirty="0" err="1"/>
              <a:t>Diffusion</a:t>
            </a:r>
            <a:r>
              <a:rPr lang="ru-RU" sz="1500" dirty="0"/>
              <a:t> 3 для генерации изображений.</a:t>
            </a:r>
          </a:p>
          <a:p>
            <a:pPr algn="just"/>
            <a:endParaRPr lang="ru-RU" sz="1500" dirty="0" smtClean="0"/>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2778" y="1697008"/>
            <a:ext cx="5040283" cy="3465194"/>
          </a:xfrm>
          <a:prstGeom prst="rect">
            <a:avLst/>
          </a:prstGeom>
        </p:spPr>
      </p:pic>
    </p:spTree>
    <p:extLst>
      <p:ext uri="{BB962C8B-B14F-4D97-AF65-F5344CB8AC3E}">
        <p14:creationId xmlns:p14="http://schemas.microsoft.com/office/powerpoint/2010/main" val="5003408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1033" y="-326857"/>
            <a:ext cx="10490661" cy="1325562"/>
          </a:xfrm>
        </p:spPr>
        <p:txBody>
          <a:bodyPr>
            <a:normAutofit/>
          </a:bodyPr>
          <a:lstStyle/>
          <a:p>
            <a:r>
              <a:rPr lang="en-US" b="1" dirty="0"/>
              <a:t>Vision Transformers (</a:t>
            </a:r>
            <a:r>
              <a:rPr lang="en-US" b="1" dirty="0" err="1"/>
              <a:t>ViT</a:t>
            </a:r>
            <a:r>
              <a:rPr lang="en-US" b="1" dirty="0"/>
              <a:t>)</a:t>
            </a:r>
          </a:p>
        </p:txBody>
      </p:sp>
      <p:sp>
        <p:nvSpPr>
          <p:cNvPr id="3" name="TextBox 2"/>
          <p:cNvSpPr txBox="1"/>
          <p:nvPr/>
        </p:nvSpPr>
        <p:spPr>
          <a:xfrm>
            <a:off x="366124" y="1050677"/>
            <a:ext cx="10473308" cy="646331"/>
          </a:xfrm>
          <a:prstGeom prst="rect">
            <a:avLst/>
          </a:prstGeom>
          <a:noFill/>
        </p:spPr>
        <p:txBody>
          <a:bodyPr wrap="square" rtlCol="0">
            <a:spAutoFit/>
          </a:bodyPr>
          <a:lstStyle/>
          <a:p>
            <a:pPr algn="just"/>
            <a:r>
              <a:rPr lang="ru-RU" dirty="0"/>
              <a:t>Конечно, архитектура </a:t>
            </a:r>
            <a:r>
              <a:rPr lang="ru-RU" dirty="0" err="1"/>
              <a:t>ViT</a:t>
            </a:r>
            <a:r>
              <a:rPr lang="ru-RU" dirty="0"/>
              <a:t> не самая простая - например, так выглядит архитектура </a:t>
            </a:r>
            <a:r>
              <a:rPr lang="ru-RU" dirty="0" err="1"/>
              <a:t>Stable</a:t>
            </a:r>
            <a:r>
              <a:rPr lang="ru-RU" dirty="0"/>
              <a:t> </a:t>
            </a:r>
            <a:r>
              <a:rPr lang="ru-RU" dirty="0" err="1"/>
              <a:t>Diffusion</a:t>
            </a:r>
            <a:r>
              <a:rPr lang="ru-RU" dirty="0"/>
              <a:t> 3:</a:t>
            </a:r>
            <a:endParaRPr lang="ru-RU" sz="1500" dirty="0" smtClean="0"/>
          </a:p>
        </p:txBody>
      </p:sp>
      <p:pic>
        <p:nvPicPr>
          <p:cNvPr id="4" name="Рисунок 3"/>
          <p:cNvPicPr>
            <a:picLocks noChangeAspect="1"/>
          </p:cNvPicPr>
          <p:nvPr/>
        </p:nvPicPr>
        <p:blipFill>
          <a:blip r:embed="rId2"/>
          <a:stretch>
            <a:fillRect/>
          </a:stretch>
        </p:blipFill>
        <p:spPr>
          <a:xfrm>
            <a:off x="285322" y="1931359"/>
            <a:ext cx="6134956" cy="4458322"/>
          </a:xfrm>
          <a:prstGeom prst="rect">
            <a:avLst/>
          </a:prstGeom>
        </p:spPr>
      </p:pic>
      <p:sp>
        <p:nvSpPr>
          <p:cNvPr id="6" name="TextBox 5"/>
          <p:cNvSpPr txBox="1"/>
          <p:nvPr/>
        </p:nvSpPr>
        <p:spPr>
          <a:xfrm>
            <a:off x="6949440" y="1770611"/>
            <a:ext cx="3889992" cy="1200329"/>
          </a:xfrm>
          <a:prstGeom prst="rect">
            <a:avLst/>
          </a:prstGeom>
          <a:noFill/>
        </p:spPr>
        <p:txBody>
          <a:bodyPr wrap="square" rtlCol="0">
            <a:spAutoFit/>
          </a:bodyPr>
          <a:lstStyle/>
          <a:p>
            <a:r>
              <a:rPr lang="ru-RU" dirty="0"/>
              <a:t>Но результаты генерации потрясающие!</a:t>
            </a:r>
          </a:p>
          <a:p>
            <a:r>
              <a:rPr lang="ru-RU" dirty="0"/>
              <a:t/>
            </a:r>
            <a:br>
              <a:rPr lang="ru-RU" dirty="0"/>
            </a:br>
            <a:endParaRPr lang="ru-RU" dirty="0"/>
          </a:p>
        </p:txBody>
      </p:sp>
      <p:pic>
        <p:nvPicPr>
          <p:cNvPr id="7" name="Рисунок 6"/>
          <p:cNvPicPr>
            <a:picLocks noChangeAspect="1"/>
          </p:cNvPicPr>
          <p:nvPr/>
        </p:nvPicPr>
        <p:blipFill>
          <a:blip r:embed="rId3"/>
          <a:stretch>
            <a:fillRect/>
          </a:stretch>
        </p:blipFill>
        <p:spPr>
          <a:xfrm>
            <a:off x="6733936" y="3272564"/>
            <a:ext cx="3855092" cy="2114083"/>
          </a:xfrm>
          <a:prstGeom prst="rect">
            <a:avLst/>
          </a:prstGeom>
        </p:spPr>
      </p:pic>
    </p:spTree>
    <p:extLst>
      <p:ext uri="{BB962C8B-B14F-4D97-AF65-F5344CB8AC3E}">
        <p14:creationId xmlns:p14="http://schemas.microsoft.com/office/powerpoint/2010/main" val="41623414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ctr"/>
          <a:lstStyle/>
          <a:p>
            <a:r>
              <a:rPr lang="ru-RU" b="1" dirty="0" smtClean="0"/>
              <a:t>Итоги</a:t>
            </a:r>
            <a:endParaRPr lang="ru-RU" dirty="0"/>
          </a:p>
        </p:txBody>
      </p:sp>
      <p:sp>
        <p:nvSpPr>
          <p:cNvPr id="4" name="Текст 3"/>
          <p:cNvSpPr>
            <a:spLocks noGrp="1"/>
          </p:cNvSpPr>
          <p:nvPr>
            <p:ph type="body" idx="1"/>
          </p:nvPr>
        </p:nvSpPr>
        <p:spPr/>
        <p:txBody>
          <a:bodyPr/>
          <a:lstStyle/>
          <a:p>
            <a:endParaRPr lang="ru-RU"/>
          </a:p>
        </p:txBody>
      </p:sp>
    </p:spTree>
    <p:extLst>
      <p:ext uri="{BB962C8B-B14F-4D97-AF65-F5344CB8AC3E}">
        <p14:creationId xmlns:p14="http://schemas.microsoft.com/office/powerpoint/2010/main" val="192554009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71760" y="-1828329"/>
            <a:ext cx="10358981" cy="3025456"/>
          </a:xfrm>
        </p:spPr>
        <p:txBody>
          <a:bodyPr>
            <a:normAutofit/>
          </a:bodyPr>
          <a:lstStyle/>
          <a:p>
            <a:r>
              <a:rPr lang="ru-RU" sz="4000" b="1" dirty="0" smtClean="0"/>
              <a:t>Что мы узнали?</a:t>
            </a:r>
            <a:endParaRPr lang="ru-RU" sz="4000" b="1" dirty="0"/>
          </a:p>
        </p:txBody>
      </p:sp>
      <p:sp>
        <p:nvSpPr>
          <p:cNvPr id="3" name="Объект 2"/>
          <p:cNvSpPr>
            <a:spLocks noGrp="1"/>
          </p:cNvSpPr>
          <p:nvPr>
            <p:ph idx="1"/>
          </p:nvPr>
        </p:nvSpPr>
        <p:spPr>
          <a:xfrm>
            <a:off x="563943" y="1496102"/>
            <a:ext cx="10417170" cy="4622066"/>
          </a:xfrm>
        </p:spPr>
        <p:txBody>
          <a:bodyPr>
            <a:noAutofit/>
          </a:bodyPr>
          <a:lstStyle/>
          <a:p>
            <a:pPr marL="0" indent="0" algn="just">
              <a:buNone/>
            </a:pPr>
            <a:r>
              <a:rPr lang="ru-RU" dirty="0" smtClean="0"/>
              <a:t>На сегодняшней лекции мы узнали о: </a:t>
            </a:r>
          </a:p>
          <a:p>
            <a:pPr lvl="1" algn="just"/>
            <a:r>
              <a:rPr lang="en-US" dirty="0" smtClean="0"/>
              <a:t>AGI</a:t>
            </a:r>
            <a:endParaRPr lang="ru-RU" dirty="0" smtClean="0"/>
          </a:p>
          <a:p>
            <a:pPr lvl="1" algn="just"/>
            <a:r>
              <a:rPr lang="ru-RU" dirty="0" smtClean="0"/>
              <a:t>Классических генеративных сетях</a:t>
            </a:r>
          </a:p>
          <a:p>
            <a:pPr lvl="1" algn="just"/>
            <a:r>
              <a:rPr lang="ru-RU" dirty="0" smtClean="0"/>
              <a:t>Вариационных </a:t>
            </a:r>
            <a:r>
              <a:rPr lang="ru-RU" dirty="0" err="1" smtClean="0"/>
              <a:t>автокодировщиках</a:t>
            </a:r>
            <a:endParaRPr lang="ru-RU" dirty="0" smtClean="0"/>
          </a:p>
          <a:p>
            <a:pPr lvl="1" algn="just"/>
            <a:r>
              <a:rPr lang="ru-RU" dirty="0" smtClean="0"/>
              <a:t>Ганы</a:t>
            </a:r>
          </a:p>
          <a:p>
            <a:pPr lvl="1" algn="just"/>
            <a:r>
              <a:rPr lang="ru-RU" dirty="0" smtClean="0"/>
              <a:t>Вспомнили </a:t>
            </a:r>
            <a:r>
              <a:rPr lang="en-US" dirty="0" err="1" smtClean="0"/>
              <a:t>ViT</a:t>
            </a:r>
            <a:endParaRPr lang="en-US" dirty="0" smtClean="0"/>
          </a:p>
          <a:p>
            <a:pPr lvl="1" algn="just"/>
            <a:r>
              <a:rPr lang="ru-RU" dirty="0" err="1" smtClean="0"/>
              <a:t>Эмбединги</a:t>
            </a:r>
            <a:r>
              <a:rPr lang="ru-RU" dirty="0" smtClean="0"/>
              <a:t> изображений</a:t>
            </a:r>
          </a:p>
          <a:p>
            <a:pPr lvl="1" algn="just"/>
            <a:endParaRPr lang="ru-RU" dirty="0" smtClean="0"/>
          </a:p>
          <a:p>
            <a:pPr lvl="1" algn="just"/>
            <a:endParaRPr lang="ru-RU" dirty="0" smtClean="0"/>
          </a:p>
          <a:p>
            <a:pPr lvl="1" algn="just"/>
            <a:endParaRPr lang="ru-RU" dirty="0" smtClean="0"/>
          </a:p>
          <a:p>
            <a:pPr lvl="1" algn="just"/>
            <a:endParaRPr lang="ru-RU" dirty="0" smtClean="0"/>
          </a:p>
          <a:p>
            <a:pPr marL="0" indent="0" algn="just">
              <a:buNone/>
            </a:pPr>
            <a:endParaRPr lang="ru-RU" dirty="0"/>
          </a:p>
        </p:txBody>
      </p:sp>
    </p:spTree>
    <p:extLst>
      <p:ext uri="{BB962C8B-B14F-4D97-AF65-F5344CB8AC3E}">
        <p14:creationId xmlns:p14="http://schemas.microsoft.com/office/powerpoint/2010/main" val="1598008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2503" y="-1928081"/>
            <a:ext cx="10358981" cy="3025456"/>
          </a:xfrm>
        </p:spPr>
        <p:txBody>
          <a:bodyPr>
            <a:normAutofit/>
          </a:bodyPr>
          <a:lstStyle/>
          <a:p>
            <a:r>
              <a:rPr lang="ru-RU" sz="4000" b="1" dirty="0"/>
              <a:t>Дороги к AGI — основные подходы</a:t>
            </a:r>
          </a:p>
        </p:txBody>
      </p:sp>
      <p:sp>
        <p:nvSpPr>
          <p:cNvPr id="3" name="Объект 2"/>
          <p:cNvSpPr>
            <a:spLocks noGrp="1"/>
          </p:cNvSpPr>
          <p:nvPr>
            <p:ph idx="1"/>
          </p:nvPr>
        </p:nvSpPr>
        <p:spPr>
          <a:xfrm>
            <a:off x="472503" y="1380007"/>
            <a:ext cx="9644086" cy="4622066"/>
          </a:xfrm>
        </p:spPr>
        <p:txBody>
          <a:bodyPr>
            <a:noAutofit/>
          </a:bodyPr>
          <a:lstStyle/>
          <a:p>
            <a:pPr marL="0" indent="0">
              <a:buNone/>
            </a:pPr>
            <a:r>
              <a:rPr lang="ru-RU" sz="1600" b="1" dirty="0"/>
              <a:t>«Снизу вверх» (Доминирующий сейчас)</a:t>
            </a:r>
            <a:endParaRPr lang="ru-RU" sz="1600" dirty="0"/>
          </a:p>
          <a:p>
            <a:pPr lvl="1"/>
            <a:r>
              <a:rPr lang="ru-RU" sz="1400" b="1" dirty="0"/>
              <a:t>Идея:</a:t>
            </a:r>
            <a:r>
              <a:rPr lang="ru-RU" sz="1400" dirty="0"/>
              <a:t> Увеличиваем масштаб сегодняшних </a:t>
            </a:r>
            <a:r>
              <a:rPr lang="ru-RU" sz="1400" dirty="0" err="1"/>
              <a:t>нейросетей</a:t>
            </a:r>
            <a:r>
              <a:rPr lang="ru-RU" sz="1400" dirty="0"/>
              <a:t> (как GPT).</a:t>
            </a:r>
          </a:p>
          <a:p>
            <a:pPr lvl="1"/>
            <a:r>
              <a:rPr lang="ru-RU" sz="1400" b="1" dirty="0"/>
              <a:t>Гипотеза:</a:t>
            </a:r>
            <a:r>
              <a:rPr lang="ru-RU" sz="1400" dirty="0"/>
              <a:t> «Универсальность возникнет сама из огромного масштаба данных и параметров».</a:t>
            </a:r>
          </a:p>
          <a:p>
            <a:pPr lvl="1"/>
            <a:r>
              <a:rPr lang="ru-RU" sz="1400" b="1" dirty="0"/>
              <a:t>Лозунг:</a:t>
            </a:r>
            <a:r>
              <a:rPr lang="ru-RU" sz="1400" dirty="0"/>
              <a:t> </a:t>
            </a:r>
            <a:r>
              <a:rPr lang="ru-RU" sz="1400" b="1" dirty="0"/>
              <a:t>«Больше данных + больше вычислений = разум»</a:t>
            </a:r>
            <a:r>
              <a:rPr lang="ru-RU" sz="1400" dirty="0"/>
              <a:t>.</a:t>
            </a:r>
          </a:p>
          <a:p>
            <a:pPr lvl="1"/>
            <a:r>
              <a:rPr lang="ru-RU" sz="1400" b="1" dirty="0"/>
              <a:t>Риск:</a:t>
            </a:r>
            <a:r>
              <a:rPr lang="ru-RU" sz="1400" dirty="0"/>
              <a:t> Может создать «статистического оракула» без настоящего понимания.</a:t>
            </a:r>
          </a:p>
          <a:p>
            <a:pPr marL="0" indent="0">
              <a:buNone/>
            </a:pPr>
            <a:r>
              <a:rPr lang="ru-RU" sz="1600" b="1" dirty="0"/>
              <a:t>«Сверху вниз» (</a:t>
            </a:r>
            <a:r>
              <a:rPr lang="ru-RU" sz="1600" b="1" dirty="0" err="1"/>
              <a:t>Нейронауки</a:t>
            </a:r>
            <a:r>
              <a:rPr lang="ru-RU" sz="1600" b="1" dirty="0"/>
              <a:t>)</a:t>
            </a:r>
            <a:endParaRPr lang="ru-RU" sz="1600" dirty="0"/>
          </a:p>
          <a:p>
            <a:pPr lvl="1"/>
            <a:r>
              <a:rPr lang="ru-RU" sz="1400" b="1" dirty="0"/>
              <a:t>Идея:</a:t>
            </a:r>
            <a:r>
              <a:rPr lang="ru-RU" sz="1400" dirty="0"/>
              <a:t> Скрупулёзно скопировать архитектуру человеческого мозга.</a:t>
            </a:r>
          </a:p>
          <a:p>
            <a:pPr lvl="1"/>
            <a:r>
              <a:rPr lang="ru-RU" sz="1400" b="1" dirty="0"/>
              <a:t>Подход:</a:t>
            </a:r>
            <a:r>
              <a:rPr lang="ru-RU" sz="1400" dirty="0"/>
              <a:t> Имитация нейронов, синапсов, отделов мозга (</a:t>
            </a:r>
            <a:r>
              <a:rPr lang="ru-RU" sz="1400" dirty="0" err="1"/>
              <a:t>гиппокамп</a:t>
            </a:r>
            <a:r>
              <a:rPr lang="ru-RU" sz="1400" dirty="0"/>
              <a:t>, префронтальная кора).</a:t>
            </a:r>
          </a:p>
          <a:p>
            <a:pPr lvl="1"/>
            <a:r>
              <a:rPr lang="ru-RU" sz="1400" b="1" dirty="0"/>
              <a:t>Пример:</a:t>
            </a:r>
            <a:r>
              <a:rPr lang="ru-RU" sz="1400" dirty="0"/>
              <a:t> Проекты по полному моделированию мозга червя, мыши.</a:t>
            </a:r>
          </a:p>
          <a:p>
            <a:pPr lvl="1"/>
            <a:r>
              <a:rPr lang="ru-RU" sz="1400" b="1" dirty="0"/>
              <a:t>Сложность:</a:t>
            </a:r>
            <a:r>
              <a:rPr lang="ru-RU" sz="1400" dirty="0"/>
              <a:t> Мозг до конца не изучен, а его вычислительная эффективность феноменальна.</a:t>
            </a:r>
          </a:p>
          <a:p>
            <a:pPr marL="0" indent="0">
              <a:buNone/>
            </a:pPr>
            <a:r>
              <a:rPr lang="ru-RU" sz="1600" b="1" dirty="0"/>
              <a:t>Гибридный подход (Самая перспективная дорога)</a:t>
            </a:r>
            <a:endParaRPr lang="ru-RU" sz="1600" dirty="0"/>
          </a:p>
          <a:p>
            <a:pPr lvl="1"/>
            <a:r>
              <a:rPr lang="ru-RU" sz="1400" b="1" dirty="0"/>
              <a:t>Идея:</a:t>
            </a:r>
            <a:r>
              <a:rPr lang="ru-RU" sz="1400" dirty="0"/>
              <a:t> Соединить мощь больших языковых моделей с:</a:t>
            </a:r>
          </a:p>
          <a:p>
            <a:pPr lvl="2"/>
            <a:r>
              <a:rPr lang="ru-RU" sz="1200" b="1" dirty="0"/>
              <a:t>Символическим ИИ</a:t>
            </a:r>
            <a:r>
              <a:rPr lang="ru-RU" sz="1200" dirty="0"/>
              <a:t> (логика, правила)</a:t>
            </a:r>
          </a:p>
          <a:p>
            <a:pPr lvl="2"/>
            <a:r>
              <a:rPr lang="ru-RU" sz="1200" b="1" dirty="0"/>
              <a:t>Робототехникой</a:t>
            </a:r>
            <a:r>
              <a:rPr lang="ru-RU" sz="1200" dirty="0"/>
              <a:t> (физический опыт)</a:t>
            </a:r>
          </a:p>
          <a:p>
            <a:pPr lvl="2"/>
            <a:r>
              <a:rPr lang="ru-RU" sz="1200" b="1" dirty="0" err="1"/>
              <a:t>Нейронауками</a:t>
            </a:r>
            <a:r>
              <a:rPr lang="ru-RU" sz="1200" dirty="0"/>
              <a:t> (архитектурные принципы)</a:t>
            </a:r>
          </a:p>
          <a:p>
            <a:pPr lvl="1"/>
            <a:r>
              <a:rPr lang="ru-RU" sz="1400" b="1" dirty="0"/>
              <a:t>Метафора:</a:t>
            </a:r>
            <a:r>
              <a:rPr lang="ru-RU" sz="1400" dirty="0"/>
              <a:t> Не просто накачивать «энциклопедиста» (GPT) данными, а дать ему «руки» (</a:t>
            </a:r>
            <a:r>
              <a:rPr lang="ru-RU" sz="1400" dirty="0" err="1"/>
              <a:t>роботика</a:t>
            </a:r>
            <a:r>
              <a:rPr lang="ru-RU" sz="1400" dirty="0"/>
              <a:t>) и «логический аппарат» (символический ИИ).</a:t>
            </a:r>
          </a:p>
        </p:txBody>
      </p:sp>
    </p:spTree>
    <p:extLst>
      <p:ext uri="{BB962C8B-B14F-4D97-AF65-F5344CB8AC3E}">
        <p14:creationId xmlns:p14="http://schemas.microsoft.com/office/powerpoint/2010/main" val="27396651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2503" y="-1928081"/>
            <a:ext cx="10358981" cy="3025456"/>
          </a:xfrm>
        </p:spPr>
        <p:txBody>
          <a:bodyPr>
            <a:normAutofit/>
          </a:bodyPr>
          <a:lstStyle/>
          <a:p>
            <a:r>
              <a:rPr lang="ru-RU" b="1" dirty="0"/>
              <a:t>Заключение</a:t>
            </a:r>
          </a:p>
        </p:txBody>
      </p:sp>
      <p:sp>
        <p:nvSpPr>
          <p:cNvPr id="3" name="Объект 2"/>
          <p:cNvSpPr>
            <a:spLocks noGrp="1"/>
          </p:cNvSpPr>
          <p:nvPr>
            <p:ph idx="1"/>
          </p:nvPr>
        </p:nvSpPr>
        <p:spPr>
          <a:xfrm>
            <a:off x="472503" y="1380007"/>
            <a:ext cx="9644086" cy="4622066"/>
          </a:xfrm>
        </p:spPr>
        <p:txBody>
          <a:bodyPr>
            <a:noAutofit/>
          </a:bodyPr>
          <a:lstStyle/>
          <a:p>
            <a:pPr marL="0" indent="0">
              <a:buNone/>
            </a:pPr>
            <a:r>
              <a:rPr lang="ru-RU" dirty="0"/>
              <a:t>AGI — это не «ещё один технологический гаджет».</a:t>
            </a:r>
          </a:p>
          <a:p>
            <a:pPr marL="0" indent="0">
              <a:buNone/>
            </a:pPr>
            <a:r>
              <a:rPr lang="ru-RU" b="1" dirty="0"/>
              <a:t>Это потенциально самый важный переход в истории нашей цивилизации — создание принципиально нового вида разума.</a:t>
            </a:r>
            <a:endParaRPr lang="ru-RU" dirty="0"/>
          </a:p>
          <a:p>
            <a:pPr marL="0" indent="0">
              <a:buNone/>
            </a:pPr>
            <a:r>
              <a:rPr lang="ru-RU" dirty="0"/>
              <a:t>Перед нами стоит величайшая техническая задача и величайшая моральная ответственность одновременно.</a:t>
            </a:r>
          </a:p>
          <a:p>
            <a:pPr marL="0" indent="0">
              <a:buNone/>
            </a:pPr>
            <a:r>
              <a:rPr lang="ru-RU" b="1" dirty="0"/>
              <a:t>Наша цель — не остановить прогресс, а направить его так, чтобы AGI стал величайшим благом для человечества, а не его последним изобретением.</a:t>
            </a:r>
            <a:endParaRPr lang="ru-RU" dirty="0"/>
          </a:p>
        </p:txBody>
      </p:sp>
    </p:spTree>
    <p:extLst>
      <p:ext uri="{BB962C8B-B14F-4D97-AF65-F5344CB8AC3E}">
        <p14:creationId xmlns:p14="http://schemas.microsoft.com/office/powerpoint/2010/main" val="32086042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ctr"/>
          <a:lstStyle/>
          <a:p>
            <a:r>
              <a:rPr lang="ru-RU" dirty="0" smtClean="0"/>
              <a:t>Классические генеративные модели </a:t>
            </a:r>
            <a:r>
              <a:rPr lang="en-US" dirty="0" err="1" smtClean="0"/>
              <a:t>CompVision</a:t>
            </a:r>
            <a:endParaRPr lang="ru-RU" dirty="0"/>
          </a:p>
        </p:txBody>
      </p:sp>
      <p:sp>
        <p:nvSpPr>
          <p:cNvPr id="4" name="Текст 3"/>
          <p:cNvSpPr>
            <a:spLocks noGrp="1"/>
          </p:cNvSpPr>
          <p:nvPr>
            <p:ph type="body" idx="1"/>
          </p:nvPr>
        </p:nvSpPr>
        <p:spPr/>
        <p:txBody>
          <a:bodyPr/>
          <a:lstStyle/>
          <a:p>
            <a:endParaRPr lang="ru-RU"/>
          </a:p>
        </p:txBody>
      </p:sp>
    </p:spTree>
    <p:extLst>
      <p:ext uri="{BB962C8B-B14F-4D97-AF65-F5344CB8AC3E}">
        <p14:creationId xmlns:p14="http://schemas.microsoft.com/office/powerpoint/2010/main" val="34825620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Генерация </a:t>
            </a:r>
            <a:r>
              <a:rPr lang="ru-RU" b="1" dirty="0" smtClean="0"/>
              <a:t>изображений</a:t>
            </a:r>
            <a:endParaRPr lang="ru-RU" dirty="0"/>
          </a:p>
        </p:txBody>
      </p:sp>
      <p:sp>
        <p:nvSpPr>
          <p:cNvPr id="3" name="Объект 2"/>
          <p:cNvSpPr>
            <a:spLocks noGrp="1"/>
          </p:cNvSpPr>
          <p:nvPr>
            <p:ph idx="1"/>
          </p:nvPr>
        </p:nvSpPr>
        <p:spPr>
          <a:xfrm>
            <a:off x="671668" y="1837113"/>
            <a:ext cx="5936950" cy="4505498"/>
          </a:xfrm>
        </p:spPr>
        <p:txBody>
          <a:bodyPr/>
          <a:lstStyle/>
          <a:p>
            <a:pPr marL="0" indent="0">
              <a:buNone/>
            </a:pPr>
            <a:r>
              <a:rPr lang="ru-RU" dirty="0"/>
              <a:t>Генерация изображений - отдельная задача компьютерного зрения. Она не сводится ни к одной из известных задач, таких как классификация или регрессия. Для нее нужны специальные подходы</a:t>
            </a:r>
            <a:r>
              <a:rPr lang="ru-RU" dirty="0" smtClean="0"/>
              <a:t>.</a:t>
            </a:r>
            <a:endParaRPr lang="en-US" dirty="0" smtClean="0"/>
          </a:p>
          <a:p>
            <a:pPr marL="0" indent="0">
              <a:buNone/>
            </a:pPr>
            <a:r>
              <a:rPr lang="ru-RU" dirty="0"/>
              <a:t>На данный момент существует несколько подходов:</a:t>
            </a:r>
          </a:p>
          <a:p>
            <a:pPr lvl="1"/>
            <a:r>
              <a:rPr lang="ru-RU" dirty="0" err="1"/>
              <a:t>Автокодировщики</a:t>
            </a:r>
            <a:r>
              <a:rPr lang="ru-RU" dirty="0"/>
              <a:t> (</a:t>
            </a:r>
            <a:r>
              <a:rPr lang="ru-RU" dirty="0" err="1"/>
              <a:t>autoencoders</a:t>
            </a:r>
            <a:r>
              <a:rPr lang="ru-RU" dirty="0"/>
              <a:t>)</a:t>
            </a:r>
          </a:p>
          <a:p>
            <a:pPr lvl="1"/>
            <a:r>
              <a:rPr lang="ru-RU" dirty="0" err="1"/>
              <a:t>Генеративно</a:t>
            </a:r>
            <a:r>
              <a:rPr lang="ru-RU" dirty="0"/>
              <a:t>-состязательные сети (GAN)</a:t>
            </a:r>
          </a:p>
          <a:p>
            <a:pPr lvl="1"/>
            <a:r>
              <a:rPr lang="ru-RU" dirty="0" err="1"/>
              <a:t>Нормализационные</a:t>
            </a:r>
            <a:r>
              <a:rPr lang="ru-RU" dirty="0"/>
              <a:t> потоки (</a:t>
            </a:r>
            <a:r>
              <a:rPr lang="ru-RU" dirty="0" err="1"/>
              <a:t>normalizing</a:t>
            </a:r>
            <a:r>
              <a:rPr lang="ru-RU" dirty="0"/>
              <a:t> </a:t>
            </a:r>
            <a:r>
              <a:rPr lang="ru-RU" dirty="0" err="1"/>
              <a:t>flow</a:t>
            </a:r>
            <a:r>
              <a:rPr lang="ru-RU" dirty="0"/>
              <a:t>)</a:t>
            </a:r>
          </a:p>
          <a:p>
            <a:pPr lvl="1"/>
            <a:r>
              <a:rPr lang="ru-RU" dirty="0"/>
              <a:t>Диффузионные модели (</a:t>
            </a:r>
            <a:r>
              <a:rPr lang="ru-RU" dirty="0" err="1"/>
              <a:t>diffusion</a:t>
            </a:r>
            <a:r>
              <a:rPr lang="ru-RU" dirty="0"/>
              <a:t>)</a:t>
            </a:r>
          </a:p>
          <a:p>
            <a:pPr marL="0" indent="0">
              <a:buNone/>
            </a:pPr>
            <a:r>
              <a:rPr lang="ru-RU" dirty="0"/>
              <a:t>У каждого из этих подходов есть свои достоинства и недостатки. В настоящем курсе мы подробно разберем </a:t>
            </a:r>
            <a:r>
              <a:rPr lang="ru-RU" dirty="0" err="1"/>
              <a:t>автокодировщики</a:t>
            </a:r>
            <a:r>
              <a:rPr lang="ru-RU" dirty="0"/>
              <a:t> и </a:t>
            </a:r>
            <a:r>
              <a:rPr lang="ru-RU" dirty="0" err="1"/>
              <a:t>ганы</a:t>
            </a:r>
            <a:r>
              <a:rPr lang="ru-RU" dirty="0"/>
              <a:t>, а также поговорим про классические диффузионные модели.</a:t>
            </a:r>
          </a:p>
          <a:p>
            <a:pPr marL="0" indent="0">
              <a:buNone/>
            </a:pPr>
            <a:endParaRPr lang="ru-RU" dirty="0"/>
          </a:p>
        </p:txBody>
      </p:sp>
      <p:pic>
        <p:nvPicPr>
          <p:cNvPr id="4" name="Рисунок 3"/>
          <p:cNvPicPr>
            <a:picLocks noChangeAspect="1"/>
          </p:cNvPicPr>
          <p:nvPr/>
        </p:nvPicPr>
        <p:blipFill>
          <a:blip r:embed="rId2"/>
          <a:stretch>
            <a:fillRect/>
          </a:stretch>
        </p:blipFill>
        <p:spPr>
          <a:xfrm>
            <a:off x="7130651" y="2138272"/>
            <a:ext cx="3388760" cy="3414629"/>
          </a:xfrm>
          <a:prstGeom prst="rect">
            <a:avLst/>
          </a:prstGeom>
        </p:spPr>
      </p:pic>
    </p:spTree>
    <p:extLst>
      <p:ext uri="{BB962C8B-B14F-4D97-AF65-F5344CB8AC3E}">
        <p14:creationId xmlns:p14="http://schemas.microsoft.com/office/powerpoint/2010/main" val="1278438155"/>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TM03457515[[fn=Вид]]</Template>
  <TotalTime>610</TotalTime>
  <Words>2580</Words>
  <Application>Microsoft Office PowerPoint</Application>
  <PresentationFormat>Широкоэкранный</PresentationFormat>
  <Paragraphs>293</Paragraphs>
  <Slides>54</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54</vt:i4>
      </vt:variant>
    </vt:vector>
  </HeadingPairs>
  <TitlesOfParts>
    <vt:vector size="59" baseType="lpstr">
      <vt:lpstr>Arial</vt:lpstr>
      <vt:lpstr>Calibri</vt:lpstr>
      <vt:lpstr>Century Schoolbook</vt:lpstr>
      <vt:lpstr>Wingdings 2</vt:lpstr>
      <vt:lpstr>View</vt:lpstr>
      <vt:lpstr>AGI, Эмбеддинг, GAN-ы, Автокодировщики</vt:lpstr>
      <vt:lpstr>AGI</vt:lpstr>
      <vt:lpstr>Что такое AGI? Простая аналогия</vt:lpstr>
      <vt:lpstr>Эволюция интеллекта — лестница возможностей</vt:lpstr>
      <vt:lpstr> Почему AGI — это сложно? 5 ключевых вызовов</vt:lpstr>
      <vt:lpstr>Дороги к AGI — основные подходы</vt:lpstr>
      <vt:lpstr>Заключение</vt:lpstr>
      <vt:lpstr>Классические генеративные модели CompVision</vt:lpstr>
      <vt:lpstr>Генерация изображений</vt:lpstr>
      <vt:lpstr>Трудности в задаче генерации изображений</vt:lpstr>
      <vt:lpstr>Таймлайн генеративных моделей в Computer Vision</vt:lpstr>
      <vt:lpstr>Сервисы для генерации изображений</vt:lpstr>
      <vt:lpstr>Объективные метрики качества</vt:lpstr>
      <vt:lpstr>Объективные метрики качества</vt:lpstr>
      <vt:lpstr>Вопрос</vt:lpstr>
      <vt:lpstr>Генерация изображений в настоящее время</vt:lpstr>
      <vt:lpstr>Вопрос</vt:lpstr>
      <vt:lpstr>Вопрос</vt:lpstr>
      <vt:lpstr>Вопрос</vt:lpstr>
      <vt:lpstr>Эмбеддинги изображений</vt:lpstr>
      <vt:lpstr>Эмбеддинги изображений</vt:lpstr>
      <vt:lpstr>Эмбеддинги изображений</vt:lpstr>
      <vt:lpstr>Unsupervised-эмбеддинги</vt:lpstr>
      <vt:lpstr>Автокодировщики</vt:lpstr>
      <vt:lpstr>Особенности автокодировщиков</vt:lpstr>
      <vt:lpstr>Борьба с переобучением</vt:lpstr>
      <vt:lpstr>Как использовать автокодировщики?</vt:lpstr>
      <vt:lpstr>Как использовать автокодировщики?</vt:lpstr>
      <vt:lpstr>Вариационный автокодировщик</vt:lpstr>
      <vt:lpstr>Вариационный автокодировщик</vt:lpstr>
      <vt:lpstr>Генерация при помощи вариационного автокодировщика</vt:lpstr>
      <vt:lpstr>Обучение вариационного автокодировщика</vt:lpstr>
      <vt:lpstr>Применение вариационных автокодировщиков</vt:lpstr>
      <vt:lpstr>Вопрос</vt:lpstr>
      <vt:lpstr>Вопрос</vt:lpstr>
      <vt:lpstr>Современные генеративно-состягательные сети</vt:lpstr>
      <vt:lpstr>Генеративно-состязательные сети</vt:lpstr>
      <vt:lpstr>GAN: Общая концепция</vt:lpstr>
      <vt:lpstr>GAN: Генератор</vt:lpstr>
      <vt:lpstr>GAN: Дискриминатор</vt:lpstr>
      <vt:lpstr>Пример генерации при помощи GAN</vt:lpstr>
      <vt:lpstr>Проблемы GANов - 1</vt:lpstr>
      <vt:lpstr>Проблемы GANов - 2</vt:lpstr>
      <vt:lpstr>Условный GAN (Conditional GAN)</vt:lpstr>
      <vt:lpstr>Многообразие GANов</vt:lpstr>
      <vt:lpstr>Диффузионные модели</vt:lpstr>
      <vt:lpstr>Идея диффузионных моделей</vt:lpstr>
      <vt:lpstr>Применение диффузионных моделей</vt:lpstr>
      <vt:lpstr>Виды генеративных моделей в компьютерном зрении</vt:lpstr>
      <vt:lpstr>Нормализационные потоки</vt:lpstr>
      <vt:lpstr>Vision Transformers</vt:lpstr>
      <vt:lpstr>Vision Transformers (ViT)</vt:lpstr>
      <vt:lpstr>Итоги</vt:lpstr>
      <vt:lpstr>Что мы узнали?</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Нейронные сети в CV</dc:title>
  <dc:creator>Kvantron</dc:creator>
  <cp:lastModifiedBy>Kvantron</cp:lastModifiedBy>
  <cp:revision>94</cp:revision>
  <dcterms:created xsi:type="dcterms:W3CDTF">2025-11-10T12:38:48Z</dcterms:created>
  <dcterms:modified xsi:type="dcterms:W3CDTF">2025-12-17T12:25:08Z</dcterms:modified>
</cp:coreProperties>
</file>