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4" r:id="rId4"/>
    <p:sldId id="267" r:id="rId5"/>
    <p:sldId id="268" r:id="rId6"/>
    <p:sldId id="299" r:id="rId7"/>
    <p:sldId id="269" r:id="rId8"/>
    <p:sldId id="270" r:id="rId9"/>
    <p:sldId id="271" r:id="rId10"/>
    <p:sldId id="272" r:id="rId11"/>
    <p:sldId id="273" r:id="rId12"/>
    <p:sldId id="307" r:id="rId13"/>
    <p:sldId id="308" r:id="rId14"/>
    <p:sldId id="276" r:id="rId15"/>
    <p:sldId id="304" r:id="rId16"/>
    <p:sldId id="305" r:id="rId17"/>
    <p:sldId id="306" r:id="rId18"/>
    <p:sldId id="275" r:id="rId19"/>
    <p:sldId id="280" r:id="rId20"/>
    <p:sldId id="281" r:id="rId21"/>
    <p:sldId id="283" r:id="rId22"/>
    <p:sldId id="309" r:id="rId23"/>
    <p:sldId id="310" r:id="rId24"/>
    <p:sldId id="321" r:id="rId25"/>
    <p:sldId id="320" r:id="rId26"/>
    <p:sldId id="327" r:id="rId27"/>
    <p:sldId id="311" r:id="rId28"/>
    <p:sldId id="312" r:id="rId29"/>
    <p:sldId id="313" r:id="rId30"/>
    <p:sldId id="328" r:id="rId31"/>
    <p:sldId id="322" r:id="rId32"/>
    <p:sldId id="323" r:id="rId33"/>
    <p:sldId id="331" r:id="rId34"/>
    <p:sldId id="332" r:id="rId35"/>
    <p:sldId id="324" r:id="rId36"/>
    <p:sldId id="325" r:id="rId37"/>
    <p:sldId id="326" r:id="rId38"/>
    <p:sldId id="282" r:id="rId39"/>
    <p:sldId id="284" r:id="rId40"/>
    <p:sldId id="329" r:id="rId41"/>
    <p:sldId id="285" r:id="rId42"/>
    <p:sldId id="287" r:id="rId43"/>
    <p:sldId id="288" r:id="rId44"/>
    <p:sldId id="290" r:id="rId45"/>
    <p:sldId id="297" r:id="rId46"/>
    <p:sldId id="298" r:id="rId47"/>
    <p:sldId id="330" r:id="rId4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87218809-5B2E-47A3-844A-F850FFBE3F72}" type="datetimeFigureOut">
              <a:rPr lang="ru-RU" smtClean="0"/>
              <a:t>12.11.2025</a:t>
            </a:fld>
            <a:endParaRPr lang="ru-RU"/>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197422D8-E1BA-411C-95E9-8485CCE512D5}" type="slidenum">
              <a:rPr lang="ru-RU" smtClean="0"/>
              <a:t>‹#›</a:t>
            </a:fld>
            <a:endParaRPr lang="ru-RU"/>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3740343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12.11.2025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1301826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12.11.2025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465026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218809-5B2E-47A3-844A-F850FFBE3F72}" type="datetimeFigureOut">
              <a:rPr lang="ru-RU" smtClean="0"/>
              <a:t>12.11.2025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47564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ru-RU" smtClean="0"/>
              <a:t>Образец заголовка</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7218809-5B2E-47A3-844A-F850FFBE3F72}" type="datetimeFigureOut">
              <a:rPr lang="ru-RU" smtClean="0"/>
              <a:t>12.11.2025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97422D8-E1BA-411C-95E9-8485CCE512D5}" type="slidenum">
              <a:rPr lang="ru-RU" smtClean="0"/>
              <a:t>‹#›</a:t>
            </a:fld>
            <a:endParaRPr lang="ru-RU"/>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96398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7218809-5B2E-47A3-844A-F850FFBE3F72}" type="datetimeFigureOut">
              <a:rPr lang="ru-RU" smtClean="0"/>
              <a:t>12.11.2025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672392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ru-RU" smtClean="0"/>
              <a:t>Образец текста</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7218809-5B2E-47A3-844A-F850FFBE3F72}" type="datetimeFigureOut">
              <a:rPr lang="ru-RU" smtClean="0"/>
              <a:t>12.11.2025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404419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7218809-5B2E-47A3-844A-F850FFBE3F72}" type="datetimeFigureOut">
              <a:rPr lang="ru-RU" smtClean="0"/>
              <a:t>12.11.2025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1755884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218809-5B2E-47A3-844A-F850FFBE3F72}" type="datetimeFigureOut">
              <a:rPr lang="ru-RU" smtClean="0"/>
              <a:t>12.11.2025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3100652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ru-RU" smtClean="0"/>
              <a:t>Образец заголовка</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7218809-5B2E-47A3-844A-F850FFBE3F72}" type="datetimeFigureOut">
              <a:rPr lang="ru-RU" smtClean="0"/>
              <a:t>12.11.2025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225613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7218809-5B2E-47A3-844A-F850FFBE3F72}" type="datetimeFigureOut">
              <a:rPr lang="ru-RU" smtClean="0"/>
              <a:t>12.11.2025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97422D8-E1BA-411C-95E9-8485CCE512D5}" type="slidenum">
              <a:rPr lang="ru-RU" smtClean="0"/>
              <a:t>‹#›</a:t>
            </a:fld>
            <a:endParaRPr lang="ru-RU"/>
          </a:p>
        </p:txBody>
      </p:sp>
    </p:spTree>
    <p:extLst>
      <p:ext uri="{BB962C8B-B14F-4D97-AF65-F5344CB8AC3E}">
        <p14:creationId xmlns:p14="http://schemas.microsoft.com/office/powerpoint/2010/main" val="2345961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87218809-5B2E-47A3-844A-F850FFBE3F72}" type="datetimeFigureOut">
              <a:rPr lang="ru-RU" smtClean="0"/>
              <a:t>12.11.2025</a:t>
            </a:fld>
            <a:endParaRPr lang="ru-RU"/>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ru-RU"/>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197422D8-E1BA-411C-95E9-8485CCE512D5}" type="slidenum">
              <a:rPr lang="ru-RU" smtClean="0"/>
              <a:t>‹#›</a:t>
            </a:fld>
            <a:endParaRPr lang="ru-RU"/>
          </a:p>
        </p:txBody>
      </p:sp>
    </p:spTree>
    <p:extLst>
      <p:ext uri="{BB962C8B-B14F-4D97-AF65-F5344CB8AC3E}">
        <p14:creationId xmlns:p14="http://schemas.microsoft.com/office/powerpoint/2010/main" val="35902129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Нейронные сети в </a:t>
            </a:r>
            <a:r>
              <a:rPr lang="en-US" dirty="0" smtClean="0"/>
              <a:t>CV</a:t>
            </a:r>
            <a:endParaRPr lang="ru-RU" dirty="0"/>
          </a:p>
        </p:txBody>
      </p:sp>
      <p:sp>
        <p:nvSpPr>
          <p:cNvPr id="3" name="Подзаголовок 2"/>
          <p:cNvSpPr>
            <a:spLocks noGrp="1"/>
          </p:cNvSpPr>
          <p:nvPr>
            <p:ph type="subTitle" idx="1"/>
          </p:nvPr>
        </p:nvSpPr>
        <p:spPr/>
        <p:txBody>
          <a:bodyPr>
            <a:normAutofit fontScale="92500" lnSpcReduction="20000"/>
          </a:bodyPr>
          <a:lstStyle/>
          <a:p>
            <a:r>
              <a:rPr lang="en-US" dirty="0" smtClean="0"/>
              <a:t>CV – </a:t>
            </a:r>
            <a:r>
              <a:rPr lang="ru-RU" dirty="0" smtClean="0"/>
              <a:t>Компьютерное зрение (</a:t>
            </a:r>
            <a:r>
              <a:rPr lang="en-US" dirty="0" smtClean="0"/>
              <a:t>Computer Vision</a:t>
            </a:r>
            <a:r>
              <a:rPr lang="ru-RU" dirty="0" smtClean="0"/>
              <a:t>)</a:t>
            </a:r>
          </a:p>
          <a:p>
            <a:r>
              <a:rPr lang="ru-RU" dirty="0" err="1" smtClean="0"/>
              <a:t>Ветринцев</a:t>
            </a:r>
            <a:r>
              <a:rPr lang="ru-RU" dirty="0" smtClean="0"/>
              <a:t> И.А.</a:t>
            </a:r>
          </a:p>
          <a:p>
            <a:r>
              <a:rPr lang="ru-RU" dirty="0" smtClean="0"/>
              <a:t>Программист 1-й категории в ООО «</a:t>
            </a:r>
            <a:r>
              <a:rPr lang="ru-RU" dirty="0" err="1" smtClean="0"/>
              <a:t>Квантрон</a:t>
            </a:r>
            <a:r>
              <a:rPr lang="ru-RU" dirty="0" smtClean="0"/>
              <a:t> Групп»</a:t>
            </a:r>
          </a:p>
          <a:p>
            <a:r>
              <a:rPr lang="ru-RU" dirty="0" smtClean="0"/>
              <a:t>ст. группы 5413М</a:t>
            </a:r>
            <a:endParaRPr lang="ru-RU" dirty="0"/>
          </a:p>
        </p:txBody>
      </p:sp>
    </p:spTree>
    <p:extLst>
      <p:ext uri="{BB962C8B-B14F-4D97-AF65-F5344CB8AC3E}">
        <p14:creationId xmlns:p14="http://schemas.microsoft.com/office/powerpoint/2010/main" val="34437606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fontScale="90000"/>
          </a:bodyPr>
          <a:lstStyle/>
          <a:p>
            <a:pPr algn="ctr"/>
            <a:r>
              <a:rPr lang="ru-RU" b="1" dirty="0"/>
              <a:t>Раздел: </a:t>
            </a:r>
            <a:r>
              <a:rPr lang="ru-RU" b="1" dirty="0" err="1"/>
              <a:t>Сверточные</a:t>
            </a:r>
            <a:r>
              <a:rPr lang="ru-RU" b="1" dirty="0"/>
              <a:t> нейронные сети (</a:t>
            </a:r>
            <a:r>
              <a:rPr lang="ru-RU" b="1" dirty="0" smtClean="0"/>
              <a:t>CNN - </a:t>
            </a:r>
            <a:r>
              <a:rPr lang="ru-RU" b="1" dirty="0" err="1"/>
              <a:t>Convolutional</a:t>
            </a:r>
            <a:r>
              <a:rPr lang="ru-RU" b="1" dirty="0"/>
              <a:t> </a:t>
            </a:r>
            <a:r>
              <a:rPr lang="ru-RU" b="1" dirty="0" err="1"/>
              <a:t>Neural</a:t>
            </a:r>
            <a:r>
              <a:rPr lang="ru-RU" b="1" dirty="0"/>
              <a:t> </a:t>
            </a:r>
            <a:r>
              <a:rPr lang="ru-RU" b="1" dirty="0" err="1" smtClean="0"/>
              <a:t>Networks</a:t>
            </a:r>
            <a:r>
              <a:rPr lang="ru-RU" b="1" dirty="0" smtClean="0"/>
              <a:t>)</a:t>
            </a:r>
            <a:endParaRPr lang="ru-RU" dirty="0"/>
          </a:p>
        </p:txBody>
      </p:sp>
      <p:sp>
        <p:nvSpPr>
          <p:cNvPr id="6" name="Текст 5"/>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113883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Идея </a:t>
            </a:r>
            <a:r>
              <a:rPr lang="ru-RU" b="1" dirty="0" err="1"/>
              <a:t>сверточного</a:t>
            </a:r>
            <a:r>
              <a:rPr lang="ru-RU" b="1" dirty="0"/>
              <a:t> слоя</a:t>
            </a:r>
            <a:endParaRPr lang="ru-RU" dirty="0"/>
          </a:p>
        </p:txBody>
      </p:sp>
      <p:sp>
        <p:nvSpPr>
          <p:cNvPr id="3" name="Объект 2"/>
          <p:cNvSpPr>
            <a:spLocks noGrp="1"/>
          </p:cNvSpPr>
          <p:nvPr>
            <p:ph idx="1"/>
          </p:nvPr>
        </p:nvSpPr>
        <p:spPr>
          <a:xfrm>
            <a:off x="1112402" y="1691322"/>
            <a:ext cx="5745597" cy="4870937"/>
          </a:xfrm>
        </p:spPr>
        <p:txBody>
          <a:bodyPr>
            <a:normAutofit fontScale="70000" lnSpcReduction="20000"/>
          </a:bodyPr>
          <a:lstStyle/>
          <a:p>
            <a:pPr marL="0" indent="0" algn="just">
              <a:buNone/>
            </a:pPr>
            <a:r>
              <a:rPr lang="ru-RU" dirty="0" err="1">
                <a:latin typeface="Times New Roman" panose="02020603050405020304" pitchFamily="18" charset="0"/>
                <a:cs typeface="Times New Roman" panose="02020603050405020304" pitchFamily="18" charset="0"/>
              </a:rPr>
              <a:t>Сверточные</a:t>
            </a:r>
            <a:r>
              <a:rPr lang="ru-RU" dirty="0">
                <a:latin typeface="Times New Roman" panose="02020603050405020304" pitchFamily="18" charset="0"/>
                <a:cs typeface="Times New Roman" panose="02020603050405020304" pitchFamily="18" charset="0"/>
              </a:rPr>
              <a:t> нейронные сети очень похожи на </a:t>
            </a:r>
            <a:r>
              <a:rPr lang="ru-RU" dirty="0" err="1">
                <a:latin typeface="Times New Roman" panose="02020603050405020304" pitchFamily="18" charset="0"/>
                <a:cs typeface="Times New Roman" panose="02020603050405020304" pitchFamily="18" charset="0"/>
              </a:rPr>
              <a:t>полносвязные</a:t>
            </a:r>
            <a:r>
              <a:rPr lang="ru-RU" dirty="0">
                <a:latin typeface="Times New Roman" panose="02020603050405020304" pitchFamily="18" charset="0"/>
                <a:cs typeface="Times New Roman" panose="02020603050405020304" pitchFamily="18" charset="0"/>
              </a:rPr>
              <a:t> нейронные сети: они состоят из нейронов с обучаемыми весами и смещениями. Каждый нейрон получает некоторые входные данные, выполняет поэлементное произведение (произведение Адамара) и суммирование. Вся сеть по-прежнему выражает одну дифференцируемую функцию.</a:t>
            </a:r>
          </a:p>
          <a:p>
            <a:pPr marL="0" indent="0" algn="just">
              <a:spcBef>
                <a:spcPts val="800"/>
              </a:spcBef>
              <a:buNone/>
            </a:pPr>
            <a:r>
              <a:rPr lang="ru-RU" b="1" dirty="0">
                <a:latin typeface="Times New Roman" panose="02020603050405020304" pitchFamily="18" charset="0"/>
                <a:cs typeface="Times New Roman" panose="02020603050405020304" pitchFamily="18" charset="0"/>
              </a:rPr>
              <a:t>Что же представляет собой операция свёртки?</a:t>
            </a:r>
          </a:p>
          <a:p>
            <a:pPr marL="0" indent="0" algn="just">
              <a:spcBef>
                <a:spcPts val="800"/>
              </a:spcBef>
              <a:buNone/>
            </a:pPr>
            <a:r>
              <a:rPr lang="ru-RU" dirty="0">
                <a:latin typeface="Times New Roman" panose="02020603050405020304" pitchFamily="18" charset="0"/>
                <a:cs typeface="Times New Roman" panose="02020603050405020304" pitchFamily="18" charset="0"/>
              </a:rPr>
              <a:t>Можно сказать, что операция </a:t>
            </a:r>
            <a:r>
              <a:rPr lang="ru-RU" dirty="0" err="1">
                <a:latin typeface="Times New Roman" panose="02020603050405020304" pitchFamily="18" charset="0"/>
                <a:cs typeface="Times New Roman" panose="02020603050405020304" pitchFamily="18" charset="0"/>
              </a:rPr>
              <a:t>свёртки</a:t>
            </a:r>
            <a:r>
              <a:rPr lang="ru-RU" dirty="0">
                <a:latin typeface="Times New Roman" panose="02020603050405020304" pitchFamily="18" charset="0"/>
                <a:cs typeface="Times New Roman" panose="02020603050405020304" pitchFamily="18" charset="0"/>
              </a:rPr>
              <a:t> выявляет на изображении паттерн, </a:t>
            </a:r>
            <a:r>
              <a:rPr lang="ru-RU" dirty="0" err="1">
                <a:latin typeface="Times New Roman" panose="02020603050405020304" pitchFamily="18" charset="0"/>
                <a:cs typeface="Times New Roman" panose="02020603050405020304" pitchFamily="18" charset="0"/>
              </a:rPr>
              <a:t>которыи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задаётся</a:t>
            </a:r>
            <a:r>
              <a:rPr lang="ru-RU" dirty="0">
                <a:latin typeface="Times New Roman" panose="02020603050405020304" pitchFamily="18" charset="0"/>
                <a:cs typeface="Times New Roman" panose="02020603050405020304" pitchFamily="18" charset="0"/>
              </a:rPr>
              <a:t> некоторым фильтром. Чем сильнее на участке изображения выражен паттерн, тем больше будет значение </a:t>
            </a:r>
            <a:r>
              <a:rPr lang="ru-RU" dirty="0" err="1">
                <a:latin typeface="Times New Roman" panose="02020603050405020304" pitchFamily="18" charset="0"/>
                <a:cs typeface="Times New Roman" panose="02020603050405020304" pitchFamily="18" charset="0"/>
              </a:rPr>
              <a:t>свёртки</a:t>
            </a:r>
            <a:r>
              <a:rPr lang="ru-RU" dirty="0">
                <a:latin typeface="Times New Roman" panose="02020603050405020304" pitchFamily="18" charset="0"/>
                <a:cs typeface="Times New Roman" panose="02020603050405020304" pitchFamily="18" charset="0"/>
              </a:rPr>
              <a:t>. Результат </a:t>
            </a:r>
            <a:r>
              <a:rPr lang="ru-RU" dirty="0" err="1">
                <a:latin typeface="Times New Roman" panose="02020603050405020304" pitchFamily="18" charset="0"/>
                <a:cs typeface="Times New Roman" panose="02020603050405020304" pitchFamily="18" charset="0"/>
              </a:rPr>
              <a:t>свёртки</a:t>
            </a:r>
            <a:r>
              <a:rPr lang="ru-RU" dirty="0">
                <a:latin typeface="Times New Roman" panose="02020603050405020304" pitchFamily="18" charset="0"/>
                <a:cs typeface="Times New Roman" panose="02020603050405020304" pitchFamily="18" charset="0"/>
              </a:rPr>
              <a:t> изображения с фильтром — новое изображение. При этом обычно фильтры довольно небольшие, 3х3 - 11х11 пикселей, и их "прикладывают" со сдвигом к изображению. Посмотрим на GIF с этим </a:t>
            </a:r>
            <a:r>
              <a:rPr lang="ru-RU" dirty="0" smtClean="0">
                <a:latin typeface="Times New Roman" panose="02020603050405020304" pitchFamily="18" charset="0"/>
                <a:cs typeface="Times New Roman" panose="02020603050405020304" pitchFamily="18" charset="0"/>
              </a:rPr>
              <a:t>процессом</a:t>
            </a:r>
          </a:p>
          <a:p>
            <a:pPr marL="0" indent="0" algn="just">
              <a:spcBef>
                <a:spcPts val="800"/>
              </a:spcBef>
              <a:buNone/>
            </a:pPr>
            <a:r>
              <a:rPr lang="ru-RU" dirty="0">
                <a:latin typeface="Times New Roman" panose="02020603050405020304" pitchFamily="18" charset="0"/>
                <a:cs typeface="Times New Roman" panose="02020603050405020304" pitchFamily="18" charset="0"/>
              </a:rPr>
              <a:t>Если мы посмотрим какие паттерны ищут </a:t>
            </a:r>
            <a:r>
              <a:rPr lang="ru-RU" dirty="0" err="1">
                <a:latin typeface="Times New Roman" panose="02020603050405020304" pitchFamily="18" charset="0"/>
                <a:cs typeface="Times New Roman" panose="02020603050405020304" pitchFamily="18" charset="0"/>
              </a:rPr>
              <a:t>сверточные</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нейросети</a:t>
            </a:r>
            <a:r>
              <a:rPr lang="ru-RU" dirty="0">
                <a:latin typeface="Times New Roman" panose="02020603050405020304" pitchFamily="18" charset="0"/>
                <a:cs typeface="Times New Roman" panose="02020603050405020304" pitchFamily="18" charset="0"/>
              </a:rPr>
              <a:t>, то увидим, что на первых слоях мы пытаемся найти простые вещи (паттерны) по типу горизонтальных или вертикальных прямых. Чем глубже, тем сложнее они будут -- сначала просто кривые или кружочки, а на последних могут быть и лица или очертания конкретных объектов</a:t>
            </a:r>
            <a:r>
              <a:rPr lang="ru-RU" dirty="0" smtClean="0">
                <a:latin typeface="Times New Roman" panose="02020603050405020304" pitchFamily="18" charset="0"/>
                <a:cs typeface="Times New Roman" panose="02020603050405020304" pitchFamily="18" charset="0"/>
              </a:rPr>
              <a:t>!</a:t>
            </a:r>
          </a:p>
          <a:p>
            <a:pPr marL="0" indent="0" algn="just">
              <a:spcBef>
                <a:spcPts val="800"/>
              </a:spcBef>
              <a:buNone/>
            </a:pPr>
            <a:r>
              <a:rPr lang="ru-RU" b="1" dirty="0">
                <a:latin typeface="Times New Roman" panose="02020603050405020304" pitchFamily="18" charset="0"/>
                <a:cs typeface="Times New Roman" panose="02020603050405020304" pitchFamily="18" charset="0"/>
              </a:rPr>
              <a:t>Сколько всего параметров в таком слое?</a:t>
            </a:r>
          </a:p>
          <a:p>
            <a:pPr marL="0" indent="0" algn="just">
              <a:spcBef>
                <a:spcPts val="800"/>
              </a:spcBef>
              <a:buNone/>
            </a:pPr>
            <a:r>
              <a:rPr lang="ru-RU" dirty="0">
                <a:latin typeface="Times New Roman" panose="02020603050405020304" pitchFamily="18" charset="0"/>
                <a:cs typeface="Times New Roman" panose="02020603050405020304" pitchFamily="18" charset="0"/>
              </a:rPr>
              <a:t>(2d+1)⋅(2d+1)⋅C⋅</a:t>
            </a:r>
            <a:r>
              <a:rPr lang="ru-RU" dirty="0" smtClean="0">
                <a:latin typeface="Times New Roman" panose="02020603050405020304" pitchFamily="18" charset="0"/>
                <a:cs typeface="Times New Roman" panose="02020603050405020304" pitchFamily="18" charset="0"/>
              </a:rPr>
              <a:t>T</a:t>
            </a:r>
            <a:endParaRPr lang="ru-RU" dirty="0">
              <a:latin typeface="Times New Roman" panose="02020603050405020304" pitchFamily="18" charset="0"/>
              <a:cs typeface="Times New Roman" panose="02020603050405020304" pitchFamily="18" charset="0"/>
            </a:endParaRPr>
          </a:p>
          <a:p>
            <a:pPr marL="0" indent="0" algn="just">
              <a:spcBef>
                <a:spcPts val="800"/>
              </a:spcBef>
              <a:buNone/>
            </a:pPr>
            <a:r>
              <a:rPr lang="ru-RU" dirty="0" smtClean="0">
                <a:latin typeface="Times New Roman" panose="02020603050405020304" pitchFamily="18" charset="0"/>
                <a:cs typeface="Times New Roman" panose="02020603050405020304" pitchFamily="18" charset="0"/>
              </a:rPr>
              <a:t>Например</a:t>
            </a:r>
            <a:r>
              <a:rPr lang="ru-RU" dirty="0">
                <a:latin typeface="Times New Roman" panose="02020603050405020304" pitchFamily="18" charset="0"/>
                <a:cs typeface="Times New Roman" panose="02020603050405020304" pitchFamily="18" charset="0"/>
              </a:rPr>
              <a:t>, в RGB изображении с 10 фильтрами размера 3х3 будет 3⋅3⋅3⋅</a:t>
            </a:r>
            <a:r>
              <a:rPr lang="ru-RU" dirty="0" smtClean="0">
                <a:latin typeface="Times New Roman" panose="02020603050405020304" pitchFamily="18" charset="0"/>
                <a:cs typeface="Times New Roman" panose="02020603050405020304" pitchFamily="18" charset="0"/>
              </a:rPr>
              <a:t>10=270</a:t>
            </a:r>
            <a:r>
              <a:rPr lang="ru-RU" dirty="0">
                <a:latin typeface="Times New Roman" panose="02020603050405020304" pitchFamily="18" charset="0"/>
                <a:cs typeface="Times New Roman" panose="02020603050405020304" pitchFamily="18" charset="0"/>
              </a:rPr>
              <a:t> параметров, что сильно меньше, чем было бы в </a:t>
            </a:r>
            <a:r>
              <a:rPr lang="ru-RU" dirty="0" smtClean="0">
                <a:latin typeface="Times New Roman" panose="02020603050405020304" pitchFamily="18" charset="0"/>
                <a:cs typeface="Times New Roman" panose="02020603050405020304" pitchFamily="18" charset="0"/>
              </a:rPr>
              <a:t>подобной </a:t>
            </a:r>
            <a:r>
              <a:rPr lang="ru-RU" dirty="0" err="1" smtClean="0">
                <a:latin typeface="Times New Roman" panose="02020603050405020304" pitchFamily="18" charset="0"/>
                <a:cs typeface="Times New Roman" panose="02020603050405020304" pitchFamily="18" charset="0"/>
              </a:rPr>
              <a:t>полносвязной</a:t>
            </a:r>
            <a:r>
              <a:rPr lang="ru-RU" dirty="0" smtClean="0">
                <a:latin typeface="Times New Roman" panose="02020603050405020304" pitchFamily="18" charset="0"/>
                <a:cs typeface="Times New Roman" panose="02020603050405020304" pitchFamily="18" charset="0"/>
              </a:rPr>
              <a:t> сети</a:t>
            </a:r>
            <a:r>
              <a:rPr lang="ru-RU" dirty="0">
                <a:latin typeface="Times New Roman" panose="02020603050405020304" pitchFamily="18" charset="0"/>
                <a:cs typeface="Times New Roman" panose="02020603050405020304" pitchFamily="18" charset="0"/>
              </a:rPr>
              <a:t>. С учетом </a:t>
            </a:r>
            <a:r>
              <a:rPr lang="ru-RU" dirty="0" err="1">
                <a:latin typeface="Times New Roman" panose="02020603050405020304" pitchFamily="18" charset="0"/>
                <a:cs typeface="Times New Roman" panose="02020603050405020304" pitchFamily="18" charset="0"/>
              </a:rPr>
              <a:t>bias</a:t>
            </a:r>
            <a:r>
              <a:rPr lang="ru-RU" dirty="0">
                <a:latin typeface="Times New Roman" panose="02020603050405020304" pitchFamily="18" charset="0"/>
                <a:cs typeface="Times New Roman" panose="02020603050405020304" pitchFamily="18" charset="0"/>
              </a:rPr>
              <a:t> весов будет на </a:t>
            </a:r>
            <a:r>
              <a:rPr lang="ru-RU" dirty="0" smtClean="0">
                <a:latin typeface="Times New Roman" panose="02020603050405020304" pitchFamily="18" charset="0"/>
                <a:cs typeface="Times New Roman" panose="02020603050405020304" pitchFamily="18" charset="0"/>
              </a:rPr>
              <a:t>T</a:t>
            </a:r>
            <a:r>
              <a:rPr lang="ru-RU" dirty="0">
                <a:latin typeface="Times New Roman" panose="02020603050405020304" pitchFamily="18" charset="0"/>
                <a:cs typeface="Times New Roman" panose="02020603050405020304" pitchFamily="18" charset="0"/>
              </a:rPr>
              <a:t> больше </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280. При этом количество весов не зависит от размера картинки. Размер картинки обычно влияет на глубину сети, то есть сколько слоев нам надо.</a:t>
            </a:r>
          </a:p>
          <a:p>
            <a:pPr marL="0" indent="0" algn="just">
              <a:spcBef>
                <a:spcPts val="800"/>
              </a:spcBef>
              <a:spcAft>
                <a:spcPts val="0"/>
              </a:spcAft>
              <a:buNone/>
            </a:pPr>
            <a:r>
              <a:rPr lang="ru-RU" dirty="0">
                <a:latin typeface="Times New Roman" panose="02020603050405020304" pitchFamily="18" charset="0"/>
                <a:cs typeface="Times New Roman" panose="02020603050405020304" pitchFamily="18" charset="0"/>
              </a:rPr>
              <a:t>Сколько параметров будет в свертке 5х5, входное изображение имеет 10 каналов, выходное 20? </a:t>
            </a:r>
            <a:r>
              <a:rPr lang="ru-RU" dirty="0" err="1">
                <a:latin typeface="Times New Roman" panose="02020603050405020304" pitchFamily="18" charset="0"/>
                <a:cs typeface="Times New Roman" panose="02020603050405020304" pitchFamily="18" charset="0"/>
              </a:rPr>
              <a:t>Bias</a:t>
            </a:r>
            <a:r>
              <a:rPr lang="ru-RU" dirty="0">
                <a:latin typeface="Times New Roman" panose="02020603050405020304" pitchFamily="18" charset="0"/>
                <a:cs typeface="Times New Roman" panose="02020603050405020304" pitchFamily="18" charset="0"/>
              </a:rPr>
              <a:t> присутствует.</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999" y="2022964"/>
            <a:ext cx="4124631" cy="3533775"/>
          </a:xfrm>
          <a:prstGeom prst="rect">
            <a:avLst/>
          </a:prstGeom>
        </p:spPr>
      </p:pic>
    </p:spTree>
    <p:extLst>
      <p:ext uri="{BB962C8B-B14F-4D97-AF65-F5344CB8AC3E}">
        <p14:creationId xmlns:p14="http://schemas.microsoft.com/office/powerpoint/2010/main" val="2870420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8487" y="-117817"/>
            <a:ext cx="9692640" cy="1325562"/>
          </a:xfrm>
        </p:spPr>
        <p:txBody>
          <a:bodyPr/>
          <a:lstStyle/>
          <a:p>
            <a:r>
              <a:rPr lang="ru-RU" dirty="0" err="1" smtClean="0"/>
              <a:t>Паддинг</a:t>
            </a:r>
            <a:r>
              <a:rPr lang="ru-RU" dirty="0" smtClean="0"/>
              <a:t> и аугментация</a:t>
            </a:r>
            <a:endParaRPr lang="ru-RU" dirty="0"/>
          </a:p>
        </p:txBody>
      </p:sp>
      <p:sp>
        <p:nvSpPr>
          <p:cNvPr id="3" name="Объект 2"/>
          <p:cNvSpPr>
            <a:spLocks noGrp="1"/>
          </p:cNvSpPr>
          <p:nvPr>
            <p:ph idx="1"/>
          </p:nvPr>
        </p:nvSpPr>
        <p:spPr>
          <a:xfrm>
            <a:off x="558487" y="1684435"/>
            <a:ext cx="5745597" cy="4870937"/>
          </a:xfrm>
        </p:spPr>
        <p:txBody>
          <a:bodyPr>
            <a:normAutofit fontScale="85000" lnSpcReduction="20000"/>
          </a:bodyPr>
          <a:lstStyle/>
          <a:p>
            <a:pPr marL="0" indent="0" algn="just">
              <a:buNone/>
            </a:pPr>
            <a:r>
              <a:rPr lang="ru-RU" dirty="0">
                <a:latin typeface="Times New Roman" panose="02020603050405020304" pitchFamily="18" charset="0"/>
                <a:cs typeface="Times New Roman" panose="02020603050405020304" pitchFamily="18" charset="0"/>
              </a:rPr>
              <a:t>У нас могут быть проблемы с пикселями по краям изображения – в них нельзя поставить центр свертки. Из-за этого их важность в последующих слоях меньше </a:t>
            </a:r>
            <a:r>
              <a:rPr lang="ru-RU" dirty="0" smtClean="0">
                <a:latin typeface="Times New Roman" panose="02020603050405020304" pitchFamily="18" charset="0"/>
                <a:cs typeface="Times New Roman" panose="02020603050405020304" pitchFamily="18" charset="0"/>
              </a:rPr>
              <a:t>– к </a:t>
            </a:r>
            <a:r>
              <a:rPr lang="ru-RU" dirty="0">
                <a:latin typeface="Times New Roman" panose="02020603050405020304" pitchFamily="18" charset="0"/>
                <a:cs typeface="Times New Roman" panose="02020603050405020304" pitchFamily="18" charset="0"/>
              </a:rPr>
              <a:t>ним реже "прикладывается" фильтр. В связи с этим в </a:t>
            </a:r>
            <a:r>
              <a:rPr lang="ru-RU" dirty="0" err="1">
                <a:latin typeface="Times New Roman" panose="02020603050405020304" pitchFamily="18" charset="0"/>
                <a:cs typeface="Times New Roman" panose="02020603050405020304" pitchFamily="18" charset="0"/>
              </a:rPr>
              <a:t>сверточных</a:t>
            </a:r>
            <a:r>
              <a:rPr lang="ru-RU" dirty="0">
                <a:latin typeface="Times New Roman" panose="02020603050405020304" pitchFamily="18" charset="0"/>
                <a:cs typeface="Times New Roman" panose="02020603050405020304" pitchFamily="18" charset="0"/>
              </a:rPr>
              <a:t> слоях используется дополнение изображения или же </a:t>
            </a:r>
            <a:r>
              <a:rPr lang="ru-RU" dirty="0" err="1">
                <a:latin typeface="Times New Roman" panose="02020603050405020304" pitchFamily="18" charset="0"/>
                <a:cs typeface="Times New Roman" panose="02020603050405020304" pitchFamily="18" charset="0"/>
              </a:rPr>
              <a:t>padding</a:t>
            </a:r>
            <a:r>
              <a:rPr lang="ru-RU" dirty="0">
                <a:latin typeface="Times New Roman" panose="02020603050405020304" pitchFamily="18" charset="0"/>
                <a:cs typeface="Times New Roman" panose="02020603050405020304" pitchFamily="18" charset="0"/>
              </a:rPr>
              <a:t>. Картинка дополняется пикселями так, чтобы после свертки сохранился размер исходного изображения.</a:t>
            </a:r>
          </a:p>
          <a:p>
            <a:pPr marL="0" indent="0" algn="just">
              <a:buNone/>
            </a:pPr>
            <a:r>
              <a:rPr lang="ru-RU" dirty="0">
                <a:latin typeface="Times New Roman" panose="02020603050405020304" pitchFamily="18" charset="0"/>
                <a:cs typeface="Times New Roman" panose="02020603050405020304" pitchFamily="18" charset="0"/>
              </a:rPr>
              <a:t>Виды </a:t>
            </a:r>
            <a:r>
              <a:rPr lang="ru-RU" dirty="0" err="1">
                <a:latin typeface="Times New Roman" panose="02020603050405020304" pitchFamily="18" charset="0"/>
                <a:cs typeface="Times New Roman" panose="02020603050405020304" pitchFamily="18" charset="0"/>
              </a:rPr>
              <a:t>Padding</a:t>
            </a:r>
            <a:r>
              <a:rPr lang="ru-RU" dirty="0">
                <a:latin typeface="Times New Roman" panose="02020603050405020304" pitchFamily="18" charset="0"/>
                <a:cs typeface="Times New Roman" panose="02020603050405020304" pitchFamily="18" charset="0"/>
              </a:rPr>
              <a:t>:</a:t>
            </a:r>
          </a:p>
          <a:p>
            <a:pPr marL="0" indent="0" algn="just">
              <a:buNone/>
            </a:pPr>
            <a:r>
              <a:rPr lang="ru-RU" dirty="0" err="1">
                <a:latin typeface="Times New Roman" panose="02020603050405020304" pitchFamily="18" charset="0"/>
                <a:cs typeface="Times New Roman" panose="02020603050405020304" pitchFamily="18" charset="0"/>
              </a:rPr>
              <a:t>Zero-padding</a:t>
            </a:r>
            <a:r>
              <a:rPr lang="ru-RU" dirty="0">
                <a:latin typeface="Times New Roman" panose="02020603050405020304" pitchFamily="18" charset="0"/>
                <a:cs typeface="Times New Roman" panose="02020603050405020304" pitchFamily="18" charset="0"/>
              </a:rPr>
              <a:t> – добавим по границам нули так, чтобы посчитанная после этого свертка давала изображение такого же размера, как и исходное. Однако возникает риск, что модель научится понимать, где края изображения: какие-то фильтры обучатся на паттерны по краям картинок, а нам бы хотелось, чтоб фильтры были инвариантны к положению паттерна на картинке</a:t>
            </a:r>
            <a:r>
              <a:rPr lang="ru-RU" dirty="0" smtClean="0">
                <a:latin typeface="Times New Roman" panose="02020603050405020304" pitchFamily="18" charset="0"/>
                <a:cs typeface="Times New Roman" panose="02020603050405020304" pitchFamily="18" charset="0"/>
              </a:rPr>
              <a:t>.</a:t>
            </a:r>
          </a:p>
          <a:p>
            <a:pPr marL="0" indent="0" algn="just">
              <a:buNone/>
            </a:pPr>
            <a:r>
              <a:rPr lang="ru-RU" dirty="0" err="1">
                <a:latin typeface="Times New Roman" panose="02020603050405020304" pitchFamily="18" charset="0"/>
                <a:cs typeface="Times New Roman" panose="02020603050405020304" pitchFamily="18" charset="0"/>
              </a:rPr>
              <a:t>Reflection</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padding</a:t>
            </a:r>
            <a:r>
              <a:rPr lang="ru-RU" dirty="0">
                <a:latin typeface="Times New Roman" panose="02020603050405020304" pitchFamily="18" charset="0"/>
                <a:cs typeface="Times New Roman" panose="02020603050405020304" pitchFamily="18" charset="0"/>
              </a:rPr>
              <a:t> – зеркальное отражение. Край картинки </a:t>
            </a:r>
            <a:r>
              <a:rPr lang="ru-RU" dirty="0" err="1">
                <a:latin typeface="Times New Roman" panose="02020603050405020304" pitchFamily="18" charset="0"/>
                <a:cs typeface="Times New Roman" panose="02020603050405020304" pitchFamily="18" charset="0"/>
              </a:rPr>
              <a:t>отзеркаливается</a:t>
            </a:r>
            <a:r>
              <a:rPr lang="ru-RU" dirty="0">
                <a:latin typeface="Times New Roman" panose="02020603050405020304" pitchFamily="18" charset="0"/>
                <a:cs typeface="Times New Roman" panose="02020603050405020304" pitchFamily="18" charset="0"/>
              </a:rPr>
              <a:t>. Не получится находить края изображения, но теперь модель может начать находить зеркальные отражения и подбирать фильтры под них</a:t>
            </a:r>
            <a:r>
              <a:rPr lang="ru-RU" dirty="0" smtClean="0">
                <a:latin typeface="Times New Roman" panose="02020603050405020304" pitchFamily="18" charset="0"/>
                <a:cs typeface="Times New Roman" panose="02020603050405020304" pitchFamily="18" charset="0"/>
              </a:rPr>
              <a:t>.</a:t>
            </a:r>
          </a:p>
          <a:p>
            <a:pPr marL="0" indent="0" algn="just">
              <a:buNone/>
            </a:pPr>
            <a:r>
              <a:rPr lang="ru-RU" dirty="0" err="1">
                <a:latin typeface="Times New Roman" panose="02020603050405020304" pitchFamily="18" charset="0"/>
                <a:cs typeface="Times New Roman" panose="02020603050405020304" pitchFamily="18" charset="0"/>
              </a:rPr>
              <a:t>Replication</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padding</a:t>
            </a:r>
            <a:r>
              <a:rPr lang="ru-RU" dirty="0">
                <a:latin typeface="Times New Roman" panose="02020603050405020304" pitchFamily="18" charset="0"/>
                <a:cs typeface="Times New Roman" panose="02020603050405020304" pitchFamily="18" charset="0"/>
              </a:rPr>
              <a:t> – пиксель на границе равен ближайшему пикселю из изображения. Но тогда могут получиться какие-то константные области, на которые тоже может обучиться </a:t>
            </a:r>
            <a:r>
              <a:rPr lang="ru-RU" dirty="0" smtClean="0">
                <a:latin typeface="Times New Roman" panose="02020603050405020304" pitchFamily="18" charset="0"/>
                <a:cs typeface="Times New Roman" panose="02020603050405020304" pitchFamily="18" charset="0"/>
              </a:rPr>
              <a:t>модель.</a:t>
            </a:r>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7165047" y="131812"/>
            <a:ext cx="4036353" cy="2428582"/>
          </a:xfrm>
          <a:prstGeom prst="rect">
            <a:avLst/>
          </a:prstGeom>
        </p:spPr>
      </p:pic>
      <p:pic>
        <p:nvPicPr>
          <p:cNvPr id="6" name="Рисунок 5"/>
          <p:cNvPicPr>
            <a:picLocks noChangeAspect="1"/>
          </p:cNvPicPr>
          <p:nvPr/>
        </p:nvPicPr>
        <p:blipFill>
          <a:blip r:embed="rId3"/>
          <a:stretch>
            <a:fillRect/>
          </a:stretch>
        </p:blipFill>
        <p:spPr>
          <a:xfrm>
            <a:off x="7165047" y="2560394"/>
            <a:ext cx="1661018" cy="1413747"/>
          </a:xfrm>
          <a:prstGeom prst="rect">
            <a:avLst/>
          </a:prstGeom>
        </p:spPr>
      </p:pic>
      <p:pic>
        <p:nvPicPr>
          <p:cNvPr id="7" name="Рисунок 6"/>
          <p:cNvPicPr>
            <a:picLocks noChangeAspect="1"/>
          </p:cNvPicPr>
          <p:nvPr/>
        </p:nvPicPr>
        <p:blipFill>
          <a:blip r:embed="rId4"/>
          <a:stretch>
            <a:fillRect/>
          </a:stretch>
        </p:blipFill>
        <p:spPr>
          <a:xfrm>
            <a:off x="6945923" y="4115877"/>
            <a:ext cx="4255477" cy="2439495"/>
          </a:xfrm>
          <a:prstGeom prst="rect">
            <a:avLst/>
          </a:prstGeom>
        </p:spPr>
      </p:pic>
    </p:spTree>
    <p:extLst>
      <p:ext uri="{BB962C8B-B14F-4D97-AF65-F5344CB8AC3E}">
        <p14:creationId xmlns:p14="http://schemas.microsoft.com/office/powerpoint/2010/main" val="1842864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8487" y="-117817"/>
            <a:ext cx="9692640" cy="1325562"/>
          </a:xfrm>
        </p:spPr>
        <p:txBody>
          <a:bodyPr/>
          <a:lstStyle/>
          <a:p>
            <a:r>
              <a:rPr lang="ru-RU" dirty="0" err="1" smtClean="0"/>
              <a:t>Паддинг</a:t>
            </a:r>
            <a:r>
              <a:rPr lang="ru-RU" dirty="0" smtClean="0"/>
              <a:t> и аугментация</a:t>
            </a:r>
            <a:endParaRPr lang="ru-RU" dirty="0"/>
          </a:p>
        </p:txBody>
      </p:sp>
      <p:sp>
        <p:nvSpPr>
          <p:cNvPr id="3" name="Объект 2"/>
          <p:cNvSpPr>
            <a:spLocks noGrp="1"/>
          </p:cNvSpPr>
          <p:nvPr>
            <p:ph idx="1"/>
          </p:nvPr>
        </p:nvSpPr>
        <p:spPr>
          <a:xfrm>
            <a:off x="558487" y="1207745"/>
            <a:ext cx="5745597" cy="5347627"/>
          </a:xfrm>
        </p:spPr>
        <p:txBody>
          <a:bodyPr>
            <a:normAutofit fontScale="77500" lnSpcReduction="20000"/>
          </a:bodyPr>
          <a:lstStyle/>
          <a:p>
            <a:pPr marL="0" indent="0" algn="just">
              <a:spcBef>
                <a:spcPts val="600"/>
              </a:spcBef>
              <a:buNone/>
            </a:pPr>
            <a:r>
              <a:rPr lang="ru-RU" dirty="0"/>
              <a:t>Вернемся к идее, о которой говорили в начале блока. У нас есть фотография нашей собаки. Давайте мы её отзеркалим. Нам всё ещё очевидно, что это фотография собаки. Более того, вполне возможно, что вы сталкивались с тем, что некоторые камеры в ноутбуках </a:t>
            </a:r>
            <a:r>
              <a:rPr lang="ru-RU" dirty="0" err="1"/>
              <a:t>зеркалят</a:t>
            </a:r>
            <a:r>
              <a:rPr lang="ru-RU" dirty="0"/>
              <a:t> изображение по умолчанию. А очевидно ли это нейронной сети?</a:t>
            </a:r>
          </a:p>
          <a:p>
            <a:pPr marL="0" indent="0" algn="just">
              <a:spcBef>
                <a:spcPts val="600"/>
              </a:spcBef>
              <a:buNone/>
            </a:pPr>
            <a:r>
              <a:rPr lang="ru-RU" dirty="0"/>
              <a:t>На самом деле нет. Представим, что у нас есть </a:t>
            </a:r>
            <a:r>
              <a:rPr lang="ru-RU" dirty="0" err="1"/>
              <a:t>датасет</a:t>
            </a:r>
            <a:r>
              <a:rPr lang="ru-RU" dirty="0"/>
              <a:t> с фотографиями кошек двух пород. И на любой фотографии кошка одной породы сидит всегда слева, а другой - всегда справа. Мы хотим классифицировать эти две породы. Получится ли у нас? Не факт, </a:t>
            </a:r>
            <a:r>
              <a:rPr lang="ru-RU" dirty="0" err="1"/>
              <a:t>нейросеть</a:t>
            </a:r>
            <a:r>
              <a:rPr lang="ru-RU" dirty="0"/>
              <a:t> может просто научиться находить кошек с правильной стороны картинки, то есть, переобучиться.</a:t>
            </a:r>
          </a:p>
          <a:p>
            <a:pPr marL="0" indent="0" algn="just">
              <a:spcBef>
                <a:spcPts val="600"/>
              </a:spcBef>
              <a:buNone/>
            </a:pPr>
            <a:r>
              <a:rPr lang="ru-RU" dirty="0"/>
              <a:t>Метод борьбы с этим очевиден: давайте мы с какой-то ненулевой вероятностью будем </a:t>
            </a:r>
            <a:r>
              <a:rPr lang="ru-RU" dirty="0" err="1"/>
              <a:t>зеркалить</a:t>
            </a:r>
            <a:r>
              <a:rPr lang="ru-RU" dirty="0"/>
              <a:t> изображение. Можно пойти ещё дальше: давайте будем совсем немного размывать картинку (как будто у нас тряслись руки при съёмке), делать </a:t>
            </a:r>
            <a:r>
              <a:rPr lang="ru-RU" dirty="0" err="1"/>
              <a:t>отзеркаливание</a:t>
            </a:r>
            <a:r>
              <a:rPr lang="ru-RU" dirty="0"/>
              <a:t> по горизонтали и ещё что-нибудь. Эти преобразования называют аугментациями.</a:t>
            </a:r>
          </a:p>
          <a:p>
            <a:pPr marL="0" indent="0" algn="just">
              <a:spcBef>
                <a:spcPts val="600"/>
              </a:spcBef>
              <a:buNone/>
            </a:pPr>
            <a:r>
              <a:rPr lang="ru-RU" dirty="0"/>
              <a:t>В зависимости от задачи мы можем применять разные аугментации. Их два основных плюса:</a:t>
            </a:r>
          </a:p>
          <a:p>
            <a:pPr marL="342900" indent="-342900" algn="just">
              <a:spcBef>
                <a:spcPts val="600"/>
              </a:spcBef>
              <a:buFont typeface="+mj-lt"/>
              <a:buAutoNum type="arabicPeriod"/>
            </a:pPr>
            <a:r>
              <a:rPr lang="ru-RU" dirty="0"/>
              <a:t>Снижение переобучение</a:t>
            </a:r>
          </a:p>
          <a:p>
            <a:pPr marL="342900" indent="-342900" algn="just">
              <a:spcBef>
                <a:spcPts val="600"/>
              </a:spcBef>
              <a:buFont typeface="+mj-lt"/>
              <a:buAutoNum type="arabicPeriod"/>
            </a:pPr>
            <a:r>
              <a:rPr lang="ru-RU" dirty="0"/>
              <a:t>Бесплатное "увеличение" </a:t>
            </a:r>
            <a:r>
              <a:rPr lang="ru-RU" dirty="0" err="1"/>
              <a:t>датасета</a:t>
            </a:r>
            <a:endParaRPr lang="ru-RU" dirty="0"/>
          </a:p>
          <a:p>
            <a:pPr marL="0" indent="0" algn="just">
              <a:spcBef>
                <a:spcPts val="600"/>
              </a:spcBef>
              <a:buNone/>
            </a:pPr>
            <a:r>
              <a:rPr lang="ru-RU" dirty="0"/>
              <a:t>"Увеличение" в кавычках, потому что эффект, скорее всего, будет не таким же, как если бы мы добавили новых картинок.</a:t>
            </a:r>
          </a:p>
          <a:p>
            <a:pPr marL="0" indent="0" algn="just">
              <a:spcBef>
                <a:spcPts val="600"/>
              </a:spcBef>
              <a:buNone/>
            </a:pPr>
            <a:r>
              <a:rPr lang="ru-RU" dirty="0"/>
              <a:t>Одной из самых популярных библиотек для аугментаций является </a:t>
            </a:r>
            <a:r>
              <a:rPr lang="en-US" dirty="0" err="1" smtClean="0"/>
              <a:t>Albumentations</a:t>
            </a:r>
            <a:r>
              <a:rPr lang="ru-RU" dirty="0" smtClean="0"/>
              <a:t>. </a:t>
            </a:r>
            <a:r>
              <a:rPr lang="ru-RU" dirty="0"/>
              <a:t>Вот пример некоторых с их сайта:</a:t>
            </a:r>
          </a:p>
        </p:txBody>
      </p:sp>
      <p:pic>
        <p:nvPicPr>
          <p:cNvPr id="10242" name="Picture 2" descr="https://ucarecdn.com/eb9cf858-a47f-4f11-b95f-214a91ddee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3622" y="1288781"/>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2114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38555" y="365760"/>
            <a:ext cx="10215958" cy="1325562"/>
          </a:xfrm>
        </p:spPr>
        <p:txBody>
          <a:bodyPr/>
          <a:lstStyle/>
          <a:p>
            <a:r>
              <a:rPr lang="ru-RU" b="1" dirty="0" smtClean="0"/>
              <a:t>Типовые архитектуры</a:t>
            </a:r>
            <a:r>
              <a:rPr lang="en-US" b="1" dirty="0" smtClean="0"/>
              <a:t> CNN </a:t>
            </a:r>
            <a:r>
              <a:rPr lang="en-US" b="1" dirty="0" err="1" smtClean="0"/>
              <a:t>LeNet</a:t>
            </a:r>
            <a:endParaRPr lang="ru-RU" dirty="0"/>
          </a:p>
        </p:txBody>
      </p:sp>
      <p:sp>
        <p:nvSpPr>
          <p:cNvPr id="3" name="Объект 2"/>
          <p:cNvSpPr>
            <a:spLocks noGrp="1"/>
          </p:cNvSpPr>
          <p:nvPr>
            <p:ph idx="1"/>
          </p:nvPr>
        </p:nvSpPr>
        <p:spPr>
          <a:xfrm>
            <a:off x="570218" y="1691322"/>
            <a:ext cx="5692139" cy="4351337"/>
          </a:xfrm>
        </p:spPr>
        <p:txBody>
          <a:bodyPr>
            <a:noAutofit/>
          </a:bodyPr>
          <a:lstStyle/>
          <a:p>
            <a:pPr marL="0" indent="0" algn="just">
              <a:buNone/>
            </a:pPr>
            <a:r>
              <a:rPr lang="ru-RU" sz="1200" b="1" dirty="0" err="1">
                <a:latin typeface="Times New Roman" panose="02020603050405020304" pitchFamily="18" charset="0"/>
                <a:cs typeface="Times New Roman" panose="02020603050405020304" pitchFamily="18" charset="0"/>
              </a:rPr>
              <a:t>Сверточные</a:t>
            </a:r>
            <a:r>
              <a:rPr lang="ru-RU" sz="1200" b="1" dirty="0">
                <a:latin typeface="Times New Roman" panose="02020603050405020304" pitchFamily="18" charset="0"/>
                <a:cs typeface="Times New Roman" panose="02020603050405020304" pitchFamily="18" charset="0"/>
              </a:rPr>
              <a:t> нейронные сети (CNN)</a:t>
            </a:r>
            <a:r>
              <a:rPr lang="ru-RU" sz="1200" dirty="0">
                <a:latin typeface="Times New Roman" panose="02020603050405020304" pitchFamily="18" charset="0"/>
                <a:cs typeface="Times New Roman" panose="02020603050405020304" pitchFamily="18" charset="0"/>
              </a:rPr>
              <a:t> - это архитектуры, состоящие преимущественно из </a:t>
            </a:r>
            <a:r>
              <a:rPr lang="ru-RU" sz="1200" dirty="0" err="1">
                <a:latin typeface="Times New Roman" panose="02020603050405020304" pitchFamily="18" charset="0"/>
                <a:cs typeface="Times New Roman" panose="02020603050405020304" pitchFamily="18" charset="0"/>
              </a:rPr>
              <a:t>сверточных</a:t>
            </a:r>
            <a:r>
              <a:rPr lang="ru-RU" sz="1200" dirty="0">
                <a:latin typeface="Times New Roman" panose="02020603050405020304" pitchFamily="18" charset="0"/>
                <a:cs typeface="Times New Roman" panose="02020603050405020304" pitchFamily="18" charset="0"/>
              </a:rPr>
              <a:t> слоев. Каждый </a:t>
            </a:r>
            <a:r>
              <a:rPr lang="ru-RU" sz="1200" dirty="0" err="1">
                <a:latin typeface="Times New Roman" panose="02020603050405020304" pitchFamily="18" charset="0"/>
                <a:cs typeface="Times New Roman" panose="02020603050405020304" pitchFamily="18" charset="0"/>
              </a:rPr>
              <a:t>сверточный</a:t>
            </a:r>
            <a:r>
              <a:rPr lang="ru-RU" sz="1200" dirty="0">
                <a:latin typeface="Times New Roman" panose="02020603050405020304" pitchFamily="18" charset="0"/>
                <a:cs typeface="Times New Roman" panose="02020603050405020304" pitchFamily="18" charset="0"/>
              </a:rPr>
              <a:t> слой состоит из нескольких фильтров (ядер). Обучаясь, сеть последовательно будет выучивать полезные для решения задачи паттерны (будет находить веса в фильтрах) и на основе найденных паттернов будет делать прогнозы</a:t>
            </a:r>
            <a:r>
              <a:rPr lang="ru-RU" sz="12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Сначала в </a:t>
            </a:r>
            <a:r>
              <a:rPr lang="ru-RU" sz="1200" dirty="0" err="1">
                <a:latin typeface="Times New Roman" panose="02020603050405020304" pitchFamily="18" charset="0"/>
                <a:cs typeface="Times New Roman" panose="02020603050405020304" pitchFamily="18" charset="0"/>
              </a:rPr>
              <a:t>сверточной</a:t>
            </a:r>
            <a:r>
              <a:rPr lang="ru-RU" sz="1200" dirty="0">
                <a:latin typeface="Times New Roman" panose="02020603050405020304" pitchFamily="18" charset="0"/>
                <a:cs typeface="Times New Roman" panose="02020603050405020304" pitchFamily="18" charset="0"/>
              </a:rPr>
              <a:t> сети идут </a:t>
            </a:r>
            <a:r>
              <a:rPr lang="ru-RU" sz="1200" dirty="0" err="1">
                <a:latin typeface="Times New Roman" panose="02020603050405020304" pitchFamily="18" charset="0"/>
                <a:cs typeface="Times New Roman" panose="02020603050405020304" pitchFamily="18" charset="0"/>
              </a:rPr>
              <a:t>сверточные</a:t>
            </a:r>
            <a:r>
              <a:rPr lang="ru-RU" sz="1200" dirty="0">
                <a:latin typeface="Times New Roman" panose="02020603050405020304" pitchFamily="18" charset="0"/>
                <a:cs typeface="Times New Roman" panose="02020603050405020304" pitchFamily="18" charset="0"/>
              </a:rPr>
              <a:t> слои - обучаясь, модель выучивает полезные паттерны.</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Далее, в конце сети (в ее голове) идет 1-2 </a:t>
            </a:r>
            <a:r>
              <a:rPr lang="ru-RU" sz="1200" dirty="0" err="1">
                <a:latin typeface="Times New Roman" panose="02020603050405020304" pitchFamily="18" charset="0"/>
                <a:cs typeface="Times New Roman" panose="02020603050405020304" pitchFamily="18" charset="0"/>
              </a:rPr>
              <a:t>полносвязных</a:t>
            </a:r>
            <a:r>
              <a:rPr lang="ru-RU" sz="1200" dirty="0">
                <a:latin typeface="Times New Roman" panose="02020603050405020304" pitchFamily="18" charset="0"/>
                <a:cs typeface="Times New Roman" panose="02020603050405020304" pitchFamily="18" charset="0"/>
              </a:rPr>
              <a:t> слоя. Признаки (паттерны), выученные свертками, вытягиваются в вектор и подаются на вход </a:t>
            </a:r>
            <a:r>
              <a:rPr lang="ru-RU" sz="1200" dirty="0" err="1">
                <a:latin typeface="Times New Roman" panose="02020603050405020304" pitchFamily="18" charset="0"/>
                <a:cs typeface="Times New Roman" panose="02020603050405020304" pitchFamily="18" charset="0"/>
              </a:rPr>
              <a:t>полносвязным</a:t>
            </a:r>
            <a:r>
              <a:rPr lang="ru-RU" sz="1200" dirty="0">
                <a:latin typeface="Times New Roman" panose="02020603050405020304" pitchFamily="18" charset="0"/>
                <a:cs typeface="Times New Roman" panose="02020603050405020304" pitchFamily="18" charset="0"/>
              </a:rPr>
              <a:t> слоям, а они уже в свою очередь решают исходную поставленную задачу (например, классифицируют объекты на изображениях</a:t>
            </a:r>
            <a:r>
              <a:rPr lang="ru-RU" sz="12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200" b="1" dirty="0" err="1">
                <a:latin typeface="Times New Roman" panose="02020603050405020304" pitchFamily="18" charset="0"/>
                <a:cs typeface="Times New Roman" panose="02020603050405020304" pitchFamily="18" charset="0"/>
              </a:rPr>
              <a:t>LeNet</a:t>
            </a:r>
            <a:r>
              <a:rPr lang="ru-RU" sz="1200" dirty="0">
                <a:latin typeface="Times New Roman" panose="02020603050405020304" pitchFamily="18" charset="0"/>
                <a:cs typeface="Times New Roman" panose="02020603050405020304" pitchFamily="18" charset="0"/>
              </a:rPr>
              <a:t> - архитектура </a:t>
            </a:r>
            <a:r>
              <a:rPr lang="ru-RU" sz="1200" dirty="0" err="1">
                <a:latin typeface="Times New Roman" panose="02020603050405020304" pitchFamily="18" charset="0"/>
                <a:cs typeface="Times New Roman" panose="02020603050405020304" pitchFamily="18" charset="0"/>
              </a:rPr>
              <a:t>сверточной</a:t>
            </a:r>
            <a:r>
              <a:rPr lang="ru-RU" sz="1200" dirty="0">
                <a:latin typeface="Times New Roman" panose="02020603050405020304" pitchFamily="18" charset="0"/>
                <a:cs typeface="Times New Roman" panose="02020603050405020304" pitchFamily="18" charset="0"/>
              </a:rPr>
              <a:t> нейронной сети, предложенная </a:t>
            </a:r>
            <a:r>
              <a:rPr lang="ru-RU" sz="1200" dirty="0" err="1">
                <a:latin typeface="Times New Roman" panose="02020603050405020304" pitchFamily="18" charset="0"/>
                <a:cs typeface="Times New Roman" panose="02020603050405020304" pitchFamily="18" charset="0"/>
              </a:rPr>
              <a:t>ЛеКуном</a:t>
            </a:r>
            <a:r>
              <a:rPr lang="ru-RU" sz="1200" dirty="0">
                <a:latin typeface="Times New Roman" panose="02020603050405020304" pitchFamily="18" charset="0"/>
                <a:cs typeface="Times New Roman" panose="02020603050405020304" pitchFamily="18" charset="0"/>
              </a:rPr>
              <a:t> и др. в 1998 г. В общем случае при упоминании </a:t>
            </a:r>
            <a:r>
              <a:rPr lang="ru-RU" sz="1200" dirty="0" err="1">
                <a:latin typeface="Times New Roman" panose="02020603050405020304" pitchFamily="18" charset="0"/>
                <a:cs typeface="Times New Roman" panose="02020603050405020304" pitchFamily="18" charset="0"/>
              </a:rPr>
              <a:t>LeNet</a:t>
            </a:r>
            <a:r>
              <a:rPr lang="ru-RU" sz="1200" dirty="0">
                <a:latin typeface="Times New Roman" panose="02020603050405020304" pitchFamily="18" charset="0"/>
                <a:cs typeface="Times New Roman" panose="02020603050405020304" pitchFamily="18" charset="0"/>
              </a:rPr>
              <a:t> говорят о конкретной модификации LeNet-5. </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Ян </a:t>
            </a:r>
            <a:r>
              <a:rPr lang="ru-RU" sz="1200" dirty="0" err="1">
                <a:latin typeface="Times New Roman" panose="02020603050405020304" pitchFamily="18" charset="0"/>
                <a:cs typeface="Times New Roman" panose="02020603050405020304" pitchFamily="18" charset="0"/>
              </a:rPr>
              <a:t>ЛеКун</a:t>
            </a:r>
            <a:r>
              <a:rPr lang="ru-RU" sz="1200" dirty="0">
                <a:latin typeface="Times New Roman" panose="02020603050405020304" pitchFamily="18" charset="0"/>
                <a:cs typeface="Times New Roman" panose="02020603050405020304" pitchFamily="18" charset="0"/>
              </a:rPr>
              <a:t> и др. впервые применили </a:t>
            </a:r>
            <a:r>
              <a:rPr lang="ru-RU" sz="1200" dirty="0" err="1">
                <a:latin typeface="Times New Roman" panose="02020603050405020304" pitchFamily="18" charset="0"/>
                <a:cs typeface="Times New Roman" panose="02020603050405020304" pitchFamily="18" charset="0"/>
              </a:rPr>
              <a:t>сверточную</a:t>
            </a:r>
            <a:r>
              <a:rPr lang="ru-RU" sz="1200" dirty="0">
                <a:latin typeface="Times New Roman" panose="02020603050405020304" pitchFamily="18" charset="0"/>
                <a:cs typeface="Times New Roman" panose="02020603050405020304" pitchFamily="18" charset="0"/>
              </a:rPr>
              <a:t> нейронную сеть для чтения рукописных цифр номеров почтовых индексов, предоставляемых почтой США. После доработок эта сеть и стала </a:t>
            </a:r>
            <a:r>
              <a:rPr lang="ru-RU" sz="1200" dirty="0" err="1">
                <a:latin typeface="Times New Roman" panose="02020603050405020304" pitchFamily="18" charset="0"/>
                <a:cs typeface="Times New Roman" panose="02020603050405020304" pitchFamily="18" charset="0"/>
              </a:rPr>
              <a:t>LeNet</a:t>
            </a:r>
            <a:r>
              <a:rPr lang="ru-RU" sz="1200" dirty="0">
                <a:latin typeface="Times New Roman" panose="02020603050405020304" pitchFamily="18" charset="0"/>
                <a:cs typeface="Times New Roman" panose="02020603050405020304" pitchFamily="18" charset="0"/>
              </a:rPr>
              <a:t>, а Ян </a:t>
            </a:r>
            <a:r>
              <a:rPr lang="ru-RU" sz="1200" dirty="0" err="1">
                <a:latin typeface="Times New Roman" panose="02020603050405020304" pitchFamily="18" charset="0"/>
                <a:cs typeface="Times New Roman" panose="02020603050405020304" pitchFamily="18" charset="0"/>
              </a:rPr>
              <a:t>ЛеКун</a:t>
            </a:r>
            <a:r>
              <a:rPr lang="ru-RU" sz="1200" dirty="0">
                <a:latin typeface="Times New Roman" panose="02020603050405020304" pitchFamily="18" charset="0"/>
                <a:cs typeface="Times New Roman" panose="02020603050405020304" pitchFamily="18" charset="0"/>
              </a:rPr>
              <a:t> вошел в историю как один из самых известных людей в CV.</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Набор </a:t>
            </a:r>
            <a:r>
              <a:rPr lang="ru-RU" sz="1200" dirty="0" err="1">
                <a:latin typeface="Times New Roman" panose="02020603050405020304" pitchFamily="18" charset="0"/>
                <a:cs typeface="Times New Roman" panose="02020603050405020304" pitchFamily="18" charset="0"/>
              </a:rPr>
              <a:t>сверточных</a:t>
            </a:r>
            <a:r>
              <a:rPr lang="ru-RU" sz="1200" dirty="0">
                <a:latin typeface="Times New Roman" panose="02020603050405020304" pitchFamily="18" charset="0"/>
                <a:cs typeface="Times New Roman" panose="02020603050405020304" pitchFamily="18" charset="0"/>
              </a:rPr>
              <a:t> слоев, нелинейностей и </a:t>
            </a:r>
            <a:r>
              <a:rPr lang="ru-RU" sz="1200" dirty="0" err="1">
                <a:latin typeface="Times New Roman" panose="02020603050405020304" pitchFamily="18" charset="0"/>
                <a:cs typeface="Times New Roman" panose="02020603050405020304" pitchFamily="18" charset="0"/>
              </a:rPr>
              <a:t>пуллингов</a:t>
            </a:r>
            <a:r>
              <a:rPr lang="ru-RU" sz="1200" dirty="0">
                <a:latin typeface="Times New Roman" panose="02020603050405020304" pitchFamily="18" charset="0"/>
                <a:cs typeface="Times New Roman" panose="02020603050405020304" pitchFamily="18" charset="0"/>
              </a:rPr>
              <a:t>. В какой-то момент полученный набор </a:t>
            </a:r>
            <a:r>
              <a:rPr lang="ru-RU" sz="1200" dirty="0" err="1">
                <a:latin typeface="Times New Roman" panose="02020603050405020304" pitchFamily="18" charset="0"/>
                <a:cs typeface="Times New Roman" panose="02020603050405020304" pitchFamily="18" charset="0"/>
              </a:rPr>
              <a:t>feature</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maps</a:t>
            </a:r>
            <a:r>
              <a:rPr lang="ru-RU" sz="1200" dirty="0">
                <a:latin typeface="Times New Roman" panose="02020603050405020304" pitchFamily="18" charset="0"/>
                <a:cs typeface="Times New Roman" panose="02020603050405020304" pitchFamily="18" charset="0"/>
              </a:rPr>
              <a:t> вытягивают в вектор и прогоняют уже через известные </a:t>
            </a:r>
            <a:r>
              <a:rPr lang="ru-RU" sz="1200" dirty="0" err="1">
                <a:latin typeface="Times New Roman" panose="02020603050405020304" pitchFamily="18" charset="0"/>
                <a:cs typeface="Times New Roman" panose="02020603050405020304" pitchFamily="18" charset="0"/>
              </a:rPr>
              <a:t>полносвязные</a:t>
            </a:r>
            <a:r>
              <a:rPr lang="ru-RU" sz="1200" dirty="0">
                <a:latin typeface="Times New Roman" panose="02020603050405020304" pitchFamily="18" charset="0"/>
                <a:cs typeface="Times New Roman" panose="02020603050405020304" pitchFamily="18" charset="0"/>
              </a:rPr>
              <a:t> слои. На выходе 10 чисел, показывающие вероятности каждой из цифр (0-9). Просто, не так ли? И на самом деле, если мы откроем современные архитектуры, они во многом будут похожи на эту архитектуру, придуманную более 25 лет назад! Конечно, идеи посложнее, но основа та же </a:t>
            </a:r>
            <a:r>
              <a:rPr lang="ru-RU" sz="1200" dirty="0" smtClean="0">
                <a:latin typeface="Times New Roman" panose="02020603050405020304" pitchFamily="18" charset="0"/>
                <a:cs typeface="Times New Roman" panose="02020603050405020304" pitchFamily="18" charset="0"/>
              </a:rPr>
              <a:t>самая</a:t>
            </a:r>
            <a:r>
              <a:rPr lang="ru-RU" sz="1200" dirty="0">
                <a:latin typeface="Times New Roman" panose="02020603050405020304" pitchFamily="18" charset="0"/>
                <a:cs typeface="Times New Roman" panose="02020603050405020304" pitchFamily="18" charset="0"/>
              </a:rPr>
              <a:t>.</a:t>
            </a:r>
          </a:p>
        </p:txBody>
      </p:sp>
      <p:pic>
        <p:nvPicPr>
          <p:cNvPr id="4" name="Рисунок 3"/>
          <p:cNvPicPr>
            <a:picLocks noChangeAspect="1"/>
          </p:cNvPicPr>
          <p:nvPr/>
        </p:nvPicPr>
        <p:blipFill>
          <a:blip r:embed="rId2"/>
          <a:stretch>
            <a:fillRect/>
          </a:stretch>
        </p:blipFill>
        <p:spPr>
          <a:xfrm>
            <a:off x="6639103" y="1691322"/>
            <a:ext cx="4066693" cy="1531215"/>
          </a:xfrm>
          <a:prstGeom prst="rect">
            <a:avLst/>
          </a:prstGeom>
        </p:spPr>
      </p:pic>
      <p:pic>
        <p:nvPicPr>
          <p:cNvPr id="5" name="Рисунок 4"/>
          <p:cNvPicPr>
            <a:picLocks noChangeAspect="1"/>
          </p:cNvPicPr>
          <p:nvPr/>
        </p:nvPicPr>
        <p:blipFill rotWithShape="1">
          <a:blip r:embed="rId3"/>
          <a:srcRect l="4892" r="4181"/>
          <a:stretch/>
        </p:blipFill>
        <p:spPr>
          <a:xfrm>
            <a:off x="6829653" y="3134614"/>
            <a:ext cx="4000501" cy="1272681"/>
          </a:xfrm>
          <a:prstGeom prst="rect">
            <a:avLst/>
          </a:prstGeom>
        </p:spPr>
      </p:pic>
      <p:pic>
        <p:nvPicPr>
          <p:cNvPr id="6" name="Рисунок 5"/>
          <p:cNvPicPr>
            <a:picLocks noChangeAspect="1"/>
          </p:cNvPicPr>
          <p:nvPr/>
        </p:nvPicPr>
        <p:blipFill>
          <a:blip r:embed="rId4"/>
          <a:stretch>
            <a:fillRect/>
          </a:stretch>
        </p:blipFill>
        <p:spPr>
          <a:xfrm>
            <a:off x="7274751" y="4495218"/>
            <a:ext cx="3136679" cy="2323806"/>
          </a:xfrm>
          <a:prstGeom prst="rect">
            <a:avLst/>
          </a:prstGeom>
        </p:spPr>
      </p:pic>
    </p:spTree>
    <p:extLst>
      <p:ext uri="{BB962C8B-B14F-4D97-AF65-F5344CB8AC3E}">
        <p14:creationId xmlns:p14="http://schemas.microsoft.com/office/powerpoint/2010/main" val="31662889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034" y="225777"/>
            <a:ext cx="9692640" cy="1325562"/>
          </a:xfrm>
        </p:spPr>
        <p:txBody>
          <a:bodyPr/>
          <a:lstStyle/>
          <a:p>
            <a:r>
              <a:rPr lang="ru-RU" b="1" dirty="0" smtClean="0"/>
              <a:t>Типовые архитектуры </a:t>
            </a:r>
            <a:r>
              <a:rPr lang="en-US" b="1" dirty="0" err="1" smtClean="0"/>
              <a:t>AlexNet</a:t>
            </a:r>
            <a:endParaRPr lang="ru-RU" dirty="0"/>
          </a:p>
        </p:txBody>
      </p:sp>
      <p:sp>
        <p:nvSpPr>
          <p:cNvPr id="3" name="Объект 2"/>
          <p:cNvSpPr>
            <a:spLocks noGrp="1"/>
          </p:cNvSpPr>
          <p:nvPr>
            <p:ph idx="1"/>
          </p:nvPr>
        </p:nvSpPr>
        <p:spPr>
          <a:xfrm>
            <a:off x="570219" y="1691322"/>
            <a:ext cx="5558019" cy="4823778"/>
          </a:xfrm>
        </p:spPr>
        <p:txBody>
          <a:bodyPr>
            <a:noAutofit/>
          </a:bodyPr>
          <a:lstStyle/>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Данная </a:t>
            </a:r>
            <a:r>
              <a:rPr lang="ru-RU" sz="1600" dirty="0">
                <a:latin typeface="Times New Roman" panose="02020603050405020304" pitchFamily="18" charset="0"/>
                <a:cs typeface="Times New Roman" panose="02020603050405020304" pitchFamily="18" charset="0"/>
              </a:rPr>
              <a:t>сеть примечательно тем, что была лучше в соревновании </a:t>
            </a:r>
            <a:r>
              <a:rPr lang="ru-RU" sz="1600" dirty="0" err="1">
                <a:latin typeface="Times New Roman" panose="02020603050405020304" pitchFamily="18" charset="0"/>
                <a:cs typeface="Times New Roman" panose="02020603050405020304" pitchFamily="18" charset="0"/>
              </a:rPr>
              <a:t>ImageNet</a:t>
            </a:r>
            <a:r>
              <a:rPr lang="ru-RU" sz="1600" dirty="0">
                <a:latin typeface="Times New Roman" panose="02020603050405020304" pitchFamily="18" charset="0"/>
                <a:cs typeface="Times New Roman" panose="02020603050405020304" pitchFamily="18" charset="0"/>
              </a:rPr>
              <a:t> в 2012 году. Топ-5 ошибка (мы проверяем наличие верного класса в топ-5 предсказаниях сетки) составила всего 15.3%, что было неслыханно в то время. 2 место в том же соревновании имело ошибку в 26.1%, на 10.8% большую!</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Давайте посмотрим на архитектуру в сравнении с </a:t>
            </a:r>
            <a:r>
              <a:rPr lang="ru-RU" sz="1600" dirty="0" err="1">
                <a:latin typeface="Times New Roman" panose="02020603050405020304" pitchFamily="18" charset="0"/>
                <a:cs typeface="Times New Roman" panose="02020603050405020304" pitchFamily="18" charset="0"/>
              </a:rPr>
              <a:t>LeNet</a:t>
            </a:r>
            <a:r>
              <a:rPr lang="ru-RU" sz="1600" dirty="0">
                <a:latin typeface="Times New Roman" panose="02020603050405020304" pitchFamily="18" charset="0"/>
                <a:cs typeface="Times New Roman" panose="02020603050405020304" pitchFamily="18" charset="0"/>
              </a:rPr>
              <a:t>:</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Основные отличия следующие:</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Количество классов на выходе 1000, как и требовалось для соревнования. Сеть </a:t>
            </a:r>
            <a:r>
              <a:rPr lang="ru-RU" sz="1600" dirty="0" err="1">
                <a:latin typeface="Times New Roman" panose="02020603050405020304" pitchFamily="18" charset="0"/>
                <a:cs typeface="Times New Roman" panose="02020603050405020304" pitchFamily="18" charset="0"/>
              </a:rPr>
              <a:t>LeNet</a:t>
            </a:r>
            <a:r>
              <a:rPr lang="ru-RU" sz="1600" dirty="0">
                <a:latin typeface="Times New Roman" panose="02020603050405020304" pitchFamily="18" charset="0"/>
                <a:cs typeface="Times New Roman" panose="02020603050405020304" pitchFamily="18" charset="0"/>
              </a:rPr>
              <a:t> классифицировала рукописные цифры, поэтому классов на выходе всего 10.</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Входные изображения 224 на 224, а не 28 на 28.</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Сеть </a:t>
            </a:r>
            <a:r>
              <a:rPr lang="ru-RU" sz="1600" dirty="0" err="1">
                <a:latin typeface="Times New Roman" panose="02020603050405020304" pitchFamily="18" charset="0"/>
                <a:cs typeface="Times New Roman" panose="02020603050405020304" pitchFamily="18" charset="0"/>
              </a:rPr>
              <a:t>AlexNet</a:t>
            </a:r>
            <a:r>
              <a:rPr lang="ru-RU" sz="1600" dirty="0">
                <a:latin typeface="Times New Roman" panose="02020603050405020304" pitchFamily="18" charset="0"/>
                <a:cs typeface="Times New Roman" panose="02020603050405020304" pitchFamily="18" charset="0"/>
              </a:rPr>
              <a:t> более глубокая - слоев больше.</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Есть большая свертка (11х11) и большие </a:t>
            </a:r>
            <a:r>
              <a:rPr lang="ru-RU" sz="1600" dirty="0" err="1">
                <a:latin typeface="Times New Roman" panose="02020603050405020304" pitchFamily="18" charset="0"/>
                <a:cs typeface="Times New Roman" panose="02020603050405020304" pitchFamily="18" charset="0"/>
              </a:rPr>
              <a:t>полносвязные</a:t>
            </a:r>
            <a:r>
              <a:rPr lang="ru-RU" sz="1600" dirty="0">
                <a:latin typeface="Times New Roman" panose="02020603050405020304" pitchFamily="18" charset="0"/>
                <a:cs typeface="Times New Roman" panose="02020603050405020304" pitchFamily="18" charset="0"/>
              </a:rPr>
              <a:t> слои (4096)</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Хоть и довольно устаревшая, данная сеть иногда используется в качестве </a:t>
            </a:r>
            <a:r>
              <a:rPr lang="ru-RU" sz="1600" dirty="0" err="1">
                <a:latin typeface="Times New Roman" panose="02020603050405020304" pitchFamily="18" charset="0"/>
                <a:cs typeface="Times New Roman" panose="02020603050405020304" pitchFamily="18" charset="0"/>
              </a:rPr>
              <a:t>бейзлайна</a:t>
            </a:r>
            <a:r>
              <a:rPr lang="ru-RU" sz="1600" dirty="0">
                <a:latin typeface="Times New Roman" panose="02020603050405020304" pitchFamily="18" charset="0"/>
                <a:cs typeface="Times New Roman" panose="02020603050405020304" pitchFamily="18" charset="0"/>
              </a:rPr>
              <a:t>.</a:t>
            </a:r>
          </a:p>
          <a:p>
            <a:pPr marL="0" indent="0">
              <a:buNone/>
            </a:pPr>
            <a:r>
              <a:rPr lang="ru-RU" sz="1200" dirty="0"/>
              <a:t/>
            </a:r>
            <a:br>
              <a:rPr lang="ru-RU" sz="1200" dirty="0"/>
            </a:br>
            <a:endParaRPr lang="ru-RU" sz="1200"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a:stretch>
            <a:fillRect/>
          </a:stretch>
        </p:blipFill>
        <p:spPr>
          <a:xfrm>
            <a:off x="6128238" y="1551339"/>
            <a:ext cx="5119218" cy="2557077"/>
          </a:xfrm>
          <a:prstGeom prst="rect">
            <a:avLst/>
          </a:prstGeom>
        </p:spPr>
      </p:pic>
      <p:pic>
        <p:nvPicPr>
          <p:cNvPr id="8" name="Рисунок 7"/>
          <p:cNvPicPr>
            <a:picLocks noChangeAspect="1"/>
          </p:cNvPicPr>
          <p:nvPr/>
        </p:nvPicPr>
        <p:blipFill>
          <a:blip r:embed="rId3"/>
          <a:stretch>
            <a:fillRect/>
          </a:stretch>
        </p:blipFill>
        <p:spPr>
          <a:xfrm>
            <a:off x="6923220" y="4094811"/>
            <a:ext cx="3682063" cy="2642856"/>
          </a:xfrm>
          <a:prstGeom prst="rect">
            <a:avLst/>
          </a:prstGeom>
        </p:spPr>
      </p:pic>
    </p:spTree>
    <p:extLst>
      <p:ext uri="{BB962C8B-B14F-4D97-AF65-F5344CB8AC3E}">
        <p14:creationId xmlns:p14="http://schemas.microsoft.com/office/powerpoint/2010/main" val="5891117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034" y="225777"/>
            <a:ext cx="9692640" cy="1325562"/>
          </a:xfrm>
        </p:spPr>
        <p:txBody>
          <a:bodyPr/>
          <a:lstStyle/>
          <a:p>
            <a:r>
              <a:rPr lang="ru-RU" b="1" dirty="0" smtClean="0"/>
              <a:t>Типовые архитектуры </a:t>
            </a:r>
            <a:r>
              <a:rPr lang="en-US" b="1" dirty="0" smtClean="0"/>
              <a:t>VGG</a:t>
            </a:r>
            <a:endParaRPr lang="ru-RU" dirty="0"/>
          </a:p>
        </p:txBody>
      </p:sp>
      <p:sp>
        <p:nvSpPr>
          <p:cNvPr id="3" name="Объект 2"/>
          <p:cNvSpPr>
            <a:spLocks noGrp="1"/>
          </p:cNvSpPr>
          <p:nvPr>
            <p:ph idx="1"/>
          </p:nvPr>
        </p:nvSpPr>
        <p:spPr>
          <a:xfrm>
            <a:off x="570219" y="1691322"/>
            <a:ext cx="5784487" cy="4850155"/>
          </a:xfrm>
        </p:spPr>
        <p:txBody>
          <a:bodyPr>
            <a:noAutofit/>
          </a:bodyPr>
          <a:lstStyle/>
          <a:p>
            <a:pPr marL="0" indent="0" algn="just">
              <a:buNone/>
            </a:pPr>
            <a:r>
              <a:rPr lang="ru-RU" sz="1600" dirty="0">
                <a:latin typeface="Times New Roman" panose="02020603050405020304" pitchFamily="18" charset="0"/>
                <a:cs typeface="Times New Roman" panose="02020603050405020304" pitchFamily="18" charset="0"/>
              </a:rPr>
              <a:t>Обычно, когда говорят о VGG, чаще всего вспоминают про конкретную VGG16.</a:t>
            </a:r>
          </a:p>
          <a:p>
            <a:pPr marL="0" indent="0" algn="just">
              <a:buNone/>
            </a:pPr>
            <a:r>
              <a:rPr lang="ru-RU" sz="1600" dirty="0">
                <a:latin typeface="Times New Roman" panose="02020603050405020304" pitchFamily="18" charset="0"/>
                <a:cs typeface="Times New Roman" panose="02020603050405020304" pitchFamily="18" charset="0"/>
              </a:rPr>
              <a:t>Сама по себе она довольно неплохо работает: топ-5 </a:t>
            </a:r>
            <a:r>
              <a:rPr lang="ru-RU" sz="1600" dirty="0" err="1">
                <a:latin typeface="Times New Roman" panose="02020603050405020304" pitchFamily="18" charset="0"/>
                <a:cs typeface="Times New Roman" panose="02020603050405020304" pitchFamily="18" charset="0"/>
              </a:rPr>
              <a:t>accuracy</a:t>
            </a:r>
            <a:r>
              <a:rPr lang="ru-RU" sz="1600" dirty="0">
                <a:latin typeface="Times New Roman" panose="02020603050405020304" pitchFamily="18" charset="0"/>
                <a:cs typeface="Times New Roman" panose="02020603050405020304" pitchFamily="18" charset="0"/>
              </a:rPr>
              <a:t> (отношение количества правильных прогнозов ко всем) составляет 92.7% на </a:t>
            </a:r>
            <a:r>
              <a:rPr lang="ru-RU" sz="1600" dirty="0" err="1">
                <a:latin typeface="Times New Roman" panose="02020603050405020304" pitchFamily="18" charset="0"/>
                <a:cs typeface="Times New Roman" panose="02020603050405020304" pitchFamily="18" charset="0"/>
              </a:rPr>
              <a:t>датасете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ImageNet</a:t>
            </a:r>
            <a:r>
              <a:rPr lang="ru-RU" sz="1600" dirty="0">
                <a:latin typeface="Times New Roman" panose="02020603050405020304" pitchFamily="18" charset="0"/>
                <a:cs typeface="Times New Roman" panose="02020603050405020304" pitchFamily="18" charset="0"/>
              </a:rPr>
              <a:t>. В отличие от </a:t>
            </a:r>
            <a:r>
              <a:rPr lang="ru-RU" sz="1600" dirty="0" err="1">
                <a:latin typeface="Times New Roman" panose="02020603050405020304" pitchFamily="18" charset="0"/>
                <a:cs typeface="Times New Roman" panose="02020603050405020304" pitchFamily="18" charset="0"/>
              </a:rPr>
              <a:t>AlexNet</a:t>
            </a:r>
            <a:r>
              <a:rPr lang="ru-RU" sz="1600" dirty="0">
                <a:latin typeface="Times New Roman" panose="02020603050405020304" pitchFamily="18" charset="0"/>
                <a:cs typeface="Times New Roman" panose="02020603050405020304" pitchFamily="18" charset="0"/>
              </a:rPr>
              <a:t> свёртки больше 3х3 не используются, но значительно увеличена глубина сети. Так, хотя и отдельные слои имеют немного параметров, самая большая сеть семейства имеет 144 миллиона параметров. Чтобы обучить такую большую сеть авторы шли на хитрость: сначала обучалась самая маленькая, а последующие модели частично инициализировались весами меньшей сети.</a:t>
            </a:r>
          </a:p>
          <a:p>
            <a:pPr marL="0" indent="0" algn="just">
              <a:buNone/>
            </a:pPr>
            <a:r>
              <a:rPr lang="ru-RU" sz="1600" dirty="0">
                <a:latin typeface="Times New Roman" panose="02020603050405020304" pitchFamily="18" charset="0"/>
                <a:cs typeface="Times New Roman" panose="02020603050405020304" pitchFamily="18" charset="0"/>
              </a:rPr>
              <a:t>В сравнении с нынешними архитектурами у этой сети есть два минуса (не считая невысокое качество): большой вес параметров (0.5 Гб!) и долгое обучение. Тем не менее, иногда VGG используют и сегодня. Делают это, правда, чаще для оценки качества генерации изображений и переноса стиля, чем для выбивания метрик.</a:t>
            </a:r>
          </a:p>
        </p:txBody>
      </p:sp>
      <p:pic>
        <p:nvPicPr>
          <p:cNvPr id="4" name="Рисунок 3"/>
          <p:cNvPicPr>
            <a:picLocks noChangeAspect="1"/>
          </p:cNvPicPr>
          <p:nvPr/>
        </p:nvPicPr>
        <p:blipFill>
          <a:blip r:embed="rId2"/>
          <a:stretch>
            <a:fillRect/>
          </a:stretch>
        </p:blipFill>
        <p:spPr>
          <a:xfrm>
            <a:off x="6354706" y="2458559"/>
            <a:ext cx="4618094" cy="2500302"/>
          </a:xfrm>
          <a:prstGeom prst="rect">
            <a:avLst/>
          </a:prstGeom>
        </p:spPr>
      </p:pic>
    </p:spTree>
    <p:extLst>
      <p:ext uri="{BB962C8B-B14F-4D97-AF65-F5344CB8AC3E}">
        <p14:creationId xmlns:p14="http://schemas.microsoft.com/office/powerpoint/2010/main" val="29727740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034" y="225777"/>
            <a:ext cx="9692640" cy="1325562"/>
          </a:xfrm>
        </p:spPr>
        <p:txBody>
          <a:bodyPr/>
          <a:lstStyle/>
          <a:p>
            <a:r>
              <a:rPr lang="ru-RU" b="1" dirty="0" smtClean="0"/>
              <a:t>Типовые архитектуры </a:t>
            </a:r>
            <a:r>
              <a:rPr lang="en-US" b="1" dirty="0" err="1" smtClean="0"/>
              <a:t>ResNet</a:t>
            </a:r>
            <a:endParaRPr lang="ru-RU" dirty="0"/>
          </a:p>
        </p:txBody>
      </p:sp>
      <p:sp>
        <p:nvSpPr>
          <p:cNvPr id="3" name="Объект 2"/>
          <p:cNvSpPr>
            <a:spLocks noGrp="1"/>
          </p:cNvSpPr>
          <p:nvPr>
            <p:ph idx="1"/>
          </p:nvPr>
        </p:nvSpPr>
        <p:spPr>
          <a:xfrm>
            <a:off x="570219" y="1691323"/>
            <a:ext cx="6859281" cy="4709478"/>
          </a:xfrm>
        </p:spPr>
        <p:txBody>
          <a:bodyPr>
            <a:noAutofit/>
          </a:bodyPr>
          <a:lstStyle/>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В</a:t>
            </a:r>
            <a:r>
              <a:rPr lang="ru-RU" sz="1200" dirty="0" smtClean="0">
                <a:latin typeface="Times New Roman" panose="02020603050405020304" pitchFamily="18" charset="0"/>
                <a:cs typeface="Times New Roman" panose="02020603050405020304" pitchFamily="18" charset="0"/>
              </a:rPr>
              <a:t>сю </a:t>
            </a:r>
            <a:r>
              <a:rPr lang="ru-RU" sz="1200" dirty="0">
                <a:latin typeface="Times New Roman" panose="02020603050405020304" pitchFamily="18" charset="0"/>
                <a:cs typeface="Times New Roman" panose="02020603050405020304" pitchFamily="18" charset="0"/>
              </a:rPr>
              <a:t>гениальность этого </a:t>
            </a:r>
            <a:r>
              <a:rPr lang="ru-RU" sz="1200" dirty="0" smtClean="0">
                <a:latin typeface="Times New Roman" panose="02020603050405020304" pitchFamily="18" charset="0"/>
                <a:cs typeface="Times New Roman" panose="02020603050405020304" pitchFamily="18" charset="0"/>
              </a:rPr>
              <a:t>семейства </a:t>
            </a:r>
            <a:r>
              <a:rPr lang="ru-RU" sz="1200" dirty="0">
                <a:latin typeface="Times New Roman" panose="02020603050405020304" pitchFamily="18" charset="0"/>
                <a:cs typeface="Times New Roman" panose="02020603050405020304" pitchFamily="18" charset="0"/>
              </a:rPr>
              <a:t>сетей можно объяснить одной картинкой выше. Давайте будем просто пробрасывать более ранние входы через веса и складывать их. </a:t>
            </a:r>
            <a:r>
              <a:rPr lang="ru-RU" sz="1200" dirty="0" smtClean="0">
                <a:latin typeface="Times New Roman" panose="02020603050405020304" pitchFamily="18" charset="0"/>
                <a:cs typeface="Times New Roman" panose="02020603050405020304" pitchFamily="18" charset="0"/>
              </a:rPr>
              <a:t>Хорошо</a:t>
            </a:r>
            <a:r>
              <a:rPr lang="ru-RU" sz="1200" dirty="0">
                <a:latin typeface="Times New Roman" panose="02020603050405020304" pitchFamily="18" charset="0"/>
                <a:cs typeface="Times New Roman" panose="02020603050405020304" pitchFamily="18" charset="0"/>
              </a:rPr>
              <a:t>, мы умеем пробрасывать ранние входы через слои. Зачем их складывать, если мы можем делать как VGG и просто увеличивать глубину сетки?</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Оказывается, при таком подходе рано или поздно мы не сможем повышать качество ни на тестовой выборке, ни на тренировочной. Почему? Мы обучаем сеть методом обратного распространения ошибки. Если же сеть очень глубокая, то градиент попросту затухнет по пути, и часть весов обновляться не будет. Это большая проблема, которая встречается и в текстовых моделях. </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А чем помогает проброс? Эффективно мы меняем постановку задачи для </a:t>
            </a:r>
            <a:r>
              <a:rPr lang="ru-RU" sz="1200" dirty="0" smtClean="0">
                <a:latin typeface="Times New Roman" panose="02020603050405020304" pitchFamily="18" charset="0"/>
                <a:cs typeface="Times New Roman" panose="02020603050405020304" pitchFamily="18" charset="0"/>
              </a:rPr>
              <a:t>нашей сети </a:t>
            </a:r>
            <a:r>
              <a:rPr lang="ru-RU" sz="1200" dirty="0">
                <a:latin typeface="Times New Roman" panose="02020603050405020304" pitchFamily="18" charset="0"/>
                <a:cs typeface="Times New Roman" panose="02020603050405020304" pitchFamily="18" charset="0"/>
              </a:rPr>
              <a:t>и заставляем её учить остатки. Возьмем </a:t>
            </a:r>
            <a:r>
              <a:rPr lang="ru-RU" sz="1200" dirty="0" err="1">
                <a:latin typeface="Times New Roman" panose="02020603050405020304" pitchFamily="18" charset="0"/>
                <a:cs typeface="Times New Roman" panose="02020603050405020304" pitchFamily="18" charset="0"/>
              </a:rPr>
              <a:t>подчасть</a:t>
            </a:r>
            <a:r>
              <a:rPr lang="ru-RU" sz="1200" dirty="0">
                <a:latin typeface="Times New Roman" panose="02020603050405020304" pitchFamily="18" charset="0"/>
                <a:cs typeface="Times New Roman" panose="02020603050405020304" pitchFamily="18" charset="0"/>
              </a:rPr>
              <a:t> сети и посмотрим на это. У нас есть Х, пришедший на вход блока, есть требуемый выход Y и есть наши слои, выполняющие функцию F. Выход блока выглядит так</a:t>
            </a:r>
            <a:r>
              <a:rPr lang="ru-RU" sz="1200" dirty="0" smtClean="0">
                <a:latin typeface="Times New Roman" panose="02020603050405020304" pitchFamily="18" charset="0"/>
                <a:cs typeface="Times New Roman" panose="02020603050405020304" pitchFamily="18" charset="0"/>
              </a:rPr>
              <a:t>: F(X</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X</a:t>
            </a:r>
            <a:r>
              <a:rPr lang="ru-RU" sz="1200" i="1"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В </a:t>
            </a:r>
            <a:r>
              <a:rPr lang="ru-RU" sz="1200" dirty="0">
                <a:latin typeface="Times New Roman" panose="02020603050405020304" pitchFamily="18" charset="0"/>
                <a:cs typeface="Times New Roman" panose="02020603050405020304" pitchFamily="18" charset="0"/>
              </a:rPr>
              <a:t>идеале это равно требуемому выходу</a:t>
            </a:r>
            <a:r>
              <a:rPr lang="ru-RU" sz="1200" dirty="0" smtClean="0">
                <a:latin typeface="Times New Roman" panose="02020603050405020304" pitchFamily="18" charset="0"/>
                <a:cs typeface="Times New Roman" panose="02020603050405020304" pitchFamily="18" charset="0"/>
              </a:rPr>
              <a:t>: Y=F(X</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X. Отсюда </a:t>
            </a:r>
            <a:r>
              <a:rPr lang="ru-RU" sz="1200" dirty="0">
                <a:latin typeface="Times New Roman" panose="02020603050405020304" pitchFamily="18" charset="0"/>
                <a:cs typeface="Times New Roman" panose="02020603050405020304" pitchFamily="18" charset="0"/>
              </a:rPr>
              <a:t>следует, что наша F должна учить </a:t>
            </a:r>
            <a:r>
              <a:rPr lang="ru-RU" sz="1200" dirty="0" smtClean="0">
                <a:latin typeface="Times New Roman" panose="02020603050405020304" pitchFamily="18" charset="0"/>
                <a:cs typeface="Times New Roman" panose="02020603050405020304" pitchFamily="18" charset="0"/>
              </a:rPr>
              <a:t>остаток: F(X</a:t>
            </a:r>
            <a:r>
              <a:rPr lang="ru-RU" sz="1200" dirty="0">
                <a:latin typeface="Times New Roman" panose="02020603050405020304" pitchFamily="18" charset="0"/>
                <a:cs typeface="Times New Roman" panose="02020603050405020304" pitchFamily="18" charset="0"/>
              </a:rPr>
              <a:t>)=Y−</a:t>
            </a:r>
            <a:r>
              <a:rPr lang="ru-RU" sz="1200" dirty="0" smtClean="0">
                <a:latin typeface="Times New Roman" panose="02020603050405020304" pitchFamily="18" charset="0"/>
                <a:cs typeface="Times New Roman" panose="02020603050405020304" pitchFamily="18" charset="0"/>
              </a:rPr>
              <a:t>X</a:t>
            </a:r>
            <a:endParaRPr lang="ru-RU" sz="1200" dirty="0">
              <a:latin typeface="Times New Roman" panose="02020603050405020304" pitchFamily="18" charset="0"/>
              <a:cs typeface="Times New Roman" panose="02020603050405020304" pitchFamily="18" charset="0"/>
            </a:endParaRP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Поэтому в литературе эти пробросы называют </a:t>
            </a:r>
            <a:r>
              <a:rPr lang="ru-RU" sz="1200" dirty="0" err="1">
                <a:latin typeface="Times New Roman" panose="02020603050405020304" pitchFamily="18" charset="0"/>
                <a:cs typeface="Times New Roman" panose="02020603050405020304" pitchFamily="18" charset="0"/>
              </a:rPr>
              <a:t>residual</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connections</a:t>
            </a:r>
            <a:r>
              <a:rPr lang="ru-RU" sz="1200" dirty="0" smtClean="0">
                <a:latin typeface="Times New Roman" panose="02020603050405020304" pitchFamily="18" charset="0"/>
                <a:cs typeface="Times New Roman" panose="02020603050405020304" pitchFamily="18" charset="0"/>
              </a:rPr>
              <a:t>. В </a:t>
            </a:r>
            <a:r>
              <a:rPr lang="ru-RU" sz="1200" dirty="0">
                <a:latin typeface="Times New Roman" panose="02020603050405020304" pitchFamily="18" charset="0"/>
                <a:cs typeface="Times New Roman" panose="02020603050405020304" pitchFamily="18" charset="0"/>
              </a:rPr>
              <a:t>каком-то смысле это может вам напомнить градиентный </a:t>
            </a:r>
            <a:r>
              <a:rPr lang="ru-RU" sz="1200" dirty="0" err="1">
                <a:latin typeface="Times New Roman" panose="02020603050405020304" pitchFamily="18" charset="0"/>
                <a:cs typeface="Times New Roman" panose="02020603050405020304" pitchFamily="18" charset="0"/>
              </a:rPr>
              <a:t>бустинг</a:t>
            </a:r>
            <a:r>
              <a:rPr lang="ru-RU" sz="1200" dirty="0">
                <a:latin typeface="Times New Roman" panose="02020603050405020304" pitchFamily="18" charset="0"/>
                <a:cs typeface="Times New Roman" panose="02020603050405020304" pitchFamily="18" charset="0"/>
              </a:rPr>
              <a:t>, но это не </a:t>
            </a:r>
            <a:r>
              <a:rPr lang="ru-RU" sz="1200" dirty="0" smtClean="0">
                <a:latin typeface="Times New Roman" panose="02020603050405020304" pitchFamily="18" charset="0"/>
                <a:cs typeface="Times New Roman" panose="02020603050405020304" pitchFamily="18" charset="0"/>
              </a:rPr>
              <a:t>совсем правильная </a:t>
            </a:r>
            <a:r>
              <a:rPr lang="ru-RU" sz="1200" dirty="0">
                <a:latin typeface="Times New Roman" panose="02020603050405020304" pitchFamily="18" charset="0"/>
                <a:cs typeface="Times New Roman" panose="02020603050405020304" pitchFamily="18" charset="0"/>
              </a:rPr>
              <a:t>аналогия. </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Какой результат у такого подхода? Самая крупная сеть семейства ошибалась всего на 4.49% на </a:t>
            </a:r>
            <a:r>
              <a:rPr lang="ru-RU" sz="1200" dirty="0" err="1">
                <a:latin typeface="Times New Roman" panose="02020603050405020304" pitchFamily="18" charset="0"/>
                <a:cs typeface="Times New Roman" panose="02020603050405020304" pitchFamily="18" charset="0"/>
              </a:rPr>
              <a:t>ImageNet</a:t>
            </a:r>
            <a:r>
              <a:rPr lang="ru-RU" sz="1200" dirty="0">
                <a:latin typeface="Times New Roman" panose="02020603050405020304" pitchFamily="18" charset="0"/>
                <a:cs typeface="Times New Roman" panose="02020603050405020304" pitchFamily="18" charset="0"/>
              </a:rPr>
              <a:t>! Тем не менее, это не единственная хитрость, на которую можно пойти для уменьшения сети и более эффективной работы. В современных архитектурах типа EfficientNetV2 используют блоки </a:t>
            </a:r>
            <a:r>
              <a:rPr lang="ru-RU" sz="1200" dirty="0" err="1">
                <a:latin typeface="Times New Roman" panose="02020603050405020304" pitchFamily="18" charset="0"/>
                <a:cs typeface="Times New Roman" panose="02020603050405020304" pitchFamily="18" charset="0"/>
              </a:rPr>
              <a:t>Squeeze-and-Excite</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Fused</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MBConv</a:t>
            </a:r>
            <a:r>
              <a:rPr lang="ru-RU" sz="1200" dirty="0">
                <a:latin typeface="Times New Roman" panose="02020603050405020304" pitchFamily="18" charset="0"/>
                <a:cs typeface="Times New Roman" panose="02020603050405020304" pitchFamily="18" charset="0"/>
              </a:rPr>
              <a:t> и другие. Многие из них являются усложнениями и доработками именно </a:t>
            </a:r>
            <a:r>
              <a:rPr lang="ru-RU" sz="1200" dirty="0" err="1">
                <a:latin typeface="Times New Roman" panose="02020603050405020304" pitchFamily="18" charset="0"/>
                <a:cs typeface="Times New Roman" panose="02020603050405020304" pitchFamily="18" charset="0"/>
              </a:rPr>
              <a:t>residual</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connections</a:t>
            </a:r>
            <a:r>
              <a:rPr lang="ru-RU" sz="1200" dirty="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Отдельно отметим, что пробросы можно использовать и для </a:t>
            </a:r>
            <a:r>
              <a:rPr lang="ru-RU" sz="1200" dirty="0" err="1">
                <a:latin typeface="Times New Roman" panose="02020603050405020304" pitchFamily="18" charset="0"/>
                <a:cs typeface="Times New Roman" panose="02020603050405020304" pitchFamily="18" charset="0"/>
              </a:rPr>
              <a:t>полносвязных</a:t>
            </a:r>
            <a:r>
              <a:rPr lang="ru-RU" sz="1200" dirty="0">
                <a:latin typeface="Times New Roman" panose="02020603050405020304" pitchFamily="18" charset="0"/>
                <a:cs typeface="Times New Roman" panose="02020603050405020304" pitchFamily="18" charset="0"/>
              </a:rPr>
              <a:t> сетей. Например, есть задача PINN (</a:t>
            </a:r>
            <a:r>
              <a:rPr lang="ru-RU" sz="1200" dirty="0" err="1">
                <a:latin typeface="Times New Roman" panose="02020603050405020304" pitchFamily="18" charset="0"/>
                <a:cs typeface="Times New Roman" panose="02020603050405020304" pitchFamily="18" charset="0"/>
              </a:rPr>
              <a:t>Physics</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Informed</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Neural</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Network</a:t>
            </a:r>
            <a:r>
              <a:rPr lang="ru-RU" sz="1200" dirty="0">
                <a:latin typeface="Times New Roman" panose="02020603050405020304" pitchFamily="18" charset="0"/>
                <a:cs typeface="Times New Roman" panose="02020603050405020304" pitchFamily="18" charset="0"/>
              </a:rPr>
              <a:t>), где </a:t>
            </a:r>
            <a:r>
              <a:rPr lang="ru-RU" sz="1200" dirty="0" err="1">
                <a:latin typeface="Times New Roman" panose="02020603050405020304" pitchFamily="18" charset="0"/>
                <a:cs typeface="Times New Roman" panose="02020603050405020304" pitchFamily="18" charset="0"/>
              </a:rPr>
              <a:t>полносвязные</a:t>
            </a:r>
            <a:r>
              <a:rPr lang="ru-RU" sz="1200" dirty="0">
                <a:latin typeface="Times New Roman" panose="02020603050405020304" pitchFamily="18" charset="0"/>
                <a:cs typeface="Times New Roman" panose="02020603050405020304" pitchFamily="18" charset="0"/>
              </a:rPr>
              <a:t> сети с пробросами показывают себя гораздо лучше простых.</a:t>
            </a:r>
          </a:p>
        </p:txBody>
      </p:sp>
      <p:pic>
        <p:nvPicPr>
          <p:cNvPr id="5" name="Рисунок 4"/>
          <p:cNvPicPr>
            <a:picLocks noChangeAspect="1"/>
          </p:cNvPicPr>
          <p:nvPr/>
        </p:nvPicPr>
        <p:blipFill>
          <a:blip r:embed="rId2"/>
          <a:stretch>
            <a:fillRect/>
          </a:stretch>
        </p:blipFill>
        <p:spPr>
          <a:xfrm>
            <a:off x="7407889" y="1770453"/>
            <a:ext cx="3821647" cy="2748793"/>
          </a:xfrm>
          <a:prstGeom prst="rect">
            <a:avLst/>
          </a:prstGeom>
        </p:spPr>
      </p:pic>
    </p:spTree>
    <p:extLst>
      <p:ext uri="{BB962C8B-B14F-4D97-AF65-F5344CB8AC3E}">
        <p14:creationId xmlns:p14="http://schemas.microsoft.com/office/powerpoint/2010/main" val="17999372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1195" y="-223325"/>
            <a:ext cx="9692640" cy="1325562"/>
          </a:xfrm>
        </p:spPr>
        <p:txBody>
          <a:bodyPr/>
          <a:lstStyle/>
          <a:p>
            <a:r>
              <a:rPr lang="ru-RU" b="1" dirty="0" err="1"/>
              <a:t>Пулинг</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787089" y="1186962"/>
                <a:ext cx="5657674" cy="4774223"/>
              </a:xfrm>
            </p:spPr>
            <p:txBody>
              <a:bodyPr>
                <a:noAutofit/>
              </a:bodyPr>
              <a:lstStyle/>
              <a:p>
                <a:pPr marL="0" indent="0" algn="just">
                  <a:buNone/>
                </a:pPr>
                <a:r>
                  <a:rPr lang="ru-RU" sz="1200" b="1" dirty="0" smtClean="0">
                    <a:latin typeface="Times New Roman" panose="02020603050405020304" pitchFamily="18" charset="0"/>
                    <a:cs typeface="Times New Roman" panose="02020603050405020304" pitchFamily="18" charset="0"/>
                  </a:rPr>
                  <a:t>Пулинг</a:t>
                </a:r>
                <a:r>
                  <a:rPr lang="ru-RU" sz="1200" dirty="0">
                    <a:latin typeface="Times New Roman" panose="02020603050405020304" pitchFamily="18" charset="0"/>
                    <a:cs typeface="Times New Roman" panose="02020603050405020304" pitchFamily="18" charset="0"/>
                  </a:rPr>
                  <a:t> — это операция уменьшения размерности признаков после свёртки.</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Она помогает </a:t>
                </a:r>
                <a:r>
                  <a:rPr lang="ru-RU" sz="1200" b="1" dirty="0">
                    <a:latin typeface="Times New Roman" panose="02020603050405020304" pitchFamily="18" charset="0"/>
                    <a:cs typeface="Times New Roman" panose="02020603050405020304" pitchFamily="18" charset="0"/>
                  </a:rPr>
                  <a:t>сократить количество параметров</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уменьшить вычислительные затраты</a:t>
                </a:r>
                <a:r>
                  <a:rPr lang="ru-RU" sz="1200" dirty="0">
                    <a:latin typeface="Times New Roman" panose="02020603050405020304" pitchFamily="18" charset="0"/>
                    <a:cs typeface="Times New Roman" panose="02020603050405020304" pitchFamily="18" charset="0"/>
                  </a:rPr>
                  <a:t> и сделать модель </a:t>
                </a:r>
                <a:r>
                  <a:rPr lang="ru-RU" sz="1200" b="1" dirty="0">
                    <a:latin typeface="Times New Roman" panose="02020603050405020304" pitchFamily="18" charset="0"/>
                    <a:cs typeface="Times New Roman" panose="02020603050405020304" pitchFamily="18" charset="0"/>
                  </a:rPr>
                  <a:t>более устойчивой к сдвигам и шуму</a:t>
                </a:r>
                <a:r>
                  <a:rPr lang="ru-RU" sz="1200" dirty="0">
                    <a:latin typeface="Times New Roman" panose="02020603050405020304" pitchFamily="18" charset="0"/>
                    <a:cs typeface="Times New Roman" panose="02020603050405020304" pitchFamily="18" charset="0"/>
                  </a:rPr>
                  <a:t> на изображении.</a:t>
                </a:r>
              </a:p>
              <a:p>
                <a:pPr marL="0" indent="0" algn="just">
                  <a:spcBef>
                    <a:spcPts val="600"/>
                  </a:spcBef>
                  <a:buNone/>
                </a:pPr>
                <a:r>
                  <a:rPr lang="ru-RU" sz="1200" dirty="0">
                    <a:latin typeface="Times New Roman" panose="02020603050405020304" pitchFamily="18" charset="0"/>
                    <a:cs typeface="Times New Roman" panose="02020603050405020304" pitchFamily="18" charset="0"/>
                  </a:rPr>
                  <a:t>Идея заключается в том, чтобы каждая небольшая область карты признаков (например, </a:t>
                </a:r>
                <a:r>
                  <a:rPr lang="ru-RU" sz="1200" dirty="0" smtClean="0">
                    <a:latin typeface="Times New Roman" panose="02020603050405020304" pitchFamily="18" charset="0"/>
                    <a:cs typeface="Times New Roman" panose="02020603050405020304" pitchFamily="18" charset="0"/>
                  </a:rPr>
                  <a:t>2×2) заменялась </a:t>
                </a:r>
                <a:r>
                  <a:rPr lang="ru-RU" sz="1200" dirty="0">
                    <a:latin typeface="Times New Roman" panose="02020603050405020304" pitchFamily="18" charset="0"/>
                    <a:cs typeface="Times New Roman" panose="02020603050405020304" pitchFamily="18" charset="0"/>
                  </a:rPr>
                  <a:t>одним значением, которое кратко описывает эту </a:t>
                </a:r>
                <a:r>
                  <a:rPr lang="ru-RU" sz="1200" dirty="0" smtClean="0">
                    <a:latin typeface="Times New Roman" panose="02020603050405020304" pitchFamily="18" charset="0"/>
                    <a:cs typeface="Times New Roman" panose="02020603050405020304" pitchFamily="18" charset="0"/>
                  </a:rPr>
                  <a:t>область.</a:t>
                </a:r>
                <a:r>
                  <a:rPr lang="en-US"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Основные </a:t>
                </a:r>
                <a:r>
                  <a:rPr lang="ru-RU" sz="1200" b="1" dirty="0">
                    <a:latin typeface="Times New Roman" panose="02020603050405020304" pitchFamily="18" charset="0"/>
                    <a:cs typeface="Times New Roman" panose="02020603050405020304" pitchFamily="18" charset="0"/>
                  </a:rPr>
                  <a:t>типы </a:t>
                </a:r>
                <a:r>
                  <a:rPr lang="ru-RU" sz="1200" b="1" dirty="0" err="1" smtClean="0">
                    <a:latin typeface="Times New Roman" panose="02020603050405020304" pitchFamily="18" charset="0"/>
                    <a:cs typeface="Times New Roman" panose="02020603050405020304" pitchFamily="18" charset="0"/>
                  </a:rPr>
                  <a:t>пулинга</a:t>
                </a:r>
                <a:r>
                  <a:rPr lang="ru-RU" sz="1200" b="1"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marL="0" indent="0" algn="just">
                  <a:spcBef>
                    <a:spcPts val="600"/>
                  </a:spcBef>
                  <a:buNone/>
                </a:pPr>
                <a:r>
                  <a:rPr lang="ru-RU" sz="1200" b="1" dirty="0" smtClean="0">
                    <a:latin typeface="Times New Roman" panose="02020603050405020304" pitchFamily="18" charset="0"/>
                    <a:cs typeface="Times New Roman" panose="02020603050405020304" pitchFamily="18" charset="0"/>
                  </a:rPr>
                  <a:t>1. </a:t>
                </a:r>
                <a:r>
                  <a:rPr lang="en-US" sz="1200" b="1" dirty="0" smtClean="0">
                    <a:latin typeface="Times New Roman" panose="02020603050405020304" pitchFamily="18" charset="0"/>
                    <a:cs typeface="Times New Roman" panose="02020603050405020304" pitchFamily="18" charset="0"/>
                  </a:rPr>
                  <a:t>Max Pooling</a:t>
                </a:r>
                <a:endParaRPr lang="ru-RU" sz="1200" dirty="0" smtClean="0">
                  <a:latin typeface="Times New Roman" panose="02020603050405020304" pitchFamily="18" charset="0"/>
                  <a:cs typeface="Times New Roman" panose="02020603050405020304" pitchFamily="18" charset="0"/>
                </a:endParaRPr>
              </a:p>
              <a:p>
                <a:pPr marL="0" indent="0" algn="just">
                  <a:spcBef>
                    <a:spcPts val="600"/>
                  </a:spcBef>
                  <a:buNone/>
                </a:pPr>
                <a:r>
                  <a:rPr lang="ru-RU" sz="1200" dirty="0" smtClean="0">
                    <a:latin typeface="Times New Roman" panose="02020603050405020304" pitchFamily="18" charset="0"/>
                    <a:cs typeface="Times New Roman" panose="02020603050405020304" pitchFamily="18" charset="0"/>
                  </a:rPr>
                  <a:t>Берёт </a:t>
                </a:r>
                <a:r>
                  <a:rPr lang="ru-RU" sz="1200" b="1" dirty="0">
                    <a:latin typeface="Times New Roman" panose="02020603050405020304" pitchFamily="18" charset="0"/>
                    <a:cs typeface="Times New Roman" panose="02020603050405020304" pitchFamily="18" charset="0"/>
                  </a:rPr>
                  <a:t>максимальное значение</a:t>
                </a:r>
                <a:r>
                  <a:rPr lang="ru-RU" sz="1200" dirty="0">
                    <a:latin typeface="Times New Roman" panose="02020603050405020304" pitchFamily="18" charset="0"/>
                    <a:cs typeface="Times New Roman" panose="02020603050405020304" pitchFamily="18" charset="0"/>
                  </a:rPr>
                  <a:t> из окна (например, 2×2).</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Используется чаще всего, так как сохраняет наиболее ярко выраженные признаки.</a:t>
                </a:r>
              </a:p>
              <a:p>
                <a:pPr marL="0" indent="0" algn="just">
                  <a:spcBef>
                    <a:spcPts val="600"/>
                  </a:spcBef>
                  <a:buNone/>
                </a:pPr>
                <a14:m>
                  <m:oMathPara xmlns:m="http://schemas.openxmlformats.org/officeDocument/2006/math">
                    <m:oMathParaPr>
                      <m:jc m:val="centerGroup"/>
                    </m:oMathParaPr>
                    <m:oMath xmlns:m="http://schemas.openxmlformats.org/officeDocument/2006/math">
                      <m:sSub>
                        <m:sSubPr>
                          <m:ctrlPr>
                            <a:rPr lang="pt-BR" sz="1600" b="1" i="1" smtClean="0">
                              <a:latin typeface="Cambria Math" panose="02040503050406030204" pitchFamily="18" charset="0"/>
                            </a:rPr>
                          </m:ctrlPr>
                        </m:sSubPr>
                        <m:e>
                          <m:r>
                            <a:rPr lang="en-US" sz="1600" b="1" i="1" smtClean="0">
                              <a:latin typeface="Cambria Math" panose="02040503050406030204" pitchFamily="18" charset="0"/>
                            </a:rPr>
                            <m:t>𝒚</m:t>
                          </m:r>
                        </m:e>
                        <m:sub>
                          <m:r>
                            <a:rPr lang="en-US" sz="1600" b="1" i="1" smtClean="0">
                              <a:latin typeface="Cambria Math" panose="02040503050406030204" pitchFamily="18" charset="0"/>
                            </a:rPr>
                            <m:t>𝒊</m:t>
                          </m:r>
                          <m:r>
                            <a:rPr lang="en-US" sz="1600" b="1" i="1" smtClean="0">
                              <a:latin typeface="Cambria Math" panose="02040503050406030204" pitchFamily="18" charset="0"/>
                            </a:rPr>
                            <m:t>,</m:t>
                          </m:r>
                          <m:r>
                            <a:rPr lang="en-US" sz="1600" b="1" i="1" smtClean="0">
                              <a:latin typeface="Cambria Math" panose="02040503050406030204" pitchFamily="18" charset="0"/>
                            </a:rPr>
                            <m:t>𝒋</m:t>
                          </m:r>
                        </m:sub>
                      </m:sSub>
                      <m:r>
                        <a:rPr lang="pt-BR" sz="1600" b="1" i="1" smtClean="0">
                          <a:latin typeface="Cambria Math" panose="02040503050406030204" pitchFamily="18" charset="0"/>
                        </a:rPr>
                        <m:t>=</m:t>
                      </m:r>
                      <m:sSub>
                        <m:sSubPr>
                          <m:ctrlPr>
                            <a:rPr lang="pt-BR" sz="1600" b="1" i="1" smtClean="0">
                              <a:latin typeface="Cambria Math" panose="02040503050406030204" pitchFamily="18" charset="0"/>
                            </a:rPr>
                          </m:ctrlPr>
                        </m:sSubPr>
                        <m:e>
                          <m:sPre>
                            <m:sPrePr>
                              <m:ctrlPr>
                                <a:rPr lang="pt-BR" sz="1600" b="1" i="1" smtClean="0">
                                  <a:latin typeface="Cambria Math" panose="02040503050406030204" pitchFamily="18" charset="0"/>
                                </a:rPr>
                              </m:ctrlPr>
                            </m:sPrePr>
                            <m: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𝑚</m:t>
                                  </m:r>
                                  <m:r>
                                    <a:rPr lang="en-US" sz="1600" b="0" i="1" smtClean="0">
                                      <a:latin typeface="Cambria Math" panose="02040503050406030204" pitchFamily="18" charset="0"/>
                                    </a:rPr>
                                    <m:t>,</m:t>
                                  </m:r>
                                  <m:r>
                                    <a:rPr lang="en-US" sz="1600" b="0" i="1" smtClean="0">
                                      <a:latin typeface="Cambria Math" panose="02040503050406030204" pitchFamily="18" charset="0"/>
                                    </a:rPr>
                                    <m:t>𝑛</m:t>
                                  </m:r>
                                </m:e>
                              </m:d>
                            </m:sub>
                            <m:sup>
                              <m:r>
                                <a:rPr lang="en-US" sz="1600" b="0" i="1" smtClean="0">
                                  <a:latin typeface="Cambria Math" panose="02040503050406030204" pitchFamily="18" charset="0"/>
                                </a:rPr>
                                <m:t>𝑚𝑎𝑥</m:t>
                              </m:r>
                            </m:sup>
                            <m:e>
                              <m:sSub>
                                <m:sSubPr>
                                  <m:ctrlPr>
                                    <a:rPr lang="pt-BR" sz="1600" b="1" i="1">
                                      <a:latin typeface="Cambria Math" panose="02040503050406030204" pitchFamily="18" charset="0"/>
                                    </a:rPr>
                                  </m:ctrlPr>
                                </m:sSubPr>
                                <m:e>
                                  <m:r>
                                    <a:rPr lang="en-US" sz="1600" b="1" i="1" smtClean="0">
                                      <a:latin typeface="Cambria Math" panose="02040503050406030204" pitchFamily="18" charset="0"/>
                                    </a:rPr>
                                    <m:t>𝒙</m:t>
                                  </m:r>
                                </m:e>
                                <m:sub>
                                  <m:r>
                                    <a:rPr lang="en-US" sz="1600" b="1" i="1" smtClean="0">
                                      <a:latin typeface="Cambria Math" panose="02040503050406030204" pitchFamily="18" charset="0"/>
                                    </a:rPr>
                                    <m:t>𝒊</m:t>
                                  </m:r>
                                  <m:r>
                                    <a:rPr lang="en-US" sz="1600" b="1" i="1" smtClean="0">
                                      <a:latin typeface="Cambria Math" panose="02040503050406030204" pitchFamily="18" charset="0"/>
                                    </a:rPr>
                                    <m:t>+</m:t>
                                  </m:r>
                                  <m:r>
                                    <a:rPr lang="en-US" sz="1600" b="1" i="1" smtClean="0">
                                      <a:latin typeface="Cambria Math" panose="02040503050406030204" pitchFamily="18" charset="0"/>
                                    </a:rPr>
                                    <m:t>𝒎</m:t>
                                  </m:r>
                                  <m:r>
                                    <a:rPr lang="en-US" sz="1600" b="1" i="1" smtClean="0">
                                      <a:latin typeface="Cambria Math" panose="02040503050406030204" pitchFamily="18" charset="0"/>
                                    </a:rPr>
                                    <m:t>, </m:t>
                                  </m:r>
                                  <m:r>
                                    <a:rPr lang="en-US" sz="1600" b="1" i="1" smtClean="0">
                                      <a:latin typeface="Cambria Math" panose="02040503050406030204" pitchFamily="18" charset="0"/>
                                    </a:rPr>
                                    <m:t>𝒋</m:t>
                                  </m:r>
                                  <m:r>
                                    <a:rPr lang="en-US" sz="1600" b="1" i="1" smtClean="0">
                                      <a:latin typeface="Cambria Math" panose="02040503050406030204" pitchFamily="18" charset="0"/>
                                    </a:rPr>
                                    <m:t>+</m:t>
                                  </m:r>
                                  <m:r>
                                    <a:rPr lang="en-US" sz="1600" b="1" i="1" smtClean="0">
                                      <a:latin typeface="Cambria Math" panose="02040503050406030204" pitchFamily="18" charset="0"/>
                                    </a:rPr>
                                    <m:t>𝒏</m:t>
                                  </m:r>
                                </m:sub>
                              </m:sSub>
                            </m:e>
                          </m:sPre>
                        </m:e>
                        <m:sub/>
                      </m:sSub>
                    </m:oMath>
                  </m:oMathPara>
                </a14:m>
                <a:endParaRPr lang="ru-RU" sz="1200" b="1" dirty="0" smtClean="0">
                  <a:latin typeface="Times New Roman" panose="02020603050405020304" pitchFamily="18" charset="0"/>
                  <a:cs typeface="Times New Roman" panose="02020603050405020304" pitchFamily="18" charset="0"/>
                </a:endParaRPr>
              </a:p>
              <a:p>
                <a:pPr marL="0" indent="0" algn="just">
                  <a:spcBef>
                    <a:spcPts val="600"/>
                  </a:spcBef>
                  <a:buNone/>
                </a:pPr>
                <a:r>
                  <a:rPr lang="en-US" sz="1200" b="1" dirty="0" smtClean="0">
                    <a:latin typeface="Times New Roman" panose="02020603050405020304" pitchFamily="18" charset="0"/>
                    <a:cs typeface="Times New Roman" panose="02020603050405020304" pitchFamily="18" charset="0"/>
                  </a:rPr>
                  <a:t>2</a:t>
                </a:r>
                <a:r>
                  <a:rPr lang="en-US" sz="1200" b="1" dirty="0">
                    <a:latin typeface="Times New Roman" panose="02020603050405020304" pitchFamily="18" charset="0"/>
                    <a:cs typeface="Times New Roman" panose="02020603050405020304" pitchFamily="18" charset="0"/>
                  </a:rPr>
                  <a:t>. Average </a:t>
                </a:r>
                <a:r>
                  <a:rPr lang="en-US" sz="1200" b="1" dirty="0" smtClean="0">
                    <a:latin typeface="Times New Roman" panose="02020603050405020304" pitchFamily="18" charset="0"/>
                    <a:cs typeface="Times New Roman" panose="02020603050405020304" pitchFamily="18" charset="0"/>
                  </a:rPr>
                  <a:t>Pooling</a:t>
                </a:r>
              </a:p>
              <a:p>
                <a:pPr marL="0" indent="0" algn="just">
                  <a:spcBef>
                    <a:spcPts val="600"/>
                  </a:spcBef>
                  <a:buNone/>
                </a:pPr>
                <a:r>
                  <a:rPr lang="ru-RU" sz="1200" dirty="0">
                    <a:latin typeface="Times New Roman" panose="02020603050405020304" pitchFamily="18" charset="0"/>
                    <a:cs typeface="Times New Roman" panose="02020603050405020304" pitchFamily="18" charset="0"/>
                  </a:rPr>
                  <a:t>Вычисляет </a:t>
                </a:r>
                <a:r>
                  <a:rPr lang="ru-RU" sz="1200" b="1" dirty="0">
                    <a:latin typeface="Times New Roman" panose="02020603050405020304" pitchFamily="18" charset="0"/>
                    <a:cs typeface="Times New Roman" panose="02020603050405020304" pitchFamily="18" charset="0"/>
                  </a:rPr>
                  <a:t>среднее значение</a:t>
                </a:r>
                <a:r>
                  <a:rPr lang="ru-RU" sz="1200" dirty="0">
                    <a:latin typeface="Times New Roman" panose="02020603050405020304" pitchFamily="18" charset="0"/>
                    <a:cs typeface="Times New Roman" panose="02020603050405020304" pitchFamily="18" charset="0"/>
                  </a:rPr>
                  <a:t> в окне.</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Сглаживает карту признаков, но может терять контрастность важных элементов</a:t>
                </a:r>
                <a:r>
                  <a:rPr lang="ru-RU" sz="1200" dirty="0" smtClean="0">
                    <a:latin typeface="Times New Roman" panose="02020603050405020304" pitchFamily="18" charset="0"/>
                    <a:cs typeface="Times New Roman" panose="02020603050405020304" pitchFamily="18" charset="0"/>
                  </a:rPr>
                  <a:t>.</a:t>
                </a:r>
                <a:endParaRPr lang="en-US" sz="1200" b="1" dirty="0" smtClean="0">
                  <a:latin typeface="Times New Roman" panose="02020603050405020304" pitchFamily="18" charset="0"/>
                  <a:cs typeface="Times New Roman" panose="02020603050405020304" pitchFamily="18" charset="0"/>
                </a:endParaRPr>
              </a:p>
              <a:p>
                <a:pPr marL="0" indent="0" algn="just">
                  <a:spcBef>
                    <a:spcPts val="600"/>
                  </a:spcBef>
                  <a:buNone/>
                </a:pPr>
                <a14:m>
                  <m:oMathPara xmlns:m="http://schemas.openxmlformats.org/officeDocument/2006/math">
                    <m:oMathParaPr>
                      <m:jc m:val="centerGroup"/>
                    </m:oMathParaPr>
                    <m:oMath xmlns:m="http://schemas.openxmlformats.org/officeDocument/2006/math">
                      <m:sSub>
                        <m:sSubPr>
                          <m:ctrlPr>
                            <a:rPr lang="pt-BR" sz="1600" b="1" i="1">
                              <a:latin typeface="Cambria Math" panose="02040503050406030204" pitchFamily="18" charset="0"/>
                            </a:rPr>
                          </m:ctrlPr>
                        </m:sSubPr>
                        <m:e>
                          <m:r>
                            <a:rPr lang="en-US" sz="1600" b="1" i="1">
                              <a:latin typeface="Cambria Math" panose="02040503050406030204" pitchFamily="18" charset="0"/>
                            </a:rPr>
                            <m:t>𝒚</m:t>
                          </m:r>
                        </m:e>
                        <m:sub>
                          <m:r>
                            <a:rPr lang="en-US" sz="1600" b="1" i="1">
                              <a:latin typeface="Cambria Math" panose="02040503050406030204" pitchFamily="18" charset="0"/>
                            </a:rPr>
                            <m:t>𝒊</m:t>
                          </m:r>
                          <m:r>
                            <a:rPr lang="en-US" sz="1600" b="1" i="1">
                              <a:latin typeface="Cambria Math" panose="02040503050406030204" pitchFamily="18" charset="0"/>
                            </a:rPr>
                            <m:t>,</m:t>
                          </m:r>
                          <m:r>
                            <a:rPr lang="en-US" sz="1600" b="1" i="1">
                              <a:latin typeface="Cambria Math" panose="02040503050406030204" pitchFamily="18" charset="0"/>
                            </a:rPr>
                            <m:t>𝒋</m:t>
                          </m:r>
                        </m:sub>
                      </m:sSub>
                      <m:r>
                        <a:rPr lang="pt-BR" sz="1600" b="1" i="1">
                          <a:latin typeface="Cambria Math" panose="02040503050406030204" pitchFamily="18" charset="0"/>
                        </a:rPr>
                        <m:t>=</m:t>
                      </m:r>
                      <m:sSub>
                        <m:sSubPr>
                          <m:ctrlPr>
                            <a:rPr lang="pt-BR" sz="1600" b="1" i="1">
                              <a:latin typeface="Cambria Math" panose="02040503050406030204" pitchFamily="18" charset="0"/>
                            </a:rPr>
                          </m:ctrlPr>
                        </m:sSubPr>
                        <m:e>
                          <m:f>
                            <m:fPr>
                              <m:ctrlPr>
                                <a:rPr lang="pt-BR" sz="1600" b="1" i="1" smtClean="0">
                                  <a:latin typeface="Cambria Math" panose="02040503050406030204" pitchFamily="18" charset="0"/>
                                </a:rPr>
                              </m:ctrlPr>
                            </m:fPr>
                            <m:num>
                              <m:r>
                                <a:rPr lang="en-US" sz="1600" b="1" i="1" smtClean="0">
                                  <a:latin typeface="Cambria Math" panose="02040503050406030204" pitchFamily="18" charset="0"/>
                                </a:rPr>
                                <m:t>𝟏</m:t>
                              </m:r>
                            </m:num>
                            <m:den>
                              <m:sSup>
                                <m:sSupPr>
                                  <m:ctrlPr>
                                    <a:rPr lang="pt-BR" sz="1600" b="1" i="1">
                                      <a:latin typeface="Cambria Math" panose="02040503050406030204" pitchFamily="18" charset="0"/>
                                    </a:rPr>
                                  </m:ctrlPr>
                                </m:sSupPr>
                                <m:e>
                                  <m:r>
                                    <a:rPr lang="en-US" sz="1600" b="1" i="1">
                                      <a:latin typeface="Cambria Math" panose="02040503050406030204" pitchFamily="18" charset="0"/>
                                    </a:rPr>
                                    <m:t>𝒌</m:t>
                                  </m:r>
                                </m:e>
                                <m:sup>
                                  <m:r>
                                    <a:rPr lang="en-US" sz="1600" b="1" i="1">
                                      <a:latin typeface="Cambria Math" panose="02040503050406030204" pitchFamily="18" charset="0"/>
                                    </a:rPr>
                                    <m:t>𝟐</m:t>
                                  </m:r>
                                </m:sup>
                              </m:sSup>
                            </m:den>
                          </m:f>
                        </m:e>
                        <m:sub/>
                      </m:sSub>
                      <m:r>
                        <a:rPr lang="en-US" sz="1600" b="1" i="1" smtClean="0">
                          <a:latin typeface="Cambria Math" panose="02040503050406030204" pitchFamily="18" charset="0"/>
                        </a:rPr>
                        <m:t>∗</m:t>
                      </m:r>
                      <m:nary>
                        <m:naryPr>
                          <m:chr m:val="∑"/>
                          <m:ctrlPr>
                            <a:rPr lang="pt-BR" sz="1600" b="1" i="1">
                              <a:latin typeface="Cambria Math" panose="02040503050406030204" pitchFamily="18" charset="0"/>
                            </a:rPr>
                          </m:ctrlPr>
                        </m:naryPr>
                        <m:sub>
                          <m:r>
                            <a:rPr lang="en-US" sz="1600" b="1" i="1" smtClean="0">
                              <a:latin typeface="Cambria Math" panose="02040503050406030204" pitchFamily="18" charset="0"/>
                            </a:rPr>
                            <m:t>(</m:t>
                          </m:r>
                          <m:r>
                            <a:rPr lang="en-US" sz="1600" b="1" i="1" smtClean="0">
                              <a:latin typeface="Cambria Math" panose="02040503050406030204" pitchFamily="18" charset="0"/>
                            </a:rPr>
                            <m:t>𝒎</m:t>
                          </m:r>
                          <m:r>
                            <a:rPr lang="en-US" sz="1600" b="1" i="1" smtClean="0">
                              <a:latin typeface="Cambria Math" panose="02040503050406030204" pitchFamily="18" charset="0"/>
                            </a:rPr>
                            <m:t>,</m:t>
                          </m:r>
                          <m:r>
                            <a:rPr lang="pt-BR" sz="1600" b="1" i="1">
                              <a:latin typeface="Cambria Math" panose="02040503050406030204" pitchFamily="18" charset="0"/>
                            </a:rPr>
                            <m:t>𝒏</m:t>
                          </m:r>
                          <m:r>
                            <a:rPr lang="en-US" sz="1600" b="1" i="1" smtClean="0">
                              <a:latin typeface="Cambria Math" panose="02040503050406030204" pitchFamily="18" charset="0"/>
                            </a:rPr>
                            <m:t>)</m:t>
                          </m:r>
                        </m:sub>
                        <m:sup>
                          <m:r>
                            <a:rPr lang="pt-BR" sz="1600" b="1" i="1">
                              <a:latin typeface="Cambria Math" panose="02040503050406030204" pitchFamily="18" charset="0"/>
                            </a:rPr>
                            <m:t>∞</m:t>
                          </m:r>
                        </m:sup>
                        <m:e>
                          <m:sSub>
                            <m:sSubPr>
                              <m:ctrlPr>
                                <a:rPr lang="pt-BR" sz="1600" b="1" i="1">
                                  <a:latin typeface="Cambria Math" panose="02040503050406030204" pitchFamily="18" charset="0"/>
                                </a:rPr>
                              </m:ctrlPr>
                            </m:sSubPr>
                            <m:e>
                              <m:r>
                                <a:rPr lang="en-US" sz="1600" b="1" i="1">
                                  <a:latin typeface="Cambria Math" panose="02040503050406030204" pitchFamily="18" charset="0"/>
                                </a:rPr>
                                <m:t>𝒙</m:t>
                              </m:r>
                            </m:e>
                            <m:sub>
                              <m:r>
                                <a:rPr lang="en-US" sz="1600" b="1" i="1">
                                  <a:latin typeface="Cambria Math" panose="02040503050406030204" pitchFamily="18" charset="0"/>
                                </a:rPr>
                                <m:t>𝒊</m:t>
                              </m:r>
                              <m:r>
                                <a:rPr lang="en-US" sz="1600" b="1" i="1">
                                  <a:latin typeface="Cambria Math" panose="02040503050406030204" pitchFamily="18" charset="0"/>
                                </a:rPr>
                                <m:t>+</m:t>
                              </m:r>
                              <m:r>
                                <a:rPr lang="en-US" sz="1600" b="1" i="1">
                                  <a:latin typeface="Cambria Math" panose="02040503050406030204" pitchFamily="18" charset="0"/>
                                </a:rPr>
                                <m:t>𝒎</m:t>
                              </m:r>
                              <m:r>
                                <a:rPr lang="en-US" sz="1600" b="1" i="1">
                                  <a:latin typeface="Cambria Math" panose="02040503050406030204" pitchFamily="18" charset="0"/>
                                </a:rPr>
                                <m:t>, </m:t>
                              </m:r>
                              <m:r>
                                <a:rPr lang="en-US" sz="1600" b="1" i="1">
                                  <a:latin typeface="Cambria Math" panose="02040503050406030204" pitchFamily="18" charset="0"/>
                                </a:rPr>
                                <m:t>𝒋</m:t>
                              </m:r>
                              <m:r>
                                <a:rPr lang="en-US" sz="1600" b="1" i="1">
                                  <a:latin typeface="Cambria Math" panose="02040503050406030204" pitchFamily="18" charset="0"/>
                                </a:rPr>
                                <m:t>+</m:t>
                              </m:r>
                              <m:r>
                                <a:rPr lang="en-US" sz="1600" b="1" i="1">
                                  <a:latin typeface="Cambria Math" panose="02040503050406030204" pitchFamily="18" charset="0"/>
                                </a:rPr>
                                <m:t>𝒏</m:t>
                              </m:r>
                            </m:sub>
                          </m:sSub>
                        </m:e>
                      </m:nary>
                    </m:oMath>
                  </m:oMathPara>
                </a14:m>
                <a:endParaRPr lang="ru-RU" sz="1200" dirty="0">
                  <a:latin typeface="Times New Roman" panose="02020603050405020304" pitchFamily="18" charset="0"/>
                  <a:cs typeface="Times New Roman" panose="02020603050405020304" pitchFamily="18" charset="0"/>
                </a:endParaRPr>
              </a:p>
              <a:p>
                <a:pPr marL="0" indent="0" algn="just">
                  <a:spcBef>
                    <a:spcPts val="600"/>
                  </a:spcBef>
                  <a:buNone/>
                </a:pPr>
                <a:r>
                  <a:rPr lang="ru-RU" sz="1200"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3</a:t>
                </a:r>
                <a:r>
                  <a:rPr lang="en-US" sz="1200" b="1" dirty="0">
                    <a:latin typeface="Times New Roman" panose="02020603050405020304" pitchFamily="18" charset="0"/>
                    <a:cs typeface="Times New Roman" panose="02020603050405020304" pitchFamily="18" charset="0"/>
                  </a:rPr>
                  <a:t>. Global Average Pooling (</a:t>
                </a:r>
                <a:r>
                  <a:rPr lang="en-US" sz="1200" b="1" dirty="0" smtClean="0">
                    <a:latin typeface="Times New Roman" panose="02020603050405020304" pitchFamily="18" charset="0"/>
                    <a:cs typeface="Times New Roman" panose="02020603050405020304" pitchFamily="18" charset="0"/>
                  </a:rPr>
                  <a:t>GAP)</a:t>
                </a:r>
                <a:endParaRPr lang="ru-RU" sz="1200" dirty="0" smtClean="0">
                  <a:latin typeface="Times New Roman" panose="02020603050405020304" pitchFamily="18" charset="0"/>
                  <a:cs typeface="Times New Roman" panose="02020603050405020304" pitchFamily="18" charset="0"/>
                </a:endParaRPr>
              </a:p>
              <a:p>
                <a:pPr marL="0" indent="0" algn="just">
                  <a:spcBef>
                    <a:spcPts val="600"/>
                  </a:spcBef>
                  <a:buNone/>
                </a:pPr>
                <a:r>
                  <a:rPr lang="ru-RU" sz="1200" dirty="0" smtClean="0">
                    <a:latin typeface="Times New Roman" panose="02020603050405020304" pitchFamily="18" charset="0"/>
                    <a:cs typeface="Times New Roman" panose="02020603050405020304" pitchFamily="18" charset="0"/>
                  </a:rPr>
                  <a:t>Берёт </a:t>
                </a:r>
                <a:r>
                  <a:rPr lang="ru-RU" sz="1200" dirty="0">
                    <a:latin typeface="Times New Roman" panose="02020603050405020304" pitchFamily="18" charset="0"/>
                    <a:cs typeface="Times New Roman" panose="02020603050405020304" pitchFamily="18" charset="0"/>
                  </a:rPr>
                  <a:t>среднее значение по </a:t>
                </a:r>
                <a:r>
                  <a:rPr lang="ru-RU" sz="1200" b="1" dirty="0">
                    <a:latin typeface="Times New Roman" panose="02020603050405020304" pitchFamily="18" charset="0"/>
                    <a:cs typeface="Times New Roman" panose="02020603050405020304" pitchFamily="18" charset="0"/>
                  </a:rPr>
                  <a:t>всей карте признаков</a:t>
                </a:r>
                <a:r>
                  <a:rPr lang="ru-RU" sz="1200" dirty="0">
                    <a:latin typeface="Times New Roman" panose="02020603050405020304" pitchFamily="18" charset="0"/>
                    <a:cs typeface="Times New Roman" panose="02020603050405020304" pitchFamily="18" charset="0"/>
                  </a:rPr>
                  <a:t> — используется в современных архитектурах (</a:t>
                </a:r>
                <a:r>
                  <a:rPr lang="en-US" sz="1200" dirty="0" err="1">
                    <a:latin typeface="Times New Roman" panose="02020603050405020304" pitchFamily="18" charset="0"/>
                    <a:cs typeface="Times New Roman" panose="02020603050405020304" pitchFamily="18" charset="0"/>
                  </a:rPr>
                  <a:t>ResNet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EfficientNet</a:t>
                </a:r>
                <a:r>
                  <a:rPr lang="en-US"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для уменьшения размерности перед </a:t>
                </a:r>
                <a:r>
                  <a:rPr lang="ru-RU" sz="1200" dirty="0" err="1">
                    <a:latin typeface="Times New Roman" panose="02020603050405020304" pitchFamily="18" charset="0"/>
                    <a:cs typeface="Times New Roman" panose="02020603050405020304" pitchFamily="18" charset="0"/>
                  </a:rPr>
                  <a:t>полносвязным</a:t>
                </a:r>
                <a:r>
                  <a:rPr lang="ru-RU" sz="1200" dirty="0">
                    <a:latin typeface="Times New Roman" panose="02020603050405020304" pitchFamily="18" charset="0"/>
                    <a:cs typeface="Times New Roman" panose="02020603050405020304" pitchFamily="18" charset="0"/>
                  </a:rPr>
                  <a:t> слоем.</a:t>
                </a:r>
              </a:p>
              <a:p>
                <a:pPr marL="0" indent="0" algn="just">
                  <a:spcBef>
                    <a:spcPts val="600"/>
                  </a:spcBef>
                  <a:buNone/>
                </a:pPr>
                <a:r>
                  <a:rPr lang="ru-RU" sz="1200" b="1" dirty="0" smtClean="0">
                    <a:latin typeface="Times New Roman" panose="02020603050405020304" pitchFamily="18" charset="0"/>
                    <a:cs typeface="Times New Roman" panose="02020603050405020304" pitchFamily="18" charset="0"/>
                  </a:rPr>
                  <a:t>Пример:</a:t>
                </a:r>
                <a:endParaRPr lang="ru-RU" sz="1200" dirty="0" smtClean="0">
                  <a:latin typeface="Times New Roman" panose="02020603050405020304" pitchFamily="18" charset="0"/>
                  <a:cs typeface="Times New Roman" panose="02020603050405020304" pitchFamily="18" charset="0"/>
                </a:endParaRPr>
              </a:p>
              <a:p>
                <a:pPr marL="0" indent="0" algn="just">
                  <a:spcBef>
                    <a:spcPts val="600"/>
                  </a:spcBef>
                  <a:buNone/>
                </a:pPr>
                <a:r>
                  <a:rPr lang="ru-RU" sz="1200" dirty="0" smtClean="0">
                    <a:latin typeface="Times New Roman" panose="02020603050405020304" pitchFamily="18" charset="0"/>
                    <a:cs typeface="Times New Roman" panose="02020603050405020304" pitchFamily="18" charset="0"/>
                  </a:rPr>
                  <a:t>Если </a:t>
                </a:r>
                <a:r>
                  <a:rPr lang="ru-RU" sz="1200" dirty="0">
                    <a:latin typeface="Times New Roman" panose="02020603050405020304" pitchFamily="18" charset="0"/>
                    <a:cs typeface="Times New Roman" panose="02020603050405020304" pitchFamily="18" charset="0"/>
                  </a:rPr>
                  <a:t>вход имеет размер </a:t>
                </a:r>
                <a:r>
                  <a:rPr lang="ru-RU" sz="1200" b="1" dirty="0">
                    <a:latin typeface="Times New Roman" panose="02020603050405020304" pitchFamily="18" charset="0"/>
                    <a:cs typeface="Times New Roman" panose="02020603050405020304" pitchFamily="18" charset="0"/>
                  </a:rPr>
                  <a:t>4×4</a:t>
                </a:r>
                <a:r>
                  <a:rPr lang="ru-RU" sz="1200" dirty="0">
                    <a:latin typeface="Times New Roman" panose="02020603050405020304" pitchFamily="18" charset="0"/>
                    <a:cs typeface="Times New Roman" panose="02020603050405020304" pitchFamily="18" charset="0"/>
                  </a:rPr>
                  <a:t>, и применяется </a:t>
                </a:r>
                <a:r>
                  <a:rPr lang="ru-RU" sz="1200" b="1" dirty="0" err="1">
                    <a:latin typeface="Times New Roman" panose="02020603050405020304" pitchFamily="18" charset="0"/>
                    <a:cs typeface="Times New Roman" panose="02020603050405020304" pitchFamily="18" charset="0"/>
                  </a:rPr>
                  <a:t>MaxPool</a:t>
                </a:r>
                <a:r>
                  <a:rPr lang="ru-RU" sz="1200" b="1" dirty="0">
                    <a:latin typeface="Times New Roman" panose="02020603050405020304" pitchFamily="18" charset="0"/>
                    <a:cs typeface="Times New Roman" panose="02020603050405020304" pitchFamily="18" charset="0"/>
                  </a:rPr>
                  <a:t> 2×2</a:t>
                </a:r>
                <a:r>
                  <a:rPr lang="ru-RU" sz="1200" dirty="0">
                    <a:latin typeface="Times New Roman" panose="02020603050405020304" pitchFamily="18" charset="0"/>
                    <a:cs typeface="Times New Roman" panose="02020603050405020304" pitchFamily="18" charset="0"/>
                  </a:rPr>
                  <a:t>, то выход будет </a:t>
                </a:r>
                <a:r>
                  <a:rPr lang="ru-RU" sz="1200" b="1" dirty="0">
                    <a:latin typeface="Times New Roman" panose="02020603050405020304" pitchFamily="18" charset="0"/>
                    <a:cs typeface="Times New Roman" panose="02020603050405020304" pitchFamily="18" charset="0"/>
                  </a:rPr>
                  <a:t>2×2</a:t>
                </a:r>
                <a:r>
                  <a:rPr lang="ru-RU" sz="1200" dirty="0">
                    <a:latin typeface="Times New Roman" panose="02020603050405020304" pitchFamily="18" charset="0"/>
                    <a:cs typeface="Times New Roman" panose="02020603050405020304" pitchFamily="18" charset="0"/>
                  </a:rPr>
                  <a:t>, где каждый элемент — максимум из соответствующего блока 2×2.</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87089" y="1186962"/>
                <a:ext cx="5657674" cy="4774223"/>
              </a:xfrm>
              <a:blipFill>
                <a:blip r:embed="rId2"/>
                <a:stretch>
                  <a:fillRect t="-255" r="-108" b="-15964"/>
                </a:stretch>
              </a:blipFill>
            </p:spPr>
            <p:txBody>
              <a:bodyPr/>
              <a:lstStyle/>
              <a:p>
                <a:r>
                  <a:rPr lang="ru-RU">
                    <a:noFill/>
                  </a:rPr>
                  <a:t> </a:t>
                </a:r>
              </a:p>
            </p:txBody>
          </p:sp>
        </mc:Fallback>
      </mc:AlternateContent>
      <p:pic>
        <p:nvPicPr>
          <p:cNvPr id="12" name="Рисунок 11"/>
          <p:cNvPicPr>
            <a:picLocks noChangeAspect="1"/>
          </p:cNvPicPr>
          <p:nvPr/>
        </p:nvPicPr>
        <p:blipFill>
          <a:blip r:embed="rId3"/>
          <a:stretch>
            <a:fillRect/>
          </a:stretch>
        </p:blipFill>
        <p:spPr>
          <a:xfrm>
            <a:off x="6444763" y="1186962"/>
            <a:ext cx="4739052" cy="2272650"/>
          </a:xfrm>
          <a:prstGeom prst="rect">
            <a:avLst/>
          </a:prstGeom>
        </p:spPr>
      </p:pic>
      <p:pic>
        <p:nvPicPr>
          <p:cNvPr id="12301" name="Picture 13" descr="Picture backgroun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6583"/>
          <a:stretch/>
        </p:blipFill>
        <p:spPr bwMode="auto">
          <a:xfrm>
            <a:off x="6444762" y="3604685"/>
            <a:ext cx="4797287" cy="2250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456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Практика: Обучение CNN на изображениях</a:t>
            </a:r>
            <a:endParaRPr lang="ru-RU" dirty="0"/>
          </a:p>
        </p:txBody>
      </p:sp>
      <p:sp>
        <p:nvSpPr>
          <p:cNvPr id="3" name="Объект 2"/>
          <p:cNvSpPr>
            <a:spLocks noGrp="1"/>
          </p:cNvSpPr>
          <p:nvPr>
            <p:ph idx="1"/>
          </p:nvPr>
        </p:nvSpPr>
        <p:spPr>
          <a:xfrm>
            <a:off x="1261872" y="1828801"/>
            <a:ext cx="4602597" cy="4185138"/>
          </a:xfrm>
        </p:spPr>
        <p:txBody>
          <a:bodyPr/>
          <a:lstStyle/>
          <a:p>
            <a:pPr marL="0" indent="0" algn="just">
              <a:buNone/>
            </a:pPr>
            <a:r>
              <a:rPr lang="ru-RU" dirty="0" smtClean="0"/>
              <a:t>В данной работе, мы с вами обучим нейронную сеть </a:t>
            </a:r>
            <a:r>
              <a:rPr lang="en-US" dirty="0" err="1" smtClean="0"/>
              <a:t>ResNet</a:t>
            </a:r>
            <a:r>
              <a:rPr lang="ru-RU" dirty="0" smtClean="0"/>
              <a:t>. Попробуем два варианта обучения:</a:t>
            </a:r>
          </a:p>
          <a:p>
            <a:pPr marL="342900" indent="-342900" algn="just">
              <a:buAutoNum type="arabicPeriod"/>
            </a:pPr>
            <a:r>
              <a:rPr lang="ru-RU" dirty="0" smtClean="0"/>
              <a:t>Обучение </a:t>
            </a:r>
            <a:r>
              <a:rPr lang="ru-RU" dirty="0" err="1" smtClean="0"/>
              <a:t>предобученной</a:t>
            </a:r>
            <a:r>
              <a:rPr lang="ru-RU" dirty="0" smtClean="0"/>
              <a:t> модели.</a:t>
            </a:r>
          </a:p>
          <a:p>
            <a:pPr marL="342900" indent="-342900" algn="just">
              <a:buAutoNum type="arabicPeriod"/>
            </a:pPr>
            <a:r>
              <a:rPr lang="ru-RU" dirty="0" smtClean="0"/>
              <a:t>Обучение «сырых»</a:t>
            </a:r>
            <a:r>
              <a:rPr lang="en-US" dirty="0" smtClean="0"/>
              <a:t>/</a:t>
            </a:r>
            <a:r>
              <a:rPr lang="ru-RU" dirty="0" smtClean="0"/>
              <a:t>«случайных» весов.</a:t>
            </a:r>
          </a:p>
          <a:p>
            <a:pPr marL="0" indent="0" algn="just">
              <a:buNone/>
            </a:pPr>
            <a:r>
              <a:rPr lang="ru-RU" dirty="0" smtClean="0"/>
              <a:t>Проведем их сравнительный анализ и придем к понимаю какой подход в каких ситуациях удобен.</a:t>
            </a:r>
          </a:p>
          <a:p>
            <a:pPr marL="0" indent="0" algn="just">
              <a:buNone/>
            </a:pPr>
            <a:r>
              <a:rPr lang="ru-RU" dirty="0" smtClean="0"/>
              <a:t>Обучать будем на </a:t>
            </a:r>
            <a:r>
              <a:rPr lang="ru-RU" dirty="0" err="1" smtClean="0"/>
              <a:t>датасете</a:t>
            </a:r>
            <a:r>
              <a:rPr lang="ru-RU" dirty="0" smtClean="0"/>
              <a:t> кошки-собаки и придем (задача классификации, 2 класса)</a:t>
            </a:r>
            <a:endParaRPr lang="ru-RU" dirty="0"/>
          </a:p>
        </p:txBody>
      </p:sp>
      <p:pic>
        <p:nvPicPr>
          <p:cNvPr id="5" name="Рисунок 4"/>
          <p:cNvPicPr>
            <a:picLocks noChangeAspect="1"/>
          </p:cNvPicPr>
          <p:nvPr/>
        </p:nvPicPr>
        <p:blipFill>
          <a:blip r:embed="rId2"/>
          <a:stretch>
            <a:fillRect/>
          </a:stretch>
        </p:blipFill>
        <p:spPr>
          <a:xfrm>
            <a:off x="6351408" y="1345670"/>
            <a:ext cx="4324954" cy="4096322"/>
          </a:xfrm>
          <a:prstGeom prst="rect">
            <a:avLst/>
          </a:prstGeom>
        </p:spPr>
      </p:pic>
    </p:spTree>
    <p:extLst>
      <p:ext uri="{BB962C8B-B14F-4D97-AF65-F5344CB8AC3E}">
        <p14:creationId xmlns:p14="http://schemas.microsoft.com/office/powerpoint/2010/main" val="24479187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chor="ctr"/>
          <a:lstStyle/>
          <a:p>
            <a:r>
              <a:rPr lang="ru-RU" dirty="0" smtClean="0"/>
              <a:t>Введение в </a:t>
            </a:r>
            <a:r>
              <a:rPr lang="en-US" dirty="0" smtClean="0"/>
              <a:t>CV</a:t>
            </a:r>
            <a:r>
              <a:rPr lang="ru-RU" dirty="0" smtClean="0"/>
              <a:t>, </a:t>
            </a:r>
            <a:r>
              <a:rPr lang="en-US" dirty="0" err="1" smtClean="0"/>
              <a:t>PyTorch</a:t>
            </a:r>
            <a:endParaRPr lang="ru-RU" dirty="0"/>
          </a:p>
        </p:txBody>
      </p:sp>
      <p:sp>
        <p:nvSpPr>
          <p:cNvPr id="5" name="Текст 4"/>
          <p:cNvSpPr>
            <a:spLocks noGrp="1"/>
          </p:cNvSpPr>
          <p:nvPr>
            <p:ph type="body" idx="1"/>
          </p:nvPr>
        </p:nvSpPr>
        <p:spPr/>
        <p:txBody>
          <a:bodyPr/>
          <a:lstStyle/>
          <a:p>
            <a:r>
              <a:rPr lang="ru-RU" dirty="0" smtClean="0">
                <a:solidFill>
                  <a:schemeClr val="tx1"/>
                </a:solidFill>
              </a:rPr>
              <a:t>В данном разделе мы познакомимся с простейшими нейронными сетями</a:t>
            </a:r>
            <a:endParaRPr lang="ru-RU" dirty="0">
              <a:solidFill>
                <a:schemeClr val="tx1"/>
              </a:solidFill>
            </a:endParaRPr>
          </a:p>
        </p:txBody>
      </p:sp>
    </p:spTree>
    <p:extLst>
      <p:ext uri="{BB962C8B-B14F-4D97-AF65-F5344CB8AC3E}">
        <p14:creationId xmlns:p14="http://schemas.microsoft.com/office/powerpoint/2010/main" val="19298367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6749" y="-281353"/>
            <a:ext cx="9692640" cy="1325562"/>
          </a:xfrm>
        </p:spPr>
        <p:txBody>
          <a:bodyPr/>
          <a:lstStyle/>
          <a:p>
            <a:r>
              <a:rPr lang="ru-RU" b="1" dirty="0"/>
              <a:t>Сравнение FCN </a:t>
            </a:r>
            <a:r>
              <a:rPr lang="ru-RU" b="1" dirty="0" err="1"/>
              <a:t>vs</a:t>
            </a:r>
            <a:r>
              <a:rPr lang="ru-RU" b="1" dirty="0"/>
              <a:t> CNN</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168582888"/>
              </p:ext>
            </p:extLst>
          </p:nvPr>
        </p:nvGraphicFramePr>
        <p:xfrm>
          <a:off x="716749" y="1184886"/>
          <a:ext cx="9816436" cy="5442916"/>
        </p:xfrm>
        <a:graphic>
          <a:graphicData uri="http://schemas.openxmlformats.org/drawingml/2006/table">
            <a:tbl>
              <a:tblPr firstRow="1" bandRow="1">
                <a:tableStyleId>{5C22544A-7EE6-4342-B048-85BDC9FD1C3A}</a:tableStyleId>
              </a:tblPr>
              <a:tblGrid>
                <a:gridCol w="2885300">
                  <a:extLst>
                    <a:ext uri="{9D8B030D-6E8A-4147-A177-3AD203B41FA5}">
                      <a16:colId xmlns:a16="http://schemas.microsoft.com/office/drawing/2014/main" val="1550689738"/>
                    </a:ext>
                  </a:extLst>
                </a:gridCol>
                <a:gridCol w="3565813">
                  <a:extLst>
                    <a:ext uri="{9D8B030D-6E8A-4147-A177-3AD203B41FA5}">
                      <a16:colId xmlns:a16="http://schemas.microsoft.com/office/drawing/2014/main" val="273291577"/>
                    </a:ext>
                  </a:extLst>
                </a:gridCol>
                <a:gridCol w="3365323">
                  <a:extLst>
                    <a:ext uri="{9D8B030D-6E8A-4147-A177-3AD203B41FA5}">
                      <a16:colId xmlns:a16="http://schemas.microsoft.com/office/drawing/2014/main" val="631789871"/>
                    </a:ext>
                  </a:extLst>
                </a:gridCol>
              </a:tblGrid>
              <a:tr h="823240">
                <a:tc>
                  <a:txBody>
                    <a:bodyPr/>
                    <a:lstStyle/>
                    <a:p>
                      <a:r>
                        <a:rPr lang="ru-RU" dirty="0"/>
                        <a:t>Параметр</a:t>
                      </a:r>
                    </a:p>
                  </a:txBody>
                  <a:tcPr anchor="ctr"/>
                </a:tc>
                <a:tc>
                  <a:txBody>
                    <a:bodyPr/>
                    <a:lstStyle/>
                    <a:p>
                      <a:r>
                        <a:rPr lang="en-US" b="1"/>
                        <a:t>FCN</a:t>
                      </a:r>
                      <a:r>
                        <a:rPr lang="en-US"/>
                        <a:t> (Fully Connected Network)</a:t>
                      </a:r>
                    </a:p>
                  </a:txBody>
                  <a:tcPr anchor="ctr"/>
                </a:tc>
                <a:tc>
                  <a:txBody>
                    <a:bodyPr/>
                    <a:lstStyle/>
                    <a:p>
                      <a:r>
                        <a:rPr lang="en-US" b="1"/>
                        <a:t>CNN</a:t>
                      </a:r>
                      <a:r>
                        <a:rPr lang="en-US"/>
                        <a:t> (Convolutional Neural Network)</a:t>
                      </a:r>
                    </a:p>
                  </a:txBody>
                  <a:tcPr anchor="ctr"/>
                </a:tc>
                <a:extLst>
                  <a:ext uri="{0D108BD9-81ED-4DB2-BD59-A6C34878D82A}">
                    <a16:rowId xmlns:a16="http://schemas.microsoft.com/office/drawing/2014/main" val="497149875"/>
                  </a:ext>
                </a:extLst>
              </a:tr>
              <a:tr h="786015">
                <a:tc>
                  <a:txBody>
                    <a:bodyPr/>
                    <a:lstStyle/>
                    <a:p>
                      <a:r>
                        <a:rPr lang="ru-RU"/>
                        <a:t>Входные данные</a:t>
                      </a:r>
                    </a:p>
                  </a:txBody>
                  <a:tcPr anchor="ctr"/>
                </a:tc>
                <a:tc>
                  <a:txBody>
                    <a:bodyPr/>
                    <a:lstStyle/>
                    <a:p>
                      <a:r>
                        <a:rPr lang="ru-RU"/>
                        <a:t>32×32×3 = 3 072 признака (вектор)</a:t>
                      </a:r>
                    </a:p>
                  </a:txBody>
                  <a:tcPr anchor="ctr"/>
                </a:tc>
                <a:tc>
                  <a:txBody>
                    <a:bodyPr/>
                    <a:lstStyle/>
                    <a:p>
                      <a:r>
                        <a:rPr lang="ru-RU"/>
                        <a:t>32×32×3 (матрица, 3 канала)</a:t>
                      </a:r>
                    </a:p>
                  </a:txBody>
                  <a:tcPr anchor="ctr"/>
                </a:tc>
                <a:extLst>
                  <a:ext uri="{0D108BD9-81ED-4DB2-BD59-A6C34878D82A}">
                    <a16:rowId xmlns:a16="http://schemas.microsoft.com/office/drawing/2014/main" val="1720348401"/>
                  </a:ext>
                </a:extLst>
              </a:tr>
              <a:tr h="550211">
                <a:tc>
                  <a:txBody>
                    <a:bodyPr/>
                    <a:lstStyle/>
                    <a:p>
                      <a:r>
                        <a:rPr lang="ru-RU"/>
                        <a:t>Архитектура (пример)</a:t>
                      </a:r>
                    </a:p>
                  </a:txBody>
                  <a:tcPr anchor="ctr"/>
                </a:tc>
                <a:tc>
                  <a:txBody>
                    <a:bodyPr/>
                    <a:lstStyle/>
                    <a:p>
                      <a:r>
                        <a:rPr lang="ru-RU"/>
                        <a:t>3072 → 512 → 256 → 10</a:t>
                      </a:r>
                    </a:p>
                  </a:txBody>
                  <a:tcPr anchor="ctr"/>
                </a:tc>
                <a:tc>
                  <a:txBody>
                    <a:bodyPr/>
                    <a:lstStyle/>
                    <a:p>
                      <a:r>
                        <a:rPr lang="en-US"/>
                        <a:t>Conv(3×3, 32) → Conv(3×3, 64) → FC(128) → 10</a:t>
                      </a:r>
                    </a:p>
                  </a:txBody>
                  <a:tcPr anchor="ctr"/>
                </a:tc>
                <a:extLst>
                  <a:ext uri="{0D108BD9-81ED-4DB2-BD59-A6C34878D82A}">
                    <a16:rowId xmlns:a16="http://schemas.microsoft.com/office/drawing/2014/main" val="2675641219"/>
                  </a:ext>
                </a:extLst>
              </a:tr>
              <a:tr h="633261">
                <a:tc>
                  <a:txBody>
                    <a:bodyPr/>
                    <a:lstStyle/>
                    <a:p>
                      <a:r>
                        <a:rPr lang="ru-RU"/>
                        <a:t>Количество параметров</a:t>
                      </a:r>
                    </a:p>
                  </a:txBody>
                  <a:tcPr anchor="ctr"/>
                </a:tc>
                <a:tc>
                  <a:txBody>
                    <a:bodyPr/>
                    <a:lstStyle/>
                    <a:p>
                      <a:r>
                        <a:rPr lang="ru-RU"/>
                        <a:t>≈ </a:t>
                      </a:r>
                      <a:r>
                        <a:rPr lang="ru-RU" b="1"/>
                        <a:t>2,1 млн</a:t>
                      </a:r>
                      <a:endParaRPr lang="ru-RU"/>
                    </a:p>
                  </a:txBody>
                  <a:tcPr anchor="ctr"/>
                </a:tc>
                <a:tc>
                  <a:txBody>
                    <a:bodyPr/>
                    <a:lstStyle/>
                    <a:p>
                      <a:r>
                        <a:rPr lang="ru-RU"/>
                        <a:t>≈ </a:t>
                      </a:r>
                      <a:r>
                        <a:rPr lang="ru-RU" b="1"/>
                        <a:t>120 тыс.</a:t>
                      </a:r>
                      <a:endParaRPr lang="ru-RU"/>
                    </a:p>
                  </a:txBody>
                  <a:tcPr anchor="ctr"/>
                </a:tc>
                <a:extLst>
                  <a:ext uri="{0D108BD9-81ED-4DB2-BD59-A6C34878D82A}">
                    <a16:rowId xmlns:a16="http://schemas.microsoft.com/office/drawing/2014/main" val="513751537"/>
                  </a:ext>
                </a:extLst>
              </a:tr>
              <a:tr h="633261">
                <a:tc>
                  <a:txBody>
                    <a:bodyPr/>
                    <a:lstStyle/>
                    <a:p>
                      <a:r>
                        <a:rPr lang="ru-RU"/>
                        <a:t>Учёт пространственной структуры</a:t>
                      </a:r>
                    </a:p>
                  </a:txBody>
                  <a:tcPr anchor="ctr"/>
                </a:tc>
                <a:tc>
                  <a:txBody>
                    <a:bodyPr/>
                    <a:lstStyle/>
                    <a:p>
                      <a:r>
                        <a:rPr lang="ru-RU"/>
                        <a:t>Нет</a:t>
                      </a:r>
                    </a:p>
                  </a:txBody>
                  <a:tcPr anchor="ctr"/>
                </a:tc>
                <a:tc>
                  <a:txBody>
                    <a:bodyPr/>
                    <a:lstStyle/>
                    <a:p>
                      <a:r>
                        <a:rPr lang="ru-RU"/>
                        <a:t>Да (локальные фильтры)</a:t>
                      </a:r>
                    </a:p>
                  </a:txBody>
                  <a:tcPr anchor="ctr"/>
                </a:tc>
                <a:extLst>
                  <a:ext uri="{0D108BD9-81ED-4DB2-BD59-A6C34878D82A}">
                    <a16:rowId xmlns:a16="http://schemas.microsoft.com/office/drawing/2014/main" val="3910102043"/>
                  </a:ext>
                </a:extLst>
              </a:tr>
              <a:tr h="550211">
                <a:tc>
                  <a:txBody>
                    <a:bodyPr/>
                    <a:lstStyle/>
                    <a:p>
                      <a:r>
                        <a:rPr lang="ru-RU"/>
                        <a:t>Средняя точность (</a:t>
                      </a:r>
                      <a:r>
                        <a:rPr lang="en-US"/>
                        <a:t>accuracy)</a:t>
                      </a:r>
                    </a:p>
                  </a:txBody>
                  <a:tcPr anchor="ctr"/>
                </a:tc>
                <a:tc>
                  <a:txBody>
                    <a:bodyPr/>
                    <a:lstStyle/>
                    <a:p>
                      <a:r>
                        <a:rPr lang="ru-RU" b="1"/>
                        <a:t>45–55 %</a:t>
                      </a:r>
                      <a:endParaRPr lang="ru-RU"/>
                    </a:p>
                  </a:txBody>
                  <a:tcPr anchor="ctr"/>
                </a:tc>
                <a:tc>
                  <a:txBody>
                    <a:bodyPr/>
                    <a:lstStyle/>
                    <a:p>
                      <a:r>
                        <a:rPr lang="ru-RU" b="1"/>
                        <a:t>75–85 %</a:t>
                      </a:r>
                      <a:endParaRPr lang="ru-RU"/>
                    </a:p>
                  </a:txBody>
                  <a:tcPr anchor="ctr"/>
                </a:tc>
                <a:extLst>
                  <a:ext uri="{0D108BD9-81ED-4DB2-BD59-A6C34878D82A}">
                    <a16:rowId xmlns:a16="http://schemas.microsoft.com/office/drawing/2014/main" val="1320858925"/>
                  </a:ext>
                </a:extLst>
              </a:tr>
              <a:tr h="550211">
                <a:tc>
                  <a:txBody>
                    <a:bodyPr/>
                    <a:lstStyle/>
                    <a:p>
                      <a:r>
                        <a:rPr lang="ru-RU"/>
                        <a:t>Время обучения (на </a:t>
                      </a:r>
                      <a:r>
                        <a:rPr lang="en-US"/>
                        <a:t>CPU)</a:t>
                      </a:r>
                    </a:p>
                  </a:txBody>
                  <a:tcPr anchor="ctr"/>
                </a:tc>
                <a:tc>
                  <a:txBody>
                    <a:bodyPr/>
                    <a:lstStyle/>
                    <a:p>
                      <a:r>
                        <a:rPr lang="ru-RU" dirty="0" smtClean="0"/>
                        <a:t>15–20 </a:t>
                      </a:r>
                      <a:r>
                        <a:rPr lang="ru-RU" dirty="0"/>
                        <a:t>мин</a:t>
                      </a:r>
                    </a:p>
                  </a:txBody>
                  <a:tcPr anchor="ctr"/>
                </a:tc>
                <a:tc>
                  <a:txBody>
                    <a:bodyPr/>
                    <a:lstStyle/>
                    <a:p>
                      <a:r>
                        <a:rPr lang="ru-RU" dirty="0" smtClean="0"/>
                        <a:t>5–7 </a:t>
                      </a:r>
                      <a:r>
                        <a:rPr lang="ru-RU" dirty="0"/>
                        <a:t>мин</a:t>
                      </a:r>
                    </a:p>
                  </a:txBody>
                  <a:tcPr anchor="ctr"/>
                </a:tc>
                <a:extLst>
                  <a:ext uri="{0D108BD9-81ED-4DB2-BD59-A6C34878D82A}">
                    <a16:rowId xmlns:a16="http://schemas.microsoft.com/office/drawing/2014/main" val="2204117662"/>
                  </a:ext>
                </a:extLst>
              </a:tr>
              <a:tr h="550211">
                <a:tc>
                  <a:txBody>
                    <a:bodyPr/>
                    <a:lstStyle/>
                    <a:p>
                      <a:r>
                        <a:rPr lang="ru-RU"/>
                        <a:t>Склонность к переобучению</a:t>
                      </a:r>
                    </a:p>
                  </a:txBody>
                  <a:tcPr anchor="ctr"/>
                </a:tc>
                <a:tc>
                  <a:txBody>
                    <a:bodyPr/>
                    <a:lstStyle/>
                    <a:p>
                      <a:r>
                        <a:rPr lang="ru-RU"/>
                        <a:t>Высокая</a:t>
                      </a:r>
                    </a:p>
                  </a:txBody>
                  <a:tcPr anchor="ctr"/>
                </a:tc>
                <a:tc>
                  <a:txBody>
                    <a:bodyPr/>
                    <a:lstStyle/>
                    <a:p>
                      <a:r>
                        <a:rPr lang="ru-RU" dirty="0"/>
                        <a:t>Ниже</a:t>
                      </a:r>
                    </a:p>
                  </a:txBody>
                  <a:tcPr anchor="ctr"/>
                </a:tc>
                <a:extLst>
                  <a:ext uri="{0D108BD9-81ED-4DB2-BD59-A6C34878D82A}">
                    <a16:rowId xmlns:a16="http://schemas.microsoft.com/office/drawing/2014/main" val="877729174"/>
                  </a:ext>
                </a:extLst>
              </a:tr>
            </a:tbl>
          </a:graphicData>
        </a:graphic>
      </p:graphicFrame>
    </p:spTree>
    <p:extLst>
      <p:ext uri="{BB962C8B-B14F-4D97-AF65-F5344CB8AC3E}">
        <p14:creationId xmlns:p14="http://schemas.microsoft.com/office/powerpoint/2010/main" val="1820973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Современные задачи компьютерного зрения</a:t>
            </a:r>
          </a:p>
        </p:txBody>
      </p:sp>
      <p:sp>
        <p:nvSpPr>
          <p:cNvPr id="3" name="Объект 2"/>
          <p:cNvSpPr>
            <a:spLocks noGrp="1"/>
          </p:cNvSpPr>
          <p:nvPr>
            <p:ph idx="1"/>
          </p:nvPr>
        </p:nvSpPr>
        <p:spPr>
          <a:xfrm>
            <a:off x="523320" y="1793631"/>
            <a:ext cx="5437866" cy="4712677"/>
          </a:xfrm>
        </p:spPr>
        <p:txBody>
          <a:bodyPr>
            <a:normAutofit fontScale="70000" lnSpcReduction="20000"/>
          </a:bodyPr>
          <a:lstStyle/>
          <a:p>
            <a:pPr marL="0" indent="0" algn="just">
              <a:spcBef>
                <a:spcPts val="600"/>
              </a:spcBef>
              <a:buNone/>
            </a:pPr>
            <a:r>
              <a:rPr lang="ru-RU" dirty="0">
                <a:latin typeface="Times New Roman" panose="02020603050405020304" pitchFamily="18" charset="0"/>
                <a:cs typeface="Times New Roman" panose="02020603050405020304" pitchFamily="18" charset="0"/>
              </a:rPr>
              <a:t>До этого мы говорили только про задачу классификации. Нам дают фотографию, а мы говорим что на ней показано из какого-то заранее определенного набора классов, на который тренировали свою модель. Но есть и более интересные задачи с картинками:</a:t>
            </a:r>
          </a:p>
          <a:p>
            <a:pPr marL="0" indent="0" algn="just">
              <a:spcBef>
                <a:spcPts val="600"/>
              </a:spcBef>
              <a:buNone/>
            </a:pPr>
            <a:r>
              <a:rPr lang="ru-RU" dirty="0" err="1">
                <a:latin typeface="Times New Roman" panose="02020603050405020304" pitchFamily="18" charset="0"/>
                <a:cs typeface="Times New Roman" panose="02020603050405020304" pitchFamily="18" charset="0"/>
              </a:rPr>
              <a:t>Детекция</a:t>
            </a:r>
            <a:r>
              <a:rPr lang="ru-RU" dirty="0">
                <a:latin typeface="Times New Roman" panose="02020603050405020304" pitchFamily="18" charset="0"/>
                <a:cs typeface="Times New Roman" panose="02020603050405020304" pitchFamily="18" charset="0"/>
              </a:rPr>
              <a:t> - мы хотим находить какой-то объект на изображении или видео. Давайте будем на картинке выделять рамками интересующие нас объекты, причем необязательно одного класса. Например, так можно посчитать количество людей или машин в кадре.</a:t>
            </a:r>
          </a:p>
          <a:p>
            <a:pPr marL="0" indent="0" algn="just">
              <a:spcBef>
                <a:spcPts val="600"/>
              </a:spcBef>
              <a:buNone/>
            </a:pPr>
            <a:r>
              <a:rPr lang="ru-RU" dirty="0">
                <a:latin typeface="Times New Roman" panose="02020603050405020304" pitchFamily="18" charset="0"/>
                <a:cs typeface="Times New Roman" panose="02020603050405020304" pitchFamily="18" charset="0"/>
              </a:rPr>
              <a:t>Сегментация - давайте теперь мы будем хотеть не просто рамки, а </a:t>
            </a:r>
            <a:r>
              <a:rPr lang="ru-RU" dirty="0" err="1">
                <a:latin typeface="Times New Roman" panose="02020603050405020304" pitchFamily="18" charset="0"/>
                <a:cs typeface="Times New Roman" panose="02020603050405020304" pitchFamily="18" charset="0"/>
              </a:rPr>
              <a:t>попиксельное</a:t>
            </a:r>
            <a:r>
              <a:rPr lang="ru-RU" dirty="0">
                <a:latin typeface="Times New Roman" panose="02020603050405020304" pitchFamily="18" charset="0"/>
                <a:cs typeface="Times New Roman" panose="02020603050405020304" pitchFamily="18" charset="0"/>
              </a:rPr>
              <a:t> выделение. Это может быть полезно, если мы хотим знать очень точно границы объектов и, например, считать их площадь.</a:t>
            </a:r>
          </a:p>
          <a:p>
            <a:pPr marL="0" indent="0" algn="just">
              <a:spcBef>
                <a:spcPts val="600"/>
              </a:spcBef>
              <a:buNone/>
            </a:pPr>
            <a:r>
              <a:rPr lang="ru-RU" dirty="0">
                <a:latin typeface="Times New Roman" panose="02020603050405020304" pitchFamily="18" charset="0"/>
                <a:cs typeface="Times New Roman" panose="02020603050405020304" pitchFamily="18" charset="0"/>
              </a:rPr>
              <a:t>Трекинг - задача похожая на </a:t>
            </a:r>
            <a:r>
              <a:rPr lang="ru-RU" dirty="0" err="1">
                <a:latin typeface="Times New Roman" panose="02020603050405020304" pitchFamily="18" charset="0"/>
                <a:cs typeface="Times New Roman" panose="02020603050405020304" pitchFamily="18" charset="0"/>
              </a:rPr>
              <a:t>детекцию</a:t>
            </a:r>
            <a:r>
              <a:rPr lang="ru-RU" dirty="0">
                <a:latin typeface="Times New Roman" panose="02020603050405020304" pitchFamily="18" charset="0"/>
                <a:cs typeface="Times New Roman" panose="02020603050405020304" pitchFamily="18" charset="0"/>
              </a:rPr>
              <a:t>, но теперь мы хотим делать это на видео и в конце иметь ещё и некий путь (</a:t>
            </a:r>
            <a:r>
              <a:rPr lang="ru-RU" dirty="0" err="1">
                <a:latin typeface="Times New Roman" panose="02020603050405020304" pitchFamily="18" charset="0"/>
                <a:cs typeface="Times New Roman" panose="02020603050405020304" pitchFamily="18" charset="0"/>
              </a:rPr>
              <a:t>track</a:t>
            </a:r>
            <a:r>
              <a:rPr lang="ru-RU" dirty="0">
                <a:latin typeface="Times New Roman" panose="02020603050405020304" pitchFamily="18" charset="0"/>
                <a:cs typeface="Times New Roman" panose="02020603050405020304" pitchFamily="18" charset="0"/>
              </a:rPr>
              <a:t>) объекта. Например, мы хотим нарисовать траекторию мячика по видео.</a:t>
            </a:r>
          </a:p>
          <a:p>
            <a:pPr marL="0" indent="0" algn="just">
              <a:spcBef>
                <a:spcPts val="600"/>
              </a:spcBef>
              <a:buNone/>
            </a:pPr>
            <a:r>
              <a:rPr lang="ru-RU" dirty="0" err="1">
                <a:latin typeface="Times New Roman" panose="02020603050405020304" pitchFamily="18" charset="0"/>
                <a:cs typeface="Times New Roman" panose="02020603050405020304" pitchFamily="18" charset="0"/>
              </a:rPr>
              <a:t>Pose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estimation</a:t>
            </a:r>
            <a:r>
              <a:rPr lang="ru-RU" dirty="0">
                <a:latin typeface="Times New Roman" panose="02020603050405020304" pitchFamily="18" charset="0"/>
                <a:cs typeface="Times New Roman" panose="02020603050405020304" pitchFamily="18" charset="0"/>
              </a:rPr>
              <a:t> - очень популярная в последнее время задача. Мы хотим знать координаты разных точек тела человека (колени, стопы, кисти и так далее). Рисуем человечков из палочек, как в детстве. Применений этому масса, начиная от распознавания жестового языка и заканчивая анализом тренировок спортсменов.</a:t>
            </a:r>
          </a:p>
          <a:p>
            <a:pPr marL="0" indent="0" algn="just">
              <a:spcBef>
                <a:spcPts val="600"/>
              </a:spcBef>
              <a:buNone/>
            </a:pPr>
            <a:r>
              <a:rPr lang="ru-RU" dirty="0">
                <a:latin typeface="Times New Roman" panose="02020603050405020304" pitchFamily="18" charset="0"/>
                <a:cs typeface="Times New Roman" panose="02020603050405020304" pitchFamily="18" charset="0"/>
              </a:rPr>
              <a:t>Генерация изображений - наверное, самое популярное применение </a:t>
            </a:r>
            <a:r>
              <a:rPr lang="ru-RU" dirty="0" err="1">
                <a:latin typeface="Times New Roman" panose="02020603050405020304" pitchFamily="18" charset="0"/>
                <a:cs typeface="Times New Roman" panose="02020603050405020304" pitchFamily="18" charset="0"/>
              </a:rPr>
              <a:t>нейросетей</a:t>
            </a:r>
            <a:r>
              <a:rPr lang="ru-RU" dirty="0">
                <a:latin typeface="Times New Roman" panose="02020603050405020304" pitchFamily="18" charset="0"/>
                <a:cs typeface="Times New Roman" panose="02020603050405020304" pitchFamily="18" charset="0"/>
              </a:rPr>
              <a:t> в последнее время. Диффузионные модели, способные генерировать реалистичные изображения по заданному тексту буквально наполнили Интернет. </a:t>
            </a:r>
            <a:endParaRPr lang="ru-RU" dirty="0" smtClean="0">
              <a:latin typeface="Times New Roman" panose="02020603050405020304" pitchFamily="18" charset="0"/>
              <a:cs typeface="Times New Roman" panose="02020603050405020304" pitchFamily="18" charset="0"/>
            </a:endParaRPr>
          </a:p>
          <a:p>
            <a:pPr marL="0" indent="0" algn="just">
              <a:spcBef>
                <a:spcPts val="600"/>
              </a:spcBef>
              <a:buNone/>
            </a:pPr>
            <a:r>
              <a:rPr lang="ru-RU" dirty="0"/>
              <a:t>Отдельно стоит выделить 3D компьютерное зрение </a:t>
            </a:r>
            <a:r>
              <a:rPr lang="ru-RU" dirty="0" smtClean="0"/>
              <a:t>– в </a:t>
            </a:r>
            <a:r>
              <a:rPr lang="ru-RU" dirty="0"/>
              <a:t>нём множество своих задач, связанных с воссозданием сцены, генерацией 3D моделей объектов и так далее.</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5961187" y="1793631"/>
            <a:ext cx="5284176" cy="2287057"/>
          </a:xfrm>
          <a:prstGeom prst="rect">
            <a:avLst/>
          </a:prstGeom>
        </p:spPr>
      </p:pic>
      <p:pic>
        <p:nvPicPr>
          <p:cNvPr id="5" name="Рисунок 4"/>
          <p:cNvPicPr>
            <a:picLocks noChangeAspect="1"/>
          </p:cNvPicPr>
          <p:nvPr/>
        </p:nvPicPr>
        <p:blipFill>
          <a:blip r:embed="rId3"/>
          <a:stretch>
            <a:fillRect/>
          </a:stretch>
        </p:blipFill>
        <p:spPr>
          <a:xfrm>
            <a:off x="6732070" y="4112658"/>
            <a:ext cx="3915321" cy="2591162"/>
          </a:xfrm>
          <a:prstGeom prst="rect">
            <a:avLst/>
          </a:prstGeom>
        </p:spPr>
      </p:pic>
    </p:spTree>
    <p:extLst>
      <p:ext uri="{BB962C8B-B14F-4D97-AF65-F5344CB8AC3E}">
        <p14:creationId xmlns:p14="http://schemas.microsoft.com/office/powerpoint/2010/main" val="2512825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Современные задачи в CV</a:t>
            </a:r>
            <a:endParaRPr lang="ru-RU" dirty="0"/>
          </a:p>
        </p:txBody>
      </p:sp>
      <p:sp>
        <p:nvSpPr>
          <p:cNvPr id="4" name="Текст 3"/>
          <p:cNvSpPr>
            <a:spLocks noGrp="1"/>
          </p:cNvSpPr>
          <p:nvPr>
            <p:ph type="body" idx="1"/>
          </p:nvPr>
        </p:nvSpPr>
        <p:spPr/>
        <p:txBody>
          <a:bodyPr/>
          <a:lstStyle/>
          <a:p>
            <a:endParaRPr lang="ru-RU"/>
          </a:p>
        </p:txBody>
      </p:sp>
    </p:spTree>
    <p:extLst>
      <p:ext uri="{BB962C8B-B14F-4D97-AF65-F5344CB8AC3E}">
        <p14:creationId xmlns:p14="http://schemas.microsoft.com/office/powerpoint/2010/main" val="32520906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7233" y="-381586"/>
            <a:ext cx="9692640" cy="1325562"/>
          </a:xfrm>
        </p:spPr>
        <p:txBody>
          <a:bodyPr/>
          <a:lstStyle/>
          <a:p>
            <a:r>
              <a:rPr lang="ru-RU" b="1" dirty="0" err="1" smtClean="0"/>
              <a:t>Детекция</a:t>
            </a:r>
            <a:endParaRPr lang="ru-RU" dirty="0"/>
          </a:p>
        </p:txBody>
      </p:sp>
      <p:sp>
        <p:nvSpPr>
          <p:cNvPr id="3" name="Объект 2"/>
          <p:cNvSpPr>
            <a:spLocks noGrp="1"/>
          </p:cNvSpPr>
          <p:nvPr>
            <p:ph idx="1"/>
          </p:nvPr>
        </p:nvSpPr>
        <p:spPr>
          <a:xfrm>
            <a:off x="545123" y="943976"/>
            <a:ext cx="5741377" cy="5421655"/>
          </a:xfrm>
        </p:spPr>
        <p:txBody>
          <a:bodyPr>
            <a:noAutofit/>
          </a:bodyPr>
          <a:lstStyle/>
          <a:p>
            <a:pPr marL="0" indent="0" algn="just">
              <a:spcBef>
                <a:spcPts val="600"/>
              </a:spcBef>
              <a:spcAft>
                <a:spcPts val="0"/>
              </a:spcAft>
              <a:buNone/>
            </a:pPr>
            <a:r>
              <a:rPr lang="ru-RU" sz="1200" dirty="0"/>
              <a:t>Это задача, в которой мы сначала находим прямоугольник, </a:t>
            </a:r>
            <a:r>
              <a:rPr lang="ru-RU" sz="1200" dirty="0" smtClean="0"/>
              <a:t>содержащий в </a:t>
            </a:r>
            <a:r>
              <a:rPr lang="ru-RU" sz="1200" dirty="0"/>
              <a:t>себе интересующий нас объект, а потом мы классифицируем то, что оказалось внутри прямоугольника. Такой прямоугольник называется </a:t>
            </a:r>
            <a:r>
              <a:rPr lang="ru-RU" sz="1200" dirty="0" err="1"/>
              <a:t>bounding</a:t>
            </a:r>
            <a:r>
              <a:rPr lang="ru-RU" sz="1200" dirty="0"/>
              <a:t> </a:t>
            </a:r>
            <a:r>
              <a:rPr lang="ru-RU" sz="1200" dirty="0" err="1"/>
              <a:t>box</a:t>
            </a:r>
            <a:r>
              <a:rPr lang="ru-RU" sz="1200" dirty="0"/>
              <a:t> или, коротко, </a:t>
            </a:r>
            <a:r>
              <a:rPr lang="ru-RU" sz="1200" dirty="0" err="1"/>
              <a:t>bbox</a:t>
            </a:r>
            <a:r>
              <a:rPr lang="ru-RU" sz="1200" dirty="0"/>
              <a:t>.</a:t>
            </a:r>
          </a:p>
          <a:p>
            <a:pPr marL="0" indent="0" algn="just">
              <a:spcBef>
                <a:spcPts val="600"/>
              </a:spcBef>
              <a:spcAft>
                <a:spcPts val="0"/>
              </a:spcAft>
              <a:buNone/>
            </a:pPr>
            <a:r>
              <a:rPr lang="ru-RU" sz="1200" dirty="0"/>
              <a:t>Обычно модель выдает для некоторого класса k список прямоугольников с уверенностью. Уверенность тем выше, чем модель сильнее уверена в наличии объекта внутри прямоугольника и в его принадлежности классу k. </a:t>
            </a:r>
            <a:endParaRPr lang="ru-RU" sz="1200" dirty="0" smtClean="0"/>
          </a:p>
          <a:p>
            <a:pPr marL="0" indent="0" algn="just">
              <a:spcBef>
                <a:spcPts val="600"/>
              </a:spcBef>
              <a:spcAft>
                <a:spcPts val="0"/>
              </a:spcAft>
              <a:buNone/>
            </a:pPr>
            <a:r>
              <a:rPr lang="ru-RU" sz="1200" b="1" dirty="0" err="1"/>
              <a:t>Non-max</a:t>
            </a:r>
            <a:r>
              <a:rPr lang="ru-RU" sz="1200" b="1" dirty="0"/>
              <a:t> </a:t>
            </a:r>
            <a:r>
              <a:rPr lang="ru-RU" sz="1200" b="1" dirty="0" err="1"/>
              <a:t>suppression</a:t>
            </a:r>
            <a:r>
              <a:rPr lang="ru-RU" sz="1200" b="1" dirty="0"/>
              <a:t> (NMS)</a:t>
            </a:r>
          </a:p>
          <a:p>
            <a:pPr marL="0" indent="0" algn="just">
              <a:spcBef>
                <a:spcPts val="600"/>
              </a:spcBef>
              <a:spcAft>
                <a:spcPts val="0"/>
              </a:spcAft>
              <a:buNone/>
            </a:pPr>
            <a:r>
              <a:rPr lang="ru-RU" sz="1200" dirty="0"/>
              <a:t>Как нетрудно догадаться, при таком подходе наша модель может научиться выдавать очень много похожих </a:t>
            </a:r>
            <a:r>
              <a:rPr lang="ru-RU" sz="1200" dirty="0" err="1"/>
              <a:t>bbox</a:t>
            </a:r>
            <a:r>
              <a:rPr lang="ru-RU" sz="1200" dirty="0"/>
              <a:t> в одном месте. </a:t>
            </a:r>
            <a:r>
              <a:rPr lang="ru-RU" sz="1200" dirty="0" smtClean="0"/>
              <a:t>Тут </a:t>
            </a:r>
            <a:r>
              <a:rPr lang="ru-RU" sz="1200" dirty="0"/>
              <a:t>нам поможет принцип </a:t>
            </a:r>
            <a:r>
              <a:rPr lang="ru-RU" sz="1200" dirty="0" smtClean="0"/>
              <a:t>NMS. </a:t>
            </a:r>
            <a:r>
              <a:rPr lang="ru-RU" sz="1200" dirty="0"/>
              <a:t>Его идея очень проста: мы сначала сортируем прямоугольники по уверенности, а потом удаляем все прямоугольники, которые пересекаются с нашим более чем на порог t. Для этого нам понадобится знать всего 5 чисел для каждого прямоугольника: 4 задают сам прямоугольник и уверенность. Реализацию этой функции в коде можно посмотреть по ссылке, ведущей на первоисточник картинки.</a:t>
            </a:r>
          </a:p>
          <a:p>
            <a:pPr marL="0" indent="0" algn="just">
              <a:spcBef>
                <a:spcPts val="600"/>
              </a:spcBef>
              <a:spcAft>
                <a:spcPts val="0"/>
              </a:spcAft>
              <a:buNone/>
            </a:pPr>
            <a:r>
              <a:rPr lang="ru-RU" sz="1200" dirty="0"/>
              <a:t>Отметим, что выходы модели могут быть в разных форматах:</a:t>
            </a:r>
          </a:p>
          <a:p>
            <a:pPr marL="617220" lvl="1" indent="-342900" algn="just">
              <a:spcBef>
                <a:spcPts val="600"/>
              </a:spcBef>
              <a:spcAft>
                <a:spcPts val="0"/>
              </a:spcAft>
              <a:buFont typeface="+mj-lt"/>
              <a:buAutoNum type="arabicPeriod"/>
            </a:pPr>
            <a:r>
              <a:rPr lang="ru-RU" sz="1200" dirty="0">
                <a:solidFill>
                  <a:schemeClr val="tx1"/>
                </a:solidFill>
              </a:rPr>
              <a:t>Нормированы на размер изображения (то есть будут значения от 0 до 1, так, например, у YOLOv8)</a:t>
            </a:r>
          </a:p>
          <a:p>
            <a:pPr marL="617220" lvl="1" indent="-342900" algn="just">
              <a:spcBef>
                <a:spcPts val="600"/>
              </a:spcBef>
              <a:spcAft>
                <a:spcPts val="0"/>
              </a:spcAft>
              <a:buFont typeface="+mj-lt"/>
              <a:buAutoNum type="arabicPeriod"/>
            </a:pPr>
            <a:r>
              <a:rPr lang="ru-RU" sz="1200" dirty="0">
                <a:solidFill>
                  <a:schemeClr val="tx1"/>
                </a:solidFill>
              </a:rPr>
              <a:t>Значения в пикселях (формат </a:t>
            </a:r>
            <a:r>
              <a:rPr lang="ru-RU" sz="1200" dirty="0" err="1">
                <a:solidFill>
                  <a:schemeClr val="tx1"/>
                </a:solidFill>
              </a:rPr>
              <a:t>Pascal</a:t>
            </a:r>
            <a:r>
              <a:rPr lang="ru-RU" sz="1200" dirty="0">
                <a:solidFill>
                  <a:schemeClr val="tx1"/>
                </a:solidFill>
              </a:rPr>
              <a:t> VOC, модель YOLOX)</a:t>
            </a:r>
          </a:p>
          <a:p>
            <a:pPr marL="0" indent="0" algn="just">
              <a:spcBef>
                <a:spcPts val="600"/>
              </a:spcBef>
              <a:spcAft>
                <a:spcPts val="0"/>
              </a:spcAft>
              <a:buNone/>
            </a:pPr>
            <a:r>
              <a:rPr lang="ru-RU" sz="1200" dirty="0"/>
              <a:t>Кроме того, сами прямоугольники тоже можно задавать по-разному:</a:t>
            </a:r>
          </a:p>
          <a:p>
            <a:pPr marL="617220" lvl="1" indent="-342900" algn="just">
              <a:spcBef>
                <a:spcPts val="600"/>
              </a:spcBef>
              <a:spcAft>
                <a:spcPts val="0"/>
              </a:spcAft>
              <a:buFont typeface="+mj-lt"/>
              <a:buAutoNum type="arabicPeriod"/>
            </a:pPr>
            <a:r>
              <a:rPr lang="ru-RU" sz="1200" dirty="0">
                <a:solidFill>
                  <a:schemeClr val="tx1"/>
                </a:solidFill>
              </a:rPr>
              <a:t>Ширина, высота и две координаты для центра (например, YOLOv8)</a:t>
            </a:r>
          </a:p>
          <a:p>
            <a:pPr marL="617220" lvl="1" indent="-342900" algn="just">
              <a:spcBef>
                <a:spcPts val="600"/>
              </a:spcBef>
              <a:spcAft>
                <a:spcPts val="0"/>
              </a:spcAft>
              <a:buFont typeface="+mj-lt"/>
              <a:buAutoNum type="arabicPeriod"/>
            </a:pPr>
            <a:r>
              <a:rPr lang="ru-RU" sz="1200" dirty="0">
                <a:solidFill>
                  <a:schemeClr val="tx1"/>
                </a:solidFill>
              </a:rPr>
              <a:t>Координаты левого верхнего и правого нижнего углов (формат </a:t>
            </a:r>
            <a:r>
              <a:rPr lang="ru-RU" sz="1200" dirty="0" err="1">
                <a:solidFill>
                  <a:schemeClr val="tx1"/>
                </a:solidFill>
              </a:rPr>
              <a:t>Pascal</a:t>
            </a:r>
            <a:r>
              <a:rPr lang="ru-RU" sz="1200" dirty="0">
                <a:solidFill>
                  <a:schemeClr val="tx1"/>
                </a:solidFill>
              </a:rPr>
              <a:t> VOC, модель YOLOX)</a:t>
            </a:r>
          </a:p>
          <a:p>
            <a:pPr marL="0" indent="0" algn="just">
              <a:spcBef>
                <a:spcPts val="600"/>
              </a:spcBef>
              <a:spcAft>
                <a:spcPts val="0"/>
              </a:spcAft>
              <a:buNone/>
            </a:pPr>
            <a:r>
              <a:rPr lang="ru-RU" sz="1200" dirty="0"/>
              <a:t>Поэтому </a:t>
            </a:r>
            <a:r>
              <a:rPr lang="ru-RU" sz="1200" dirty="0" err="1"/>
              <a:t>Computer</a:t>
            </a:r>
            <a:r>
              <a:rPr lang="ru-RU" sz="1200" dirty="0"/>
              <a:t> </a:t>
            </a:r>
            <a:r>
              <a:rPr lang="ru-RU" sz="1200" dirty="0" err="1"/>
              <a:t>Vision</a:t>
            </a:r>
            <a:r>
              <a:rPr lang="ru-RU" sz="1200" dirty="0"/>
              <a:t> (CV) специалистам нередко приходится пересчитывать одно в другое при экспериментах с моделями. </a:t>
            </a:r>
          </a:p>
        </p:txBody>
      </p:sp>
      <p:pic>
        <p:nvPicPr>
          <p:cNvPr id="13314" name="Picture 2" descr="https://ucarecdn.com/3b2cb217-521f-4616-a541-e361e91bf7b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2685" y="943976"/>
            <a:ext cx="4325815" cy="2880994"/>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rotWithShape="1">
          <a:blip r:embed="rId3"/>
          <a:srcRect r="51437" b="17968"/>
          <a:stretch/>
        </p:blipFill>
        <p:spPr>
          <a:xfrm>
            <a:off x="6532685" y="4043878"/>
            <a:ext cx="4325815" cy="2392906"/>
          </a:xfrm>
          <a:prstGeom prst="rect">
            <a:avLst/>
          </a:prstGeom>
        </p:spPr>
      </p:pic>
    </p:spTree>
    <p:extLst>
      <p:ext uri="{BB962C8B-B14F-4D97-AF65-F5344CB8AC3E}">
        <p14:creationId xmlns:p14="http://schemas.microsoft.com/office/powerpoint/2010/main" val="31095646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7233" y="-381586"/>
            <a:ext cx="9692640" cy="1325562"/>
          </a:xfrm>
        </p:spPr>
        <p:txBody>
          <a:bodyPr/>
          <a:lstStyle/>
          <a:p>
            <a:r>
              <a:rPr lang="ru-RU" b="1" dirty="0" err="1" smtClean="0"/>
              <a:t>Детекция</a:t>
            </a:r>
            <a:r>
              <a:rPr lang="ru-RU" b="1" dirty="0" smtClean="0"/>
              <a:t> </a:t>
            </a:r>
            <a:r>
              <a:rPr lang="en-US" b="1" dirty="0" smtClean="0"/>
              <a:t>R-CNN</a:t>
            </a:r>
            <a:endParaRPr lang="ru-RU" dirty="0"/>
          </a:p>
        </p:txBody>
      </p:sp>
      <p:sp>
        <p:nvSpPr>
          <p:cNvPr id="3" name="Объект 2"/>
          <p:cNvSpPr>
            <a:spLocks noGrp="1"/>
          </p:cNvSpPr>
          <p:nvPr>
            <p:ph idx="1"/>
          </p:nvPr>
        </p:nvSpPr>
        <p:spPr>
          <a:xfrm>
            <a:off x="536330" y="1067068"/>
            <a:ext cx="5741377" cy="5421655"/>
          </a:xfrm>
        </p:spPr>
        <p:txBody>
          <a:bodyPr>
            <a:noAutofit/>
          </a:bodyPr>
          <a:lstStyle/>
          <a:p>
            <a:pPr marL="0" indent="0" algn="just">
              <a:spcBef>
                <a:spcPts val="600"/>
              </a:spcBef>
              <a:spcAft>
                <a:spcPts val="0"/>
              </a:spcAft>
              <a:buNone/>
            </a:pPr>
            <a:r>
              <a:rPr lang="ru-RU" sz="1400" dirty="0" smtClean="0">
                <a:latin typeface="Times New Roman" panose="02020603050405020304" pitchFamily="18" charset="0"/>
                <a:cs typeface="Times New Roman" panose="02020603050405020304" pitchFamily="18" charset="0"/>
              </a:rPr>
              <a:t>Одним </a:t>
            </a:r>
            <a:r>
              <a:rPr lang="ru-RU" sz="1400" dirty="0">
                <a:latin typeface="Times New Roman" panose="02020603050405020304" pitchFamily="18" charset="0"/>
                <a:cs typeface="Times New Roman" panose="02020603050405020304" pitchFamily="18" charset="0"/>
              </a:rPr>
              <a:t>из наиболее старых примеров сети для </a:t>
            </a:r>
            <a:r>
              <a:rPr lang="ru-RU" sz="1400" dirty="0" err="1">
                <a:latin typeface="Times New Roman" panose="02020603050405020304" pitchFamily="18" charset="0"/>
                <a:cs typeface="Times New Roman" panose="02020603050405020304" pitchFamily="18" charset="0"/>
              </a:rPr>
              <a:t>детекции</a:t>
            </a:r>
            <a:r>
              <a:rPr lang="ru-RU" sz="1400" dirty="0">
                <a:latin typeface="Times New Roman" panose="02020603050405020304" pitchFamily="18" charset="0"/>
                <a:cs typeface="Times New Roman" panose="02020603050405020304" pitchFamily="18" charset="0"/>
              </a:rPr>
              <a:t> является R-CNN. Как он работает? Давайте мы возьмем наше изображение и как-то вытянем из него наиболее интересные области. Как мы это сделаем? Обратимся к классическим алгоритмам (подробно в них влезать тут не будем, но можно почитать про </a:t>
            </a:r>
            <a:r>
              <a:rPr lang="en-US" sz="1400" dirty="0" err="1" smtClean="0">
                <a:latin typeface="Times New Roman" panose="02020603050405020304" pitchFamily="18" charset="0"/>
                <a:cs typeface="Times New Roman" panose="02020603050405020304" pitchFamily="18" charset="0"/>
              </a:rPr>
              <a:t>Selectiv</a:t>
            </a:r>
            <a:r>
              <a:rPr lang="en-US" sz="1400" dirty="0" smtClean="0">
                <a:latin typeface="Times New Roman" panose="02020603050405020304" pitchFamily="18" charset="0"/>
                <a:cs typeface="Times New Roman" panose="02020603050405020304" pitchFamily="18" charset="0"/>
              </a:rPr>
              <a:t> Search</a:t>
            </a:r>
            <a:r>
              <a:rPr lang="ru-RU" sz="1400" dirty="0">
                <a:latin typeface="Times New Roman" panose="02020603050405020304" pitchFamily="18" charset="0"/>
                <a:cs typeface="Times New Roman" panose="02020603050405020304" pitchFamily="18" charset="0"/>
              </a:rPr>
              <a:t> и метод </a:t>
            </a:r>
            <a:r>
              <a:rPr lang="ru-RU" sz="1400" dirty="0" err="1">
                <a:latin typeface="Times New Roman" panose="02020603050405020304" pitchFamily="18" charset="0"/>
                <a:cs typeface="Times New Roman" panose="02020603050405020304" pitchFamily="18" charset="0"/>
              </a:rPr>
              <a:t>Felzenszwalb-Huttenlocher</a:t>
            </a:r>
            <a:r>
              <a:rPr lang="ru-RU" sz="1400" dirty="0">
                <a:latin typeface="Times New Roman" panose="02020603050405020304" pitchFamily="18" charset="0"/>
                <a:cs typeface="Times New Roman" panose="02020603050405020304" pitchFamily="18" charset="0"/>
              </a:rPr>
              <a:t>). Если совсем на пальцах, то давайте просто сгруппируем участки изображений на основе интенсивности пикселей, после чего склеим их в один, если они достаточно похожи. Будем повторять этот алгоритм пока у нас либо будет нечего склеивать, либо не останется желаемое количество участков. Сделаем из полученных регионов прямоугольники (те самые </a:t>
            </a:r>
            <a:r>
              <a:rPr lang="ru-RU" sz="1400" dirty="0" err="1">
                <a:latin typeface="Times New Roman" panose="02020603050405020304" pitchFamily="18" charset="0"/>
                <a:cs typeface="Times New Roman" panose="02020603050405020304" pitchFamily="18" charset="0"/>
              </a:rPr>
              <a:t>bounding</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boxes</a:t>
            </a:r>
            <a:r>
              <a:rPr lang="ru-RU" sz="1400" dirty="0">
                <a:latin typeface="Times New Roman" panose="02020603050405020304" pitchFamily="18" charset="0"/>
                <a:cs typeface="Times New Roman" panose="02020603050405020304" pitchFamily="18" charset="0"/>
              </a:rPr>
              <a:t>), после чего передадим их в </a:t>
            </a:r>
            <a:r>
              <a:rPr lang="ru-RU" sz="1400" dirty="0" err="1">
                <a:latin typeface="Times New Roman" panose="02020603050405020304" pitchFamily="18" charset="0"/>
                <a:cs typeface="Times New Roman" panose="02020603050405020304" pitchFamily="18" charset="0"/>
              </a:rPr>
              <a:t>предобученную</a:t>
            </a:r>
            <a:r>
              <a:rPr lang="ru-RU" sz="1400" dirty="0">
                <a:latin typeface="Times New Roman" panose="02020603050405020304" pitchFamily="18" charset="0"/>
                <a:cs typeface="Times New Roman" panose="02020603050405020304" pitchFamily="18" charset="0"/>
              </a:rPr>
              <a:t> сеть </a:t>
            </a:r>
            <a:r>
              <a:rPr lang="ru-RU" sz="1400" dirty="0" err="1">
                <a:latin typeface="Times New Roman" panose="02020603050405020304" pitchFamily="18" charset="0"/>
                <a:cs typeface="Times New Roman" panose="02020603050405020304" pitchFamily="18" charset="0"/>
              </a:rPr>
              <a:t>AlexNet</a:t>
            </a:r>
            <a:r>
              <a:rPr lang="ru-RU" sz="1400" dirty="0">
                <a:latin typeface="Times New Roman" panose="02020603050405020304" pitchFamily="18" charset="0"/>
                <a:cs typeface="Times New Roman" panose="02020603050405020304" pitchFamily="18" charset="0"/>
              </a:rPr>
              <a:t> (для этого нам понадобится сделать </a:t>
            </a:r>
            <a:r>
              <a:rPr lang="ru-RU" sz="1400" dirty="0" err="1">
                <a:latin typeface="Times New Roman" panose="02020603050405020304" pitchFamily="18" charset="0"/>
                <a:cs typeface="Times New Roman" panose="02020603050405020304" pitchFamily="18" charset="0"/>
              </a:rPr>
              <a:t>Resize</a:t>
            </a:r>
            <a:r>
              <a:rPr lang="ru-RU" sz="1400" dirty="0">
                <a:latin typeface="Times New Roman" panose="02020603050405020304" pitchFamily="18" charset="0"/>
                <a:cs typeface="Times New Roman" panose="02020603050405020304" pitchFamily="18" charset="0"/>
              </a:rPr>
              <a:t> в размеры известного </a:t>
            </a:r>
            <a:r>
              <a:rPr lang="ru-RU" sz="1400" dirty="0" err="1">
                <a:latin typeface="Times New Roman" panose="02020603050405020304" pitchFamily="18" charset="0"/>
                <a:cs typeface="Times New Roman" panose="02020603050405020304" pitchFamily="18" charset="0"/>
              </a:rPr>
              <a:t>датасета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ImageNet</a:t>
            </a:r>
            <a:r>
              <a:rPr lang="ru-RU" sz="1400" dirty="0">
                <a:latin typeface="Times New Roman" panose="02020603050405020304" pitchFamily="18" charset="0"/>
                <a:cs typeface="Times New Roman" panose="02020603050405020304" pitchFamily="18" charset="0"/>
              </a:rPr>
              <a:t>). Получаем вероятности классов </a:t>
            </a:r>
            <a:r>
              <a:rPr lang="ru-RU" sz="1400" dirty="0" err="1">
                <a:latin typeface="Times New Roman" panose="02020603050405020304" pitchFamily="18" charset="0"/>
                <a:cs typeface="Times New Roman" panose="02020603050405020304" pitchFamily="18" charset="0"/>
              </a:rPr>
              <a:t>датасета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ImageNet</a:t>
            </a:r>
            <a:r>
              <a:rPr lang="ru-RU" sz="1400" dirty="0">
                <a:latin typeface="Times New Roman" panose="02020603050405020304" pitchFamily="18" charset="0"/>
                <a:cs typeface="Times New Roman" panose="02020603050405020304" pitchFamily="18" charset="0"/>
              </a:rPr>
              <a:t>, но если хотим свои, то можно просто заменить последние слои и учить отдельно.</a:t>
            </a:r>
          </a:p>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Какие проблемы у такого подхода?</a:t>
            </a:r>
          </a:p>
          <a:p>
            <a:pPr marL="502920" lvl="1" indent="-228600" algn="just">
              <a:spcBef>
                <a:spcPts val="600"/>
              </a:spcBef>
              <a:spcAft>
                <a:spcPts val="0"/>
              </a:spcAft>
              <a:buFont typeface="+mj-lt"/>
              <a:buAutoNum type="arabicPeriod"/>
            </a:pPr>
            <a:r>
              <a:rPr lang="ru-RU" sz="1400" dirty="0">
                <a:latin typeface="Times New Roman" panose="02020603050405020304" pitchFamily="18" charset="0"/>
                <a:cs typeface="Times New Roman" panose="02020603050405020304" pitchFamily="18" charset="0"/>
              </a:rPr>
              <a:t>Не </a:t>
            </a:r>
            <a:r>
              <a:rPr lang="ru-RU" sz="1400" dirty="0" err="1">
                <a:latin typeface="Times New Roman" panose="02020603050405020304" pitchFamily="18" charset="0"/>
                <a:cs typeface="Times New Roman" panose="02020603050405020304" pitchFamily="18" charset="0"/>
              </a:rPr>
              <a:t>end-to-end</a:t>
            </a:r>
            <a:r>
              <a:rPr lang="ru-RU" sz="1400" dirty="0">
                <a:latin typeface="Times New Roman" panose="02020603050405020304" pitchFamily="18" charset="0"/>
                <a:cs typeface="Times New Roman" panose="02020603050405020304" pitchFamily="18" charset="0"/>
              </a:rPr>
              <a:t>: у нас несколько независимых блоков.</a:t>
            </a:r>
          </a:p>
          <a:p>
            <a:pPr marL="502920" lvl="1" indent="-228600" algn="just">
              <a:spcBef>
                <a:spcPts val="600"/>
              </a:spcBef>
              <a:spcAft>
                <a:spcPts val="0"/>
              </a:spcAft>
              <a:buFont typeface="+mj-lt"/>
              <a:buAutoNum type="arabicPeriod"/>
            </a:pPr>
            <a:r>
              <a:rPr lang="ru-RU" sz="1400" dirty="0">
                <a:latin typeface="Times New Roman" panose="02020603050405020304" pitchFamily="18" charset="0"/>
                <a:cs typeface="Times New Roman" panose="02020603050405020304" pitchFamily="18" charset="0"/>
              </a:rPr>
              <a:t>Генерация кандидатов </a:t>
            </a:r>
            <a:r>
              <a:rPr lang="ru-RU" sz="1400" dirty="0" err="1">
                <a:latin typeface="Times New Roman" panose="02020603050405020304" pitchFamily="18" charset="0"/>
                <a:cs typeface="Times New Roman" panose="02020603050405020304" pitchFamily="18" charset="0"/>
              </a:rPr>
              <a:t>bounding</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boxes</a:t>
            </a:r>
            <a:r>
              <a:rPr lang="ru-RU" sz="1400" dirty="0">
                <a:latin typeface="Times New Roman" panose="02020603050405020304" pitchFamily="18" charset="0"/>
                <a:cs typeface="Times New Roman" panose="02020603050405020304" pitchFamily="18" charset="0"/>
              </a:rPr>
              <a:t> полагается просто на интенсивность пикселей. Можно изменять алгоритмы на другие, но тогда генерация кандидатов будет очень сложной.</a:t>
            </a:r>
          </a:p>
          <a:p>
            <a:pPr marL="502920" lvl="1" indent="-228600" algn="just">
              <a:spcBef>
                <a:spcPts val="600"/>
              </a:spcBef>
              <a:spcAft>
                <a:spcPts val="0"/>
              </a:spcAft>
              <a:buFont typeface="+mj-lt"/>
              <a:buAutoNum type="arabicPeriod"/>
            </a:pPr>
            <a:r>
              <a:rPr lang="ru-RU" sz="1400" dirty="0" err="1">
                <a:latin typeface="Times New Roman" panose="02020603050405020304" pitchFamily="18" charset="0"/>
                <a:cs typeface="Times New Roman" panose="02020603050405020304" pitchFamily="18" charset="0"/>
              </a:rPr>
              <a:t>Сверточную</a:t>
            </a:r>
            <a:r>
              <a:rPr lang="ru-RU" sz="1400" dirty="0">
                <a:latin typeface="Times New Roman" panose="02020603050405020304" pitchFamily="18" charset="0"/>
                <a:cs typeface="Times New Roman" panose="02020603050405020304" pitchFamily="18" charset="0"/>
              </a:rPr>
              <a:t> сеть мы вовсе или практически не обучаем, поэтому качество вряд ли будет высокое.</a:t>
            </a:r>
          </a:p>
          <a:p>
            <a:pPr marL="502920" lvl="1" indent="-228600" algn="just">
              <a:spcBef>
                <a:spcPts val="600"/>
              </a:spcBef>
              <a:spcAft>
                <a:spcPts val="0"/>
              </a:spcAft>
              <a:buFont typeface="+mj-lt"/>
              <a:buAutoNum type="arabicPeriod"/>
            </a:pPr>
            <a:r>
              <a:rPr lang="ru-RU" sz="1400" dirty="0">
                <a:latin typeface="Times New Roman" panose="02020603050405020304" pitchFamily="18" charset="0"/>
                <a:cs typeface="Times New Roman" panose="02020603050405020304" pitchFamily="18" charset="0"/>
              </a:rPr>
              <a:t>Очень долго (много операций</a:t>
            </a:r>
            <a:r>
              <a:rPr lang="ru-RU" sz="1400" dirty="0" smtClean="0">
                <a:latin typeface="Times New Roman" panose="02020603050405020304" pitchFamily="18" charset="0"/>
                <a:cs typeface="Times New Roman" panose="02020603050405020304" pitchFamily="18" charset="0"/>
              </a:rPr>
              <a:t>).</a:t>
            </a:r>
            <a:endParaRPr lang="en-US" sz="1400" dirty="0" smtClean="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6418385" y="985140"/>
            <a:ext cx="4747846" cy="1388521"/>
          </a:xfrm>
          <a:prstGeom prst="rect">
            <a:avLst/>
          </a:prstGeom>
        </p:spPr>
      </p:pic>
      <p:pic>
        <p:nvPicPr>
          <p:cNvPr id="7" name="Рисунок 6"/>
          <p:cNvPicPr>
            <a:picLocks noChangeAspect="1"/>
          </p:cNvPicPr>
          <p:nvPr/>
        </p:nvPicPr>
        <p:blipFill>
          <a:blip r:embed="rId3"/>
          <a:stretch>
            <a:fillRect/>
          </a:stretch>
        </p:blipFill>
        <p:spPr>
          <a:xfrm>
            <a:off x="6354090" y="2717582"/>
            <a:ext cx="4741802" cy="2930777"/>
          </a:xfrm>
          <a:prstGeom prst="rect">
            <a:avLst/>
          </a:prstGeom>
        </p:spPr>
      </p:pic>
    </p:spTree>
    <p:extLst>
      <p:ext uri="{BB962C8B-B14F-4D97-AF65-F5344CB8AC3E}">
        <p14:creationId xmlns:p14="http://schemas.microsoft.com/office/powerpoint/2010/main" val="11387963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5687" y="-381586"/>
            <a:ext cx="9692640" cy="1325562"/>
          </a:xfrm>
        </p:spPr>
        <p:txBody>
          <a:bodyPr/>
          <a:lstStyle/>
          <a:p>
            <a:r>
              <a:rPr lang="ru-RU" b="1" dirty="0"/>
              <a:t>Сегментация</a:t>
            </a:r>
            <a:endParaRPr lang="ru-RU" dirty="0"/>
          </a:p>
        </p:txBody>
      </p:sp>
      <p:sp>
        <p:nvSpPr>
          <p:cNvPr id="3" name="Объект 2"/>
          <p:cNvSpPr>
            <a:spLocks noGrp="1"/>
          </p:cNvSpPr>
          <p:nvPr>
            <p:ph idx="1"/>
          </p:nvPr>
        </p:nvSpPr>
        <p:spPr>
          <a:xfrm>
            <a:off x="655203" y="1107833"/>
            <a:ext cx="6923766" cy="2778368"/>
          </a:xfrm>
        </p:spPr>
        <p:txBody>
          <a:bodyPr>
            <a:normAutofit lnSpcReduction="10000"/>
          </a:bodyPr>
          <a:lstStyle/>
          <a:p>
            <a:pPr marL="0" indent="0" algn="just">
              <a:buNone/>
            </a:pPr>
            <a:r>
              <a:rPr lang="ru-RU" dirty="0"/>
              <a:t>Тоже довольно популярная задача. Здесь мы пошли на шаг дальше и хотим не рамку вокруг интересующего нас представителя класса, а "раскрасить" изображение по пикселям. Выделяют два типа сегментации: </a:t>
            </a:r>
            <a:r>
              <a:rPr lang="ru-RU" dirty="0" err="1"/>
              <a:t>semantic</a:t>
            </a:r>
            <a:r>
              <a:rPr lang="ru-RU" dirty="0"/>
              <a:t>, когда все объекты одного класса мы "красим одним цветом" (синие овечки справа сверху); и </a:t>
            </a:r>
            <a:r>
              <a:rPr lang="ru-RU" dirty="0" err="1"/>
              <a:t>instance</a:t>
            </a:r>
            <a:r>
              <a:rPr lang="ru-RU" dirty="0"/>
              <a:t>, когда каждый объект выделяется своим цветом и подписывается его класс.</a:t>
            </a:r>
          </a:p>
          <a:p>
            <a:pPr marL="0" indent="0" algn="just">
              <a:buNone/>
            </a:pPr>
            <a:r>
              <a:rPr lang="ru-RU" dirty="0"/>
              <a:t>Объектами в этой задаче являются пиксели изображения, а ответами - класс каждого пикселя (или класс и номер </a:t>
            </a:r>
            <a:r>
              <a:rPr lang="ru-RU" dirty="0" err="1"/>
              <a:t>instance</a:t>
            </a:r>
            <a:r>
              <a:rPr lang="ru-RU" dirty="0"/>
              <a:t>).</a:t>
            </a:r>
          </a:p>
          <a:p>
            <a:pPr marL="0" indent="0" algn="just">
              <a:buNone/>
            </a:pPr>
            <a:endParaRPr lang="ru-RU" dirty="0"/>
          </a:p>
        </p:txBody>
      </p:sp>
      <p:pic>
        <p:nvPicPr>
          <p:cNvPr id="4" name="Рисунок 3"/>
          <p:cNvPicPr>
            <a:picLocks noChangeAspect="1"/>
          </p:cNvPicPr>
          <p:nvPr/>
        </p:nvPicPr>
        <p:blipFill rotWithShape="1">
          <a:blip r:embed="rId2"/>
          <a:srcRect r="50035" b="587"/>
          <a:stretch/>
        </p:blipFill>
        <p:spPr>
          <a:xfrm>
            <a:off x="7964423" y="593457"/>
            <a:ext cx="3016465" cy="2901620"/>
          </a:xfrm>
          <a:prstGeom prst="rect">
            <a:avLst/>
          </a:prstGeom>
        </p:spPr>
      </p:pic>
      <p:pic>
        <p:nvPicPr>
          <p:cNvPr id="5" name="Рисунок 4"/>
          <p:cNvPicPr>
            <a:picLocks noChangeAspect="1"/>
          </p:cNvPicPr>
          <p:nvPr/>
        </p:nvPicPr>
        <p:blipFill rotWithShape="1">
          <a:blip r:embed="rId2"/>
          <a:srcRect l="49649"/>
          <a:stretch/>
        </p:blipFill>
        <p:spPr>
          <a:xfrm>
            <a:off x="8062546" y="3495077"/>
            <a:ext cx="2918342" cy="2896398"/>
          </a:xfrm>
          <a:prstGeom prst="rect">
            <a:avLst/>
          </a:prstGeom>
        </p:spPr>
      </p:pic>
      <p:pic>
        <p:nvPicPr>
          <p:cNvPr id="9" name="Рисунок 8"/>
          <p:cNvPicPr>
            <a:picLocks noChangeAspect="1"/>
          </p:cNvPicPr>
          <p:nvPr/>
        </p:nvPicPr>
        <p:blipFill>
          <a:blip r:embed="rId3"/>
          <a:stretch>
            <a:fillRect/>
          </a:stretch>
        </p:blipFill>
        <p:spPr>
          <a:xfrm>
            <a:off x="876280" y="3783108"/>
            <a:ext cx="6623558" cy="2528163"/>
          </a:xfrm>
          <a:prstGeom prst="rect">
            <a:avLst/>
          </a:prstGeom>
        </p:spPr>
      </p:pic>
    </p:spTree>
    <p:extLst>
      <p:ext uri="{BB962C8B-B14F-4D97-AF65-F5344CB8AC3E}">
        <p14:creationId xmlns:p14="http://schemas.microsoft.com/office/powerpoint/2010/main" val="6563265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5687" y="-381586"/>
            <a:ext cx="9692640" cy="1325562"/>
          </a:xfrm>
        </p:spPr>
        <p:txBody>
          <a:bodyPr/>
          <a:lstStyle/>
          <a:p>
            <a:r>
              <a:rPr lang="ru-RU" b="1" dirty="0" smtClean="0"/>
              <a:t>Сегментация</a:t>
            </a:r>
            <a:r>
              <a:rPr lang="en-US" b="1" dirty="0" smtClean="0"/>
              <a:t> U-Net</a:t>
            </a:r>
            <a:endParaRPr lang="ru-RU" dirty="0"/>
          </a:p>
        </p:txBody>
      </p:sp>
      <p:sp>
        <p:nvSpPr>
          <p:cNvPr id="3" name="Объект 2"/>
          <p:cNvSpPr>
            <a:spLocks noGrp="1"/>
          </p:cNvSpPr>
          <p:nvPr>
            <p:ph idx="1"/>
          </p:nvPr>
        </p:nvSpPr>
        <p:spPr>
          <a:xfrm>
            <a:off x="655203" y="1028701"/>
            <a:ext cx="5069510" cy="5609490"/>
          </a:xfrm>
        </p:spPr>
        <p:txBody>
          <a:bodyPr>
            <a:normAutofit fontScale="85000" lnSpcReduction="10000"/>
          </a:bodyPr>
          <a:lstStyle/>
          <a:p>
            <a:pPr marL="0" indent="0" algn="just">
              <a:buNone/>
            </a:pPr>
            <a:r>
              <a:rPr lang="ru-RU" sz="1900" dirty="0">
                <a:latin typeface="Times New Roman" panose="02020603050405020304" pitchFamily="18" charset="0"/>
                <a:cs typeface="Times New Roman" panose="02020603050405020304" pitchFamily="18" charset="0"/>
              </a:rPr>
              <a:t>Почему у этой архитектуры название </a:t>
            </a:r>
            <a:r>
              <a:rPr lang="ru-RU" sz="1900" dirty="0" err="1">
                <a:latin typeface="Times New Roman" panose="02020603050405020304" pitchFamily="18" charset="0"/>
                <a:cs typeface="Times New Roman" panose="02020603050405020304" pitchFamily="18" charset="0"/>
              </a:rPr>
              <a:t>UNet</a:t>
            </a:r>
            <a:r>
              <a:rPr lang="ru-RU" sz="1900" dirty="0">
                <a:latin typeface="Times New Roman" panose="02020603050405020304" pitchFamily="18" charset="0"/>
                <a:cs typeface="Times New Roman" panose="02020603050405020304" pitchFamily="18" charset="0"/>
              </a:rPr>
              <a:t> несложно догадаться: она выглядит как буква U. Она состоит из двух частей: левая, она же сжимающая; и правая, она же расширяющая. С левой стороны происходят уже известные вам свертки и </a:t>
            </a:r>
            <a:r>
              <a:rPr lang="ru-RU" sz="1900" dirty="0" err="1">
                <a:latin typeface="Times New Roman" panose="02020603050405020304" pitchFamily="18" charset="0"/>
                <a:cs typeface="Times New Roman" panose="02020603050405020304" pitchFamily="18" charset="0"/>
              </a:rPr>
              <a:t>макспуллинги</a:t>
            </a:r>
            <a:r>
              <a:rPr lang="ru-RU" sz="1900" dirty="0">
                <a:latin typeface="Times New Roman" panose="02020603050405020304" pitchFamily="18" charset="0"/>
                <a:cs typeface="Times New Roman" panose="02020603050405020304" pitchFamily="18" charset="0"/>
              </a:rPr>
              <a:t>. А вот с правой стороны возникает "</a:t>
            </a:r>
            <a:r>
              <a:rPr lang="ru-RU" sz="1900" dirty="0" err="1">
                <a:latin typeface="Times New Roman" panose="02020603050405020304" pitchFamily="18" charset="0"/>
                <a:cs typeface="Times New Roman" panose="02020603050405020304" pitchFamily="18" charset="0"/>
              </a:rPr>
              <a:t>Copy</a:t>
            </a:r>
            <a:r>
              <a:rPr lang="ru-RU" sz="1900" dirty="0">
                <a:latin typeface="Times New Roman" panose="02020603050405020304" pitchFamily="18" charset="0"/>
                <a:cs typeface="Times New Roman" panose="02020603050405020304" pitchFamily="18" charset="0"/>
              </a:rPr>
              <a:t> </a:t>
            </a:r>
            <a:r>
              <a:rPr lang="ru-RU" sz="1900" dirty="0" err="1">
                <a:latin typeface="Times New Roman" panose="02020603050405020304" pitchFamily="18" charset="0"/>
                <a:cs typeface="Times New Roman" panose="02020603050405020304" pitchFamily="18" charset="0"/>
              </a:rPr>
              <a:t>and</a:t>
            </a:r>
            <a:r>
              <a:rPr lang="ru-RU" sz="1900" dirty="0">
                <a:latin typeface="Times New Roman" panose="02020603050405020304" pitchFamily="18" charset="0"/>
                <a:cs typeface="Times New Roman" panose="02020603050405020304" pitchFamily="18" charset="0"/>
              </a:rPr>
              <a:t> </a:t>
            </a:r>
            <a:r>
              <a:rPr lang="ru-RU" sz="1900" dirty="0" err="1">
                <a:latin typeface="Times New Roman" panose="02020603050405020304" pitchFamily="18" charset="0"/>
                <a:cs typeface="Times New Roman" panose="02020603050405020304" pitchFamily="18" charset="0"/>
              </a:rPr>
              <a:t>crop</a:t>
            </a:r>
            <a:r>
              <a:rPr lang="ru-RU" sz="1900" dirty="0">
                <a:latin typeface="Times New Roman" panose="02020603050405020304" pitchFamily="18" charset="0"/>
                <a:cs typeface="Times New Roman" panose="02020603050405020304" pitchFamily="18" charset="0"/>
              </a:rPr>
              <a:t>" и "</a:t>
            </a:r>
            <a:r>
              <a:rPr lang="ru-RU" sz="1900" dirty="0" err="1">
                <a:latin typeface="Times New Roman" panose="02020603050405020304" pitchFamily="18" charset="0"/>
                <a:cs typeface="Times New Roman" panose="02020603050405020304" pitchFamily="18" charset="0"/>
              </a:rPr>
              <a:t>up-conv</a:t>
            </a:r>
            <a:r>
              <a:rPr lang="ru-RU" sz="1900" dirty="0">
                <a:latin typeface="Times New Roman" panose="02020603050405020304" pitchFamily="18" charset="0"/>
                <a:cs typeface="Times New Roman" panose="02020603050405020304" pitchFamily="18" charset="0"/>
              </a:rPr>
              <a:t> 2x2". Операция копирования довольно простая, мы конкатенируем имеющуюся на правой стороне информацию с аналогичной по размеру информацией слева. </a:t>
            </a:r>
          </a:p>
          <a:p>
            <a:pPr marL="0" indent="0" algn="just">
              <a:buNone/>
            </a:pPr>
            <a:r>
              <a:rPr lang="ru-RU" sz="1900" dirty="0">
                <a:latin typeface="Times New Roman" panose="02020603050405020304" pitchFamily="18" charset="0"/>
                <a:cs typeface="Times New Roman" panose="02020603050405020304" pitchFamily="18" charset="0"/>
              </a:rPr>
              <a:t>А вот операция </a:t>
            </a:r>
            <a:r>
              <a:rPr lang="ru-RU" sz="1900" dirty="0" err="1">
                <a:latin typeface="Times New Roman" panose="02020603050405020304" pitchFamily="18" charset="0"/>
                <a:cs typeface="Times New Roman" panose="02020603050405020304" pitchFamily="18" charset="0"/>
              </a:rPr>
              <a:t>up-conv</a:t>
            </a:r>
            <a:r>
              <a:rPr lang="ru-RU" sz="1900" dirty="0">
                <a:latin typeface="Times New Roman" panose="02020603050405020304" pitchFamily="18" charset="0"/>
                <a:cs typeface="Times New Roman" panose="02020603050405020304" pitchFamily="18" charset="0"/>
              </a:rPr>
              <a:t> как раз является "обратной" к свертке и увеличивает размер входного изображения. В </a:t>
            </a:r>
            <a:r>
              <a:rPr lang="ru-RU" sz="1900" dirty="0" err="1">
                <a:latin typeface="Times New Roman" panose="02020603050405020304" pitchFamily="18" charset="0"/>
                <a:cs typeface="Times New Roman" panose="02020603050405020304" pitchFamily="18" charset="0"/>
              </a:rPr>
              <a:t>PyTorch</a:t>
            </a:r>
            <a:r>
              <a:rPr lang="ru-RU" sz="1900" dirty="0">
                <a:latin typeface="Times New Roman" panose="02020603050405020304" pitchFamily="18" charset="0"/>
                <a:cs typeface="Times New Roman" panose="02020603050405020304" pitchFamily="18" charset="0"/>
              </a:rPr>
              <a:t> она называется </a:t>
            </a:r>
            <a:r>
              <a:rPr lang="en-US" sz="1900" dirty="0" smtClean="0">
                <a:latin typeface="Times New Roman" panose="02020603050405020304" pitchFamily="18" charset="0"/>
                <a:cs typeface="Times New Roman" panose="02020603050405020304" pitchFamily="18" charset="0"/>
              </a:rPr>
              <a:t>ConvTranspose2d</a:t>
            </a:r>
            <a:r>
              <a:rPr lang="ru-RU" sz="1900" dirty="0" smtClean="0">
                <a:latin typeface="Times New Roman" panose="02020603050405020304" pitchFamily="18" charset="0"/>
                <a:cs typeface="Times New Roman" panose="02020603050405020304" pitchFamily="18" charset="0"/>
              </a:rPr>
              <a:t>. </a:t>
            </a:r>
            <a:endParaRPr lang="en-US" sz="1900" dirty="0" smtClean="0">
              <a:latin typeface="Times New Roman" panose="02020603050405020304" pitchFamily="18" charset="0"/>
              <a:cs typeface="Times New Roman" panose="02020603050405020304" pitchFamily="18" charset="0"/>
            </a:endParaRPr>
          </a:p>
          <a:p>
            <a:pPr marL="0" indent="0" algn="just">
              <a:buNone/>
            </a:pPr>
            <a:r>
              <a:rPr lang="ru-RU" sz="1900" dirty="0" smtClean="0">
                <a:latin typeface="Times New Roman" panose="02020603050405020304" pitchFamily="18" charset="0"/>
                <a:cs typeface="Times New Roman" panose="02020603050405020304" pitchFamily="18" charset="0"/>
              </a:rPr>
              <a:t>То </a:t>
            </a:r>
            <a:r>
              <a:rPr lang="ru-RU" sz="1900" dirty="0">
                <a:latin typeface="Times New Roman" panose="02020603050405020304" pitchFamily="18" charset="0"/>
                <a:cs typeface="Times New Roman" panose="02020603050405020304" pitchFamily="18" charset="0"/>
              </a:rPr>
              <a:t>есть мы берём наш фильтр и </a:t>
            </a:r>
            <a:r>
              <a:rPr lang="ru-RU" sz="1900" dirty="0" err="1">
                <a:latin typeface="Times New Roman" panose="02020603050405020304" pitchFamily="18" charset="0"/>
                <a:cs typeface="Times New Roman" panose="02020603050405020304" pitchFamily="18" charset="0"/>
              </a:rPr>
              <a:t>домножаем</a:t>
            </a:r>
            <a:r>
              <a:rPr lang="ru-RU" sz="1900" dirty="0">
                <a:latin typeface="Times New Roman" panose="02020603050405020304" pitchFamily="18" charset="0"/>
                <a:cs typeface="Times New Roman" panose="02020603050405020304" pitchFamily="18" charset="0"/>
              </a:rPr>
              <a:t> его на отдельные пиксели, потом суммируем. И из изначального изображения 2х2 при помощи такой </a:t>
            </a:r>
            <a:r>
              <a:rPr lang="ru-RU" sz="1900" dirty="0" err="1">
                <a:latin typeface="Times New Roman" panose="02020603050405020304" pitchFamily="18" charset="0"/>
                <a:cs typeface="Times New Roman" panose="02020603050405020304" pitchFamily="18" charset="0"/>
              </a:rPr>
              <a:t>transposed</a:t>
            </a:r>
            <a:r>
              <a:rPr lang="ru-RU" sz="1900" dirty="0">
                <a:latin typeface="Times New Roman" panose="02020603050405020304" pitchFamily="18" charset="0"/>
                <a:cs typeface="Times New Roman" panose="02020603050405020304" pitchFamily="18" charset="0"/>
              </a:rPr>
              <a:t> свертки получаем изображение уже 3х3.</a:t>
            </a:r>
          </a:p>
          <a:p>
            <a:pPr marL="0" indent="0" algn="just">
              <a:buNone/>
            </a:pPr>
            <a:r>
              <a:rPr lang="ru-RU" sz="1900" dirty="0">
                <a:latin typeface="Times New Roman" panose="02020603050405020304" pitchFamily="18" charset="0"/>
                <a:cs typeface="Times New Roman" panose="02020603050405020304" pitchFamily="18" charset="0"/>
              </a:rPr>
              <a:t>На этом заканчиваются главные особенности данной архитектуры. </a:t>
            </a:r>
            <a:r>
              <a:rPr lang="ru-RU" sz="1900" dirty="0" err="1">
                <a:latin typeface="Times New Roman" panose="02020603050405020304" pitchFamily="18" charset="0"/>
                <a:cs typeface="Times New Roman" panose="02020603050405020304" pitchFamily="18" charset="0"/>
              </a:rPr>
              <a:t>UNet</a:t>
            </a:r>
            <a:r>
              <a:rPr lang="ru-RU" sz="1900" dirty="0">
                <a:latin typeface="Times New Roman" panose="02020603050405020304" pitchFamily="18" charset="0"/>
                <a:cs typeface="Times New Roman" panose="02020603050405020304" pitchFamily="18" charset="0"/>
              </a:rPr>
              <a:t> остается мощным </a:t>
            </a:r>
            <a:r>
              <a:rPr lang="ru-RU" sz="1900" dirty="0" err="1">
                <a:latin typeface="Times New Roman" panose="02020603050405020304" pitchFamily="18" charset="0"/>
                <a:cs typeface="Times New Roman" panose="02020603050405020304" pitchFamily="18" charset="0"/>
              </a:rPr>
              <a:t>бенчмарком</a:t>
            </a:r>
            <a:r>
              <a:rPr lang="ru-RU" sz="1900" dirty="0">
                <a:latin typeface="Times New Roman" panose="02020603050405020304" pitchFamily="18" charset="0"/>
                <a:cs typeface="Times New Roman" panose="02020603050405020304" pitchFamily="18" charset="0"/>
              </a:rPr>
              <a:t> и иногда используется и в </a:t>
            </a:r>
            <a:r>
              <a:rPr lang="ru-RU" sz="1900" dirty="0" err="1">
                <a:latin typeface="Times New Roman" panose="02020603050405020304" pitchFamily="18" charset="0"/>
                <a:cs typeface="Times New Roman" panose="02020603050405020304" pitchFamily="18" charset="0"/>
              </a:rPr>
              <a:t>продакшене</a:t>
            </a:r>
            <a:r>
              <a:rPr lang="ru-RU" sz="1900" dirty="0">
                <a:latin typeface="Times New Roman" panose="02020603050405020304" pitchFamily="18" charset="0"/>
                <a:cs typeface="Times New Roman" panose="02020603050405020304" pitchFamily="18" charset="0"/>
              </a:rPr>
              <a:t>. Из других моделей можно обратить внимание на то, что и YoloV8 имеет версию для сегментации.</a:t>
            </a:r>
          </a:p>
          <a:p>
            <a:endParaRPr lang="ru-RU" dirty="0"/>
          </a:p>
        </p:txBody>
      </p:sp>
      <p:pic>
        <p:nvPicPr>
          <p:cNvPr id="16386" name="Picture 2" descr="https://ucarecdn.com/59a14f9a-44d2-408c-96d6-fdd42b9ce5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7457" y="1107832"/>
            <a:ext cx="5451228" cy="2725614"/>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p:cNvPicPr>
            <a:picLocks noChangeAspect="1"/>
          </p:cNvPicPr>
          <p:nvPr/>
        </p:nvPicPr>
        <p:blipFill>
          <a:blip r:embed="rId3"/>
          <a:stretch>
            <a:fillRect/>
          </a:stretch>
        </p:blipFill>
        <p:spPr>
          <a:xfrm>
            <a:off x="5724713" y="4089684"/>
            <a:ext cx="5493972" cy="2152854"/>
          </a:xfrm>
          <a:prstGeom prst="rect">
            <a:avLst/>
          </a:prstGeom>
        </p:spPr>
      </p:pic>
    </p:spTree>
    <p:extLst>
      <p:ext uri="{BB962C8B-B14F-4D97-AF65-F5344CB8AC3E}">
        <p14:creationId xmlns:p14="http://schemas.microsoft.com/office/powerpoint/2010/main" val="19033558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6896" y="-355209"/>
            <a:ext cx="9692640" cy="1325562"/>
          </a:xfrm>
        </p:spPr>
        <p:txBody>
          <a:bodyPr/>
          <a:lstStyle/>
          <a:p>
            <a:r>
              <a:rPr lang="en-US" b="1" dirty="0"/>
              <a:t>Pose Estimation</a:t>
            </a:r>
            <a:endParaRPr lang="ru-RU" dirty="0"/>
          </a:p>
        </p:txBody>
      </p:sp>
      <p:sp>
        <p:nvSpPr>
          <p:cNvPr id="3" name="Объект 2"/>
          <p:cNvSpPr>
            <a:spLocks noGrp="1"/>
          </p:cNvSpPr>
          <p:nvPr>
            <p:ph idx="1"/>
          </p:nvPr>
        </p:nvSpPr>
        <p:spPr>
          <a:xfrm>
            <a:off x="597876" y="970353"/>
            <a:ext cx="5917223" cy="5368902"/>
          </a:xfrm>
        </p:spPr>
        <p:txBody>
          <a:bodyPr>
            <a:noAutofit/>
          </a:bodyPr>
          <a:lstStyle/>
          <a:p>
            <a:pPr marL="0" indent="0" algn="just">
              <a:spcBef>
                <a:spcPts val="600"/>
              </a:spcBef>
              <a:spcAft>
                <a:spcPts val="0"/>
              </a:spcAft>
              <a:buNone/>
            </a:pPr>
            <a:r>
              <a:rPr lang="ru-RU" sz="1350" dirty="0"/>
              <a:t>Модели </a:t>
            </a:r>
            <a:r>
              <a:rPr lang="ru-RU" sz="1350" dirty="0" err="1"/>
              <a:t>Pose</a:t>
            </a:r>
            <a:r>
              <a:rPr lang="ru-RU" sz="1350" dirty="0"/>
              <a:t> </a:t>
            </a:r>
            <a:r>
              <a:rPr lang="ru-RU" sz="1350" dirty="0" err="1"/>
              <a:t>estimation</a:t>
            </a:r>
            <a:r>
              <a:rPr lang="ru-RU" sz="1350" dirty="0"/>
              <a:t> вы наверняка уже видели в интернете или на своих смартфонах: </a:t>
            </a:r>
            <a:r>
              <a:rPr lang="ru-RU" sz="1350" dirty="0" err="1"/>
              <a:t>аватары</a:t>
            </a:r>
            <a:r>
              <a:rPr lang="ru-RU" sz="1350" dirty="0"/>
              <a:t> и некоторые фильтры для лица используют специальную сетку, накладываемую на лицо, для определения ключевых точек.</a:t>
            </a:r>
          </a:p>
          <a:p>
            <a:pPr marL="0" indent="0" algn="just">
              <a:spcBef>
                <a:spcPts val="600"/>
              </a:spcBef>
              <a:spcAft>
                <a:spcPts val="0"/>
              </a:spcAft>
              <a:buNone/>
            </a:pPr>
            <a:r>
              <a:rPr lang="ru-RU" sz="1350" dirty="0"/>
              <a:t>Что же такое </a:t>
            </a:r>
            <a:r>
              <a:rPr lang="ru-RU" sz="1350" dirty="0" err="1"/>
              <a:t>Pose</a:t>
            </a:r>
            <a:r>
              <a:rPr lang="ru-RU" sz="1350" dirty="0"/>
              <a:t> </a:t>
            </a:r>
            <a:r>
              <a:rPr lang="ru-RU" sz="1350" dirty="0" err="1"/>
              <a:t>estimation</a:t>
            </a:r>
            <a:r>
              <a:rPr lang="ru-RU" sz="1350" dirty="0"/>
              <a:t>? Дословно - расчет позы. То есть, мы хотим иметь некое знание о положении различных частей тела человека (или другого объекта) в пространстве. Добиться этого можно по-разному. В некоторых задачах нам достаточно контура, и тогда, в целом, можно обойтись простой сегментацией. Но чаще говорят либо о скелетах (</a:t>
            </a:r>
            <a:r>
              <a:rPr lang="ru-RU" sz="1350" dirty="0" err="1"/>
              <a:t>skeleton-based</a:t>
            </a:r>
            <a:r>
              <a:rPr lang="ru-RU" sz="1350" dirty="0"/>
              <a:t>) или об объемных (</a:t>
            </a:r>
            <a:r>
              <a:rPr lang="ru-RU" sz="1350" dirty="0" err="1"/>
              <a:t>volume-based</a:t>
            </a:r>
            <a:r>
              <a:rPr lang="ru-RU" sz="1350" dirty="0"/>
              <a:t>) моделях. Объемные модели относятся к </a:t>
            </a:r>
            <a:r>
              <a:rPr lang="ru-RU" sz="1350" dirty="0" smtClean="0"/>
              <a:t>3D CV.</a:t>
            </a:r>
            <a:endParaRPr lang="en-US" sz="1350" dirty="0" smtClean="0"/>
          </a:p>
          <a:p>
            <a:pPr marL="0" indent="0" algn="just">
              <a:spcBef>
                <a:spcPts val="600"/>
              </a:spcBef>
              <a:spcAft>
                <a:spcPts val="0"/>
              </a:spcAft>
              <a:buNone/>
            </a:pPr>
            <a:r>
              <a:rPr lang="ru-RU" sz="1350" dirty="0" smtClean="0"/>
              <a:t>То </a:t>
            </a:r>
            <a:r>
              <a:rPr lang="ru-RU" sz="1350" dirty="0"/>
              <a:t>есть мы хотим от нашей </a:t>
            </a:r>
            <a:r>
              <a:rPr lang="ru-RU" sz="1350" dirty="0" err="1"/>
              <a:t>нейросети</a:t>
            </a:r>
            <a:r>
              <a:rPr lang="ru-RU" sz="1350" dirty="0"/>
              <a:t> способность выдавать положение этих точек на картинке. Схожий по смыслу скелет можно требовать и для отдельных частей, например лица или ладони. </a:t>
            </a:r>
          </a:p>
          <a:p>
            <a:pPr marL="0" indent="0" algn="just">
              <a:spcBef>
                <a:spcPts val="600"/>
              </a:spcBef>
              <a:spcAft>
                <a:spcPts val="0"/>
              </a:spcAft>
              <a:buNone/>
            </a:pPr>
            <a:r>
              <a:rPr lang="ru-RU" sz="1350" dirty="0"/>
              <a:t>Применений у таких моделей множество: от улучшения тренировок до распознания жестового языка. Подходы для решения есть как классические, так и </a:t>
            </a:r>
            <a:r>
              <a:rPr lang="ru-RU" sz="1350" dirty="0" err="1" smtClean="0"/>
              <a:t>нейросетевые</a:t>
            </a:r>
            <a:r>
              <a:rPr lang="en-US" sz="1350" dirty="0" smtClean="0"/>
              <a:t>.</a:t>
            </a:r>
          </a:p>
          <a:p>
            <a:pPr marL="0" indent="0" algn="just">
              <a:spcBef>
                <a:spcPts val="600"/>
              </a:spcBef>
              <a:spcAft>
                <a:spcPts val="0"/>
              </a:spcAft>
              <a:buNone/>
            </a:pPr>
            <a:r>
              <a:rPr lang="ru-RU" sz="1350" dirty="0" smtClean="0"/>
              <a:t>Отдельно </a:t>
            </a:r>
            <a:r>
              <a:rPr lang="ru-RU" sz="1350" dirty="0"/>
              <a:t>можно сказать о том, что модели для лица обычно встроены в современные смартфоны и используются, например, для разблокировки, вместо отпечатка пальца или пароля. У смартфонов на базе </a:t>
            </a:r>
            <a:r>
              <a:rPr lang="ru-RU" sz="1350" dirty="0" err="1"/>
              <a:t>Android</a:t>
            </a:r>
            <a:r>
              <a:rPr lang="ru-RU" sz="1350" dirty="0"/>
              <a:t> и </a:t>
            </a:r>
            <a:r>
              <a:rPr lang="ru-RU" sz="1350" dirty="0" err="1"/>
              <a:t>iOS</a:t>
            </a:r>
            <a:r>
              <a:rPr lang="ru-RU" sz="1350" dirty="0"/>
              <a:t> есть даже возможность для разработчиков использовать встроенные модели для своих задач. На языке </a:t>
            </a:r>
            <a:r>
              <a:rPr lang="ru-RU" sz="1350" dirty="0" err="1"/>
              <a:t>Python</a:t>
            </a:r>
            <a:r>
              <a:rPr lang="ru-RU" sz="1350" dirty="0"/>
              <a:t> есть библиотека </a:t>
            </a:r>
            <a:r>
              <a:rPr lang="ru-RU" sz="1350" dirty="0" err="1"/>
              <a:t>MediaPipe</a:t>
            </a:r>
            <a:r>
              <a:rPr lang="ru-RU" sz="1350" dirty="0"/>
              <a:t> (разработана </a:t>
            </a:r>
            <a:r>
              <a:rPr lang="ru-RU" sz="1350" dirty="0" err="1"/>
              <a:t>Google</a:t>
            </a:r>
            <a:r>
              <a:rPr lang="ru-RU" sz="1350" dirty="0"/>
              <a:t> и имеет порт на мобильные устройства), которая имеет готовые модели для рук и лица</a:t>
            </a:r>
            <a:r>
              <a:rPr lang="ru-RU" sz="1350" dirty="0" smtClean="0"/>
              <a:t>.</a:t>
            </a:r>
            <a:endParaRPr lang="ru-RU" sz="1350" dirty="0"/>
          </a:p>
        </p:txBody>
      </p:sp>
      <p:pic>
        <p:nvPicPr>
          <p:cNvPr id="17410" name="Picture 2" descr="https://ucarecdn.com/0da40ce2-e03e-4694-b4b5-a79949c22bd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2384" y="958584"/>
            <a:ext cx="3687152" cy="5380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5573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9503" y="-284871"/>
            <a:ext cx="9692640" cy="1325562"/>
          </a:xfrm>
        </p:spPr>
        <p:txBody>
          <a:bodyPr/>
          <a:lstStyle/>
          <a:p>
            <a:r>
              <a:rPr lang="ru-RU" b="1" dirty="0"/>
              <a:t>Генерация изображений</a:t>
            </a:r>
            <a:endParaRPr lang="ru-RU" dirty="0"/>
          </a:p>
        </p:txBody>
      </p:sp>
      <p:sp>
        <p:nvSpPr>
          <p:cNvPr id="3" name="Объект 2"/>
          <p:cNvSpPr>
            <a:spLocks noGrp="1"/>
          </p:cNvSpPr>
          <p:nvPr>
            <p:ph idx="1"/>
          </p:nvPr>
        </p:nvSpPr>
        <p:spPr>
          <a:xfrm>
            <a:off x="395655" y="1040690"/>
            <a:ext cx="5981364" cy="5659048"/>
          </a:xfrm>
        </p:spPr>
        <p:txBody>
          <a:bodyPr>
            <a:noAutofit/>
          </a:bodyPr>
          <a:lstStyle/>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Н</a:t>
            </a:r>
            <a:r>
              <a:rPr lang="ru-RU" sz="1200" dirty="0" smtClean="0">
                <a:latin typeface="Times New Roman" panose="02020603050405020304" pitchFamily="18" charset="0"/>
                <a:cs typeface="Times New Roman" panose="02020603050405020304" pitchFamily="18" charset="0"/>
              </a:rPr>
              <a:t>евозможно </a:t>
            </a:r>
            <a:r>
              <a:rPr lang="ru-RU" sz="1200" dirty="0">
                <a:latin typeface="Times New Roman" panose="02020603050405020304" pitchFamily="18" charset="0"/>
                <a:cs typeface="Times New Roman" panose="02020603050405020304" pitchFamily="18" charset="0"/>
              </a:rPr>
              <a:t>обойти стороной тему диффузионных нейронных сетей. Давайте попробуем обсудить в чём их основная идея.</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Обсуждать будем на примере DDPM (</a:t>
            </a:r>
            <a:r>
              <a:rPr lang="ru-RU" sz="1200" dirty="0" err="1">
                <a:latin typeface="Times New Roman" panose="02020603050405020304" pitchFamily="18" charset="0"/>
                <a:cs typeface="Times New Roman" panose="02020603050405020304" pitchFamily="18" charset="0"/>
              </a:rPr>
              <a:t>Denoising</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Diffusion</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Probabilistic</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Models</a:t>
            </a:r>
            <a:r>
              <a:rPr lang="ru-RU" sz="1200" dirty="0">
                <a:latin typeface="Times New Roman" panose="02020603050405020304" pitchFamily="18" charset="0"/>
                <a:cs typeface="Times New Roman" panose="02020603050405020304" pitchFamily="18" charset="0"/>
              </a:rPr>
              <a:t>, если интересно можно посмотреть на ноутбук </a:t>
            </a:r>
            <a:r>
              <a:rPr lang="ru-RU" sz="1200" dirty="0" err="1">
                <a:latin typeface="Times New Roman" panose="02020603050405020304" pitchFamily="18" charset="0"/>
                <a:cs typeface="Times New Roman" panose="02020603050405020304" pitchFamily="18" charset="0"/>
              </a:rPr>
              <a:t>Hugging</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Face</a:t>
            </a:r>
            <a:r>
              <a:rPr lang="ru-RU" sz="1200" dirty="0" smtClean="0">
                <a:latin typeface="Times New Roman" panose="02020603050405020304" pitchFamily="18" charset="0"/>
                <a:cs typeface="Times New Roman" panose="02020603050405020304" pitchFamily="18" charset="0"/>
              </a:rPr>
              <a:t>. Перед </a:t>
            </a:r>
            <a:r>
              <a:rPr lang="ru-RU" sz="1200" dirty="0">
                <a:latin typeface="Times New Roman" panose="02020603050405020304" pitchFamily="18" charset="0"/>
                <a:cs typeface="Times New Roman" panose="02020603050405020304" pitchFamily="18" charset="0"/>
              </a:rPr>
              <a:t>нами стоит сложная задача: имея некий шум начать генерировать картинки. Оптимально делать это ещё как-то осознанно: мы хотим подавать цифру или какое-то ещё описание того, что хотим сгенерировать.</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Диффузионные модели упрощают себе задачу и генерируют пошагово. Как это выглядит?</a:t>
            </a:r>
          </a:p>
          <a:p>
            <a:pPr marL="502920" lvl="1" indent="-228600" algn="just">
              <a:spcBef>
                <a:spcPts val="600"/>
              </a:spcBef>
              <a:spcAft>
                <a:spcPts val="0"/>
              </a:spcAft>
              <a:buFont typeface="+mj-lt"/>
              <a:buAutoNum type="arabicPeriod"/>
            </a:pPr>
            <a:r>
              <a:rPr lang="ru-RU" sz="1000" dirty="0">
                <a:latin typeface="Times New Roman" panose="02020603050405020304" pitchFamily="18" charset="0"/>
                <a:cs typeface="Times New Roman" panose="02020603050405020304" pitchFamily="18" charset="0"/>
              </a:rPr>
              <a:t>Получить входное "изображение", номер шага генерации и описание желаемого результата;</a:t>
            </a:r>
          </a:p>
          <a:p>
            <a:pPr marL="502920" lvl="1" indent="-228600" algn="just">
              <a:spcBef>
                <a:spcPts val="600"/>
              </a:spcBef>
              <a:spcAft>
                <a:spcPts val="0"/>
              </a:spcAft>
              <a:buFont typeface="+mj-lt"/>
              <a:buAutoNum type="arabicPeriod"/>
            </a:pPr>
            <a:r>
              <a:rPr lang="ru-RU" sz="1000" dirty="0">
                <a:latin typeface="Times New Roman" panose="02020603050405020304" pitchFamily="18" charset="0"/>
                <a:cs typeface="Times New Roman" panose="02020603050405020304" pitchFamily="18" charset="0"/>
              </a:rPr>
              <a:t>Пропустить входные данные через сеть, которая предсказывает шум на изображении (в некоторых подходах предсказывается изображение до зашумления);</a:t>
            </a:r>
          </a:p>
          <a:p>
            <a:pPr marL="502920" lvl="1" indent="-228600" algn="just">
              <a:spcBef>
                <a:spcPts val="600"/>
              </a:spcBef>
              <a:spcAft>
                <a:spcPts val="0"/>
              </a:spcAft>
              <a:buFont typeface="+mj-lt"/>
              <a:buAutoNum type="arabicPeriod"/>
            </a:pPr>
            <a:r>
              <a:rPr lang="ru-RU" sz="1000" dirty="0">
                <a:latin typeface="Times New Roman" panose="02020603050405020304" pitchFamily="18" charset="0"/>
                <a:cs typeface="Times New Roman" panose="02020603050405020304" pitchFamily="18" charset="0"/>
              </a:rPr>
              <a:t>Вычесть шум из входного изображения, сдвинуть номер шага на 1 и повторить операцию заново несколько раз.</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А как обучать такую сеть? Очень просто: будем брать наше изображение, сами его искусственно </a:t>
            </a:r>
            <a:r>
              <a:rPr lang="ru-RU" sz="1200" dirty="0" err="1">
                <a:latin typeface="Times New Roman" panose="02020603050405020304" pitchFamily="18" charset="0"/>
                <a:cs typeface="Times New Roman" panose="02020603050405020304" pitchFamily="18" charset="0"/>
              </a:rPr>
              <a:t>зашумлять</a:t>
            </a:r>
            <a:r>
              <a:rPr lang="ru-RU" sz="1200" dirty="0">
                <a:latin typeface="Times New Roman" panose="02020603050405020304" pitchFamily="18" charset="0"/>
                <a:cs typeface="Times New Roman" panose="02020603050405020304" pitchFamily="18" charset="0"/>
              </a:rPr>
              <a:t>, подавать сети, и требовать на выходе шум (его мы знаем, так как сами и генерировали). Ниже на картинке можно увидеть как выглядят изначальные цифры и что с ними происходит по мере увеличения шума (слева направо).</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Выглядит довольно просто и интересно. А сколько раз нужно повторять процедуру </a:t>
            </a:r>
            <a:r>
              <a:rPr lang="ru-RU" sz="1200" dirty="0" err="1">
                <a:latin typeface="Times New Roman" panose="02020603050405020304" pitchFamily="18" charset="0"/>
                <a:cs typeface="Times New Roman" panose="02020603050405020304" pitchFamily="18" charset="0"/>
              </a:rPr>
              <a:t>расшумления</a:t>
            </a:r>
            <a:r>
              <a:rPr lang="ru-RU" sz="1200" dirty="0">
                <a:latin typeface="Times New Roman" panose="02020603050405020304" pitchFamily="18" charset="0"/>
                <a:cs typeface="Times New Roman" panose="02020603050405020304" pitchFamily="18" charset="0"/>
              </a:rPr>
              <a:t>? Вот тут и кроется проблема. Этот процесс может занимать десятки, а то и сотни повторений. Если мы хотим сгенерировать картинку 512 на 512 пикселей, то без видеокарты процесс будет занимать огромное количество времени. Как быть?</a:t>
            </a:r>
          </a:p>
          <a:p>
            <a:pPr marL="0" indent="0" algn="just">
              <a:spcBef>
                <a:spcPts val="600"/>
              </a:spcBef>
              <a:spcAft>
                <a:spcPts val="0"/>
              </a:spcAft>
              <a:buNone/>
            </a:pPr>
            <a:r>
              <a:rPr lang="ru-RU" sz="1200" dirty="0">
                <a:latin typeface="Times New Roman" panose="02020603050405020304" pitchFamily="18" charset="0"/>
                <a:cs typeface="Times New Roman" panose="02020603050405020304" pitchFamily="18" charset="0"/>
              </a:rPr>
              <a:t>Оказывается, с помощью хитростей можно диффузионной сетью работать с изображением 64 на 64 пикселя, а в самом конце его увеличивать при помощи декодера вариационного </a:t>
            </a:r>
            <a:r>
              <a:rPr lang="ru-RU" sz="1200" dirty="0" err="1">
                <a:latin typeface="Times New Roman" panose="02020603050405020304" pitchFamily="18" charset="0"/>
                <a:cs typeface="Times New Roman" panose="02020603050405020304" pitchFamily="18" charset="0"/>
              </a:rPr>
              <a:t>автоэнкодера</a:t>
            </a:r>
            <a:r>
              <a:rPr lang="ru-RU" sz="1200" dirty="0">
                <a:latin typeface="Times New Roman" panose="02020603050405020304" pitchFamily="18" charset="0"/>
                <a:cs typeface="Times New Roman" panose="02020603050405020304" pitchFamily="18" charset="0"/>
              </a:rPr>
              <a:t> (этот тип модели мы тут не обсуждаем). Так и работает </a:t>
            </a:r>
            <a:r>
              <a:rPr lang="ru-RU" sz="1200" dirty="0" err="1">
                <a:latin typeface="Times New Roman" panose="02020603050405020304" pitchFamily="18" charset="0"/>
                <a:cs typeface="Times New Roman" panose="02020603050405020304" pitchFamily="18" charset="0"/>
              </a:rPr>
              <a:t>Stable</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Diffusion</a:t>
            </a:r>
            <a:r>
              <a:rPr lang="ru-RU" sz="1200" dirty="0">
                <a:latin typeface="Times New Roman" panose="02020603050405020304" pitchFamily="18" charset="0"/>
                <a:cs typeface="Times New Roman" panose="02020603050405020304" pitchFamily="18" charset="0"/>
              </a:rPr>
              <a:t>, картинки которого вы могли видеть в интернете пару лет назад. Современные модели ещё сложнее и используют различные математические хитрости, рассказ о которых занимает отдельный курс.</a:t>
            </a:r>
          </a:p>
          <a:p>
            <a:pPr marL="0" indent="0" algn="just">
              <a:spcBef>
                <a:spcPts val="600"/>
              </a:spcBef>
              <a:spcAft>
                <a:spcPts val="0"/>
              </a:spcAft>
              <a:buNone/>
            </a:pPr>
            <a:endParaRPr lang="ru-RU" sz="12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377018" y="2117159"/>
            <a:ext cx="4885927" cy="2876872"/>
          </a:xfrm>
          <a:prstGeom prst="rect">
            <a:avLst/>
          </a:prstGeom>
        </p:spPr>
      </p:pic>
    </p:spTree>
    <p:extLst>
      <p:ext uri="{BB962C8B-B14F-4D97-AF65-F5344CB8AC3E}">
        <p14:creationId xmlns:p14="http://schemas.microsoft.com/office/powerpoint/2010/main" val="40756199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841" y="-355209"/>
            <a:ext cx="9692640" cy="1325562"/>
          </a:xfrm>
        </p:spPr>
        <p:txBody>
          <a:bodyPr/>
          <a:lstStyle/>
          <a:p>
            <a:r>
              <a:rPr lang="ru-RU" b="1" dirty="0" err="1"/>
              <a:t>Vision</a:t>
            </a:r>
            <a:r>
              <a:rPr lang="ru-RU" b="1" dirty="0"/>
              <a:t> </a:t>
            </a:r>
            <a:r>
              <a:rPr lang="ru-RU" b="1" dirty="0" err="1" smtClean="0"/>
              <a:t>Transformers</a:t>
            </a:r>
            <a:r>
              <a:rPr lang="ru-RU" b="1" dirty="0" smtClean="0"/>
              <a:t> (</a:t>
            </a:r>
            <a:r>
              <a:rPr lang="en-US" b="1" dirty="0" err="1" smtClean="0"/>
              <a:t>ViT</a:t>
            </a:r>
            <a:r>
              <a:rPr lang="ru-RU" b="1" dirty="0" smtClean="0"/>
              <a:t>) </a:t>
            </a:r>
            <a:r>
              <a:rPr lang="ru-RU" b="1" dirty="0"/>
              <a:t>в CV</a:t>
            </a:r>
            <a:endParaRPr lang="ru-RU" dirty="0"/>
          </a:p>
        </p:txBody>
      </p:sp>
      <p:sp>
        <p:nvSpPr>
          <p:cNvPr id="3" name="Объект 2"/>
          <p:cNvSpPr>
            <a:spLocks noGrp="1"/>
          </p:cNvSpPr>
          <p:nvPr>
            <p:ph idx="1"/>
          </p:nvPr>
        </p:nvSpPr>
        <p:spPr>
          <a:xfrm>
            <a:off x="562708" y="970352"/>
            <a:ext cx="10207870" cy="5307355"/>
          </a:xfrm>
        </p:spPr>
        <p:txBody>
          <a:bodyPr>
            <a:noAutofit/>
          </a:bodyPr>
          <a:lstStyle/>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Название </a:t>
            </a:r>
            <a:r>
              <a:rPr lang="ru-RU" sz="1400" b="1" dirty="0" err="1">
                <a:latin typeface="Times New Roman" panose="02020603050405020304" pitchFamily="18" charset="0"/>
                <a:cs typeface="Times New Roman" panose="02020603050405020304" pitchFamily="18" charset="0"/>
              </a:rPr>
              <a:t>Vision</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Transformer</a:t>
            </a:r>
            <a:r>
              <a:rPr lang="ru-RU" sz="1400" dirty="0">
                <a:latin typeface="Times New Roman" panose="02020603050405020304" pitchFamily="18" charset="0"/>
                <a:cs typeface="Times New Roman" panose="02020603050405020304" pitchFamily="18" charset="0"/>
              </a:rPr>
              <a:t> происходит от идеи переноса архитектуры </a:t>
            </a:r>
            <a:r>
              <a:rPr lang="ru-RU" sz="1400" b="1" dirty="0" err="1">
                <a:latin typeface="Times New Roman" panose="02020603050405020304" pitchFamily="18" charset="0"/>
                <a:cs typeface="Times New Roman" panose="02020603050405020304" pitchFamily="18" charset="0"/>
              </a:rPr>
              <a:t>Transformer</a:t>
            </a:r>
            <a:r>
              <a:rPr lang="ru-RU" sz="1400" dirty="0">
                <a:latin typeface="Times New Roman" panose="02020603050405020304" pitchFamily="18" charset="0"/>
                <a:cs typeface="Times New Roman" panose="02020603050405020304" pitchFamily="18" charset="0"/>
              </a:rPr>
              <a:t>, которая изначально появилась в обработке текста (NLP), в область </a:t>
            </a:r>
            <a:r>
              <a:rPr lang="ru-RU" sz="1400" b="1" dirty="0">
                <a:latin typeface="Times New Roman" panose="02020603050405020304" pitchFamily="18" charset="0"/>
                <a:cs typeface="Times New Roman" panose="02020603050405020304" pitchFamily="18" charset="0"/>
              </a:rPr>
              <a:t>компьютерного зрения (CV</a:t>
            </a:r>
            <a:r>
              <a:rPr lang="ru-RU" sz="1400" b="1" dirty="0" smtClean="0">
                <a:latin typeface="Times New Roman" panose="02020603050405020304" pitchFamily="18" charset="0"/>
                <a:cs typeface="Times New Roman" panose="02020603050405020304" pitchFamily="18" charset="0"/>
              </a:rPr>
              <a:t>)</a:t>
            </a:r>
            <a:r>
              <a:rPr lang="ru-RU" sz="1400" dirty="0" smtClean="0">
                <a:latin typeface="Times New Roman" panose="02020603050405020304" pitchFamily="18" charset="0"/>
                <a:cs typeface="Times New Roman" panose="02020603050405020304" pitchFamily="18" charset="0"/>
              </a:rPr>
              <a:t>. Если </a:t>
            </a:r>
            <a:r>
              <a:rPr lang="ru-RU" sz="1400" dirty="0">
                <a:latin typeface="Times New Roman" panose="02020603050405020304" pitchFamily="18" charset="0"/>
                <a:cs typeface="Times New Roman" panose="02020603050405020304" pitchFamily="18" charset="0"/>
              </a:rPr>
              <a:t>раньше изображения обрабатывались свёртками (</a:t>
            </a:r>
            <a:r>
              <a:rPr lang="ru-RU" sz="1400" dirty="0" err="1">
                <a:latin typeface="Times New Roman" panose="02020603050405020304" pitchFamily="18" charset="0"/>
                <a:cs typeface="Times New Roman" panose="02020603050405020304" pitchFamily="18" charset="0"/>
              </a:rPr>
              <a:t>Conv</a:t>
            </a:r>
            <a:r>
              <a:rPr lang="ru-RU" sz="1400" dirty="0">
                <a:latin typeface="Times New Roman" panose="02020603050405020304" pitchFamily="18" charset="0"/>
                <a:cs typeface="Times New Roman" panose="02020603050405020304" pitchFamily="18" charset="0"/>
              </a:rPr>
              <a:t>), то теперь модель учится видеть картинку так же, как текст — </a:t>
            </a:r>
            <a:r>
              <a:rPr lang="ru-RU" sz="1400" b="1" dirty="0">
                <a:latin typeface="Times New Roman" panose="02020603050405020304" pitchFamily="18" charset="0"/>
                <a:cs typeface="Times New Roman" panose="02020603050405020304" pitchFamily="18" charset="0"/>
              </a:rPr>
              <a:t>в виде последовательности элементов</a:t>
            </a:r>
            <a:r>
              <a:rPr lang="ru-RU" sz="1400" dirty="0">
                <a:latin typeface="Times New Roman" panose="02020603050405020304" pitchFamily="18" charset="0"/>
                <a:cs typeface="Times New Roman" panose="02020603050405020304" pitchFamily="18" charset="0"/>
              </a:rPr>
              <a:t>, где каждый элемент — не слово, а </a:t>
            </a:r>
            <a:r>
              <a:rPr lang="ru-RU" sz="1400" b="1" dirty="0" err="1">
                <a:latin typeface="Times New Roman" panose="02020603050405020304" pitchFamily="18" charset="0"/>
                <a:cs typeface="Times New Roman" panose="02020603050405020304" pitchFamily="18" charset="0"/>
              </a:rPr>
              <a:t>патч</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patch</a:t>
            </a:r>
            <a:r>
              <a:rPr lang="ru-RU" sz="1400" b="1" dirty="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то есть небольшой кусочек изображения</a:t>
            </a:r>
            <a:r>
              <a:rPr lang="ru-RU" sz="14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Как это </a:t>
            </a:r>
            <a:r>
              <a:rPr lang="ru-RU" sz="1400" dirty="0" smtClean="0">
                <a:latin typeface="Times New Roman" panose="02020603050405020304" pitchFamily="18" charset="0"/>
                <a:cs typeface="Times New Roman" panose="02020603050405020304" pitchFamily="18" charset="0"/>
              </a:rPr>
              <a:t>работает? Мы </a:t>
            </a:r>
            <a:r>
              <a:rPr lang="ru-RU" sz="1400" dirty="0">
                <a:latin typeface="Times New Roman" panose="02020603050405020304" pitchFamily="18" charset="0"/>
                <a:cs typeface="Times New Roman" panose="02020603050405020304" pitchFamily="18" charset="0"/>
              </a:rPr>
              <a:t>берём изображение, например 224×224, и делим его на маленькие квадраты — скажем, 16×16.</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Каждый из этих 16×16×3 блоков разворачивается в вектор — как будто это отдельное «слово</a:t>
            </a:r>
            <a:r>
              <a:rPr lang="ru-RU" sz="1400" dirty="0" smtClean="0">
                <a:latin typeface="Times New Roman" panose="02020603050405020304" pitchFamily="18" charset="0"/>
                <a:cs typeface="Times New Roman" panose="02020603050405020304" pitchFamily="18" charset="0"/>
              </a:rPr>
              <a:t>». Таким </a:t>
            </a:r>
            <a:r>
              <a:rPr lang="ru-RU" sz="1400" dirty="0">
                <a:latin typeface="Times New Roman" panose="02020603050405020304" pitchFamily="18" charset="0"/>
                <a:cs typeface="Times New Roman" panose="02020603050405020304" pitchFamily="18" charset="0"/>
              </a:rPr>
              <a:t>образом, всё изображение превращается в последовательность примерно из 196 </a:t>
            </a:r>
            <a:r>
              <a:rPr lang="ru-RU" sz="1400" dirty="0" err="1" smtClean="0">
                <a:latin typeface="Times New Roman" panose="02020603050405020304" pitchFamily="18" charset="0"/>
                <a:cs typeface="Times New Roman" panose="02020603050405020304" pitchFamily="18" charset="0"/>
              </a:rPr>
              <a:t>патчей</a:t>
            </a:r>
            <a:r>
              <a:rPr lang="ru-RU" sz="1400" dirty="0" smtClean="0">
                <a:latin typeface="Times New Roman" panose="02020603050405020304" pitchFamily="18" charset="0"/>
                <a:cs typeface="Times New Roman" panose="02020603050405020304" pitchFamily="18" charset="0"/>
              </a:rPr>
              <a:t>. Эти </a:t>
            </a:r>
            <a:r>
              <a:rPr lang="ru-RU" sz="1400" dirty="0">
                <a:latin typeface="Times New Roman" panose="02020603050405020304" pitchFamily="18" charset="0"/>
                <a:cs typeface="Times New Roman" panose="02020603050405020304" pitchFamily="18" charset="0"/>
              </a:rPr>
              <a:t>вектора проходят через линейное преобразование и получают так называемые </a:t>
            </a:r>
            <a:r>
              <a:rPr lang="ru-RU" sz="1400" b="1" dirty="0">
                <a:latin typeface="Times New Roman" panose="02020603050405020304" pitchFamily="18" charset="0"/>
                <a:cs typeface="Times New Roman" panose="02020603050405020304" pitchFamily="18" charset="0"/>
              </a:rPr>
              <a:t>позиционные </a:t>
            </a:r>
            <a:r>
              <a:rPr lang="ru-RU" sz="1400" b="1" dirty="0" err="1">
                <a:latin typeface="Times New Roman" panose="02020603050405020304" pitchFamily="18" charset="0"/>
                <a:cs typeface="Times New Roman" panose="02020603050405020304" pitchFamily="18" charset="0"/>
              </a:rPr>
              <a:t>эмбеддинги</a:t>
            </a:r>
            <a:r>
              <a:rPr lang="ru-RU" sz="1400" dirty="0">
                <a:latin typeface="Times New Roman" panose="02020603050405020304" pitchFamily="18" charset="0"/>
                <a:cs typeface="Times New Roman" panose="02020603050405020304" pitchFamily="18" charset="0"/>
              </a:rPr>
              <a:t>, чтобы модель знала, где каждый </a:t>
            </a:r>
            <a:r>
              <a:rPr lang="ru-RU" sz="1400" dirty="0" err="1">
                <a:latin typeface="Times New Roman" panose="02020603050405020304" pitchFamily="18" charset="0"/>
                <a:cs typeface="Times New Roman" panose="02020603050405020304" pitchFamily="18" charset="0"/>
              </a:rPr>
              <a:t>патч</a:t>
            </a:r>
            <a:r>
              <a:rPr lang="ru-RU" sz="1400" dirty="0">
                <a:latin typeface="Times New Roman" panose="02020603050405020304" pitchFamily="18" charset="0"/>
                <a:cs typeface="Times New Roman" panose="02020603050405020304" pitchFamily="18" charset="0"/>
              </a:rPr>
              <a:t> расположен на изображении (ведь, в отличие от CNN, </a:t>
            </a:r>
            <a:r>
              <a:rPr lang="ru-RU" sz="1400" dirty="0" err="1">
                <a:latin typeface="Times New Roman" panose="02020603050405020304" pitchFamily="18" charset="0"/>
                <a:cs typeface="Times New Roman" panose="02020603050405020304" pitchFamily="18" charset="0"/>
              </a:rPr>
              <a:t>трансформер</a:t>
            </a:r>
            <a:r>
              <a:rPr lang="ru-RU" sz="1400" dirty="0">
                <a:latin typeface="Times New Roman" panose="02020603050405020304" pitchFamily="18" charset="0"/>
                <a:cs typeface="Times New Roman" panose="02020603050405020304" pitchFamily="18" charset="0"/>
              </a:rPr>
              <a:t> сам по себе не понимает пространственный порядок</a:t>
            </a:r>
            <a:r>
              <a:rPr lang="ru-RU" sz="14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Дальше начинается магия </a:t>
            </a:r>
            <a:r>
              <a:rPr lang="ru-RU" sz="1400" dirty="0" err="1">
                <a:latin typeface="Times New Roman" panose="02020603050405020304" pitchFamily="18" charset="0"/>
                <a:cs typeface="Times New Roman" panose="02020603050405020304" pitchFamily="18" charset="0"/>
              </a:rPr>
              <a:t>трансформера</a:t>
            </a:r>
            <a:r>
              <a:rPr lang="ru-RU" sz="1400" dirty="0">
                <a:latin typeface="Times New Roman" panose="02020603050405020304" pitchFamily="18" charset="0"/>
                <a:cs typeface="Times New Roman" panose="02020603050405020304" pitchFamily="18" charset="0"/>
              </a:rPr>
              <a:t> — </a:t>
            </a:r>
            <a:r>
              <a:rPr lang="ru-RU" sz="1400" b="1" dirty="0" err="1" smtClean="0">
                <a:latin typeface="Times New Roman" panose="02020603050405020304" pitchFamily="18" charset="0"/>
                <a:cs typeface="Times New Roman" panose="02020603050405020304" pitchFamily="18" charset="0"/>
              </a:rPr>
              <a:t>Self-Attention</a:t>
            </a:r>
            <a:r>
              <a:rPr lang="ru-RU" sz="1400" dirty="0" smtClean="0">
                <a:latin typeface="Times New Roman" panose="02020603050405020304" pitchFamily="18" charset="0"/>
                <a:cs typeface="Times New Roman" panose="02020603050405020304" pitchFamily="18" charset="0"/>
              </a:rPr>
              <a:t>. Этот </a:t>
            </a:r>
            <a:r>
              <a:rPr lang="ru-RU" sz="1400" dirty="0">
                <a:latin typeface="Times New Roman" panose="02020603050405020304" pitchFamily="18" charset="0"/>
                <a:cs typeface="Times New Roman" panose="02020603050405020304" pitchFamily="18" charset="0"/>
              </a:rPr>
              <a:t>механизм позволяет каждому </a:t>
            </a:r>
            <a:r>
              <a:rPr lang="ru-RU" sz="1400" dirty="0" err="1">
                <a:latin typeface="Times New Roman" panose="02020603050405020304" pitchFamily="18" charset="0"/>
                <a:cs typeface="Times New Roman" panose="02020603050405020304" pitchFamily="18" charset="0"/>
              </a:rPr>
              <a:t>патчу</a:t>
            </a:r>
            <a:r>
              <a:rPr lang="ru-RU" sz="1400" dirty="0">
                <a:latin typeface="Times New Roman" panose="02020603050405020304" pitchFamily="18" charset="0"/>
                <a:cs typeface="Times New Roman" panose="02020603050405020304" pitchFamily="18" charset="0"/>
              </a:rPr>
              <a:t> «смотреть» на все остальные и решать, какие из них важны для понимания </a:t>
            </a:r>
            <a:r>
              <a:rPr lang="ru-RU" sz="1400" dirty="0" smtClean="0">
                <a:latin typeface="Times New Roman" panose="02020603050405020304" pitchFamily="18" charset="0"/>
                <a:cs typeface="Times New Roman" panose="02020603050405020304" pitchFamily="18" charset="0"/>
              </a:rPr>
              <a:t>контекста. Например</a:t>
            </a:r>
            <a:r>
              <a:rPr lang="ru-RU" sz="1400" dirty="0">
                <a:latin typeface="Times New Roman" panose="02020603050405020304" pitchFamily="18" charset="0"/>
                <a:cs typeface="Times New Roman" panose="02020603050405020304" pitchFamily="18" charset="0"/>
              </a:rPr>
              <a:t>, часть изображения с глазом может обратить внимание на область лица, а не на фон — модель сама выучивает эти </a:t>
            </a:r>
            <a:r>
              <a:rPr lang="ru-RU" sz="1400" dirty="0" smtClean="0">
                <a:latin typeface="Times New Roman" panose="02020603050405020304" pitchFamily="18" charset="0"/>
                <a:cs typeface="Times New Roman" panose="02020603050405020304" pitchFamily="18" charset="0"/>
              </a:rPr>
              <a:t>зависимости. Благодаря </a:t>
            </a:r>
            <a:r>
              <a:rPr lang="ru-RU" sz="1400" dirty="0">
                <a:latin typeface="Times New Roman" panose="02020603050405020304" pitchFamily="18" charset="0"/>
                <a:cs typeface="Times New Roman" panose="02020603050405020304" pitchFamily="18" charset="0"/>
              </a:rPr>
              <a:t>этому </a:t>
            </a:r>
            <a:r>
              <a:rPr lang="ru-RU" sz="1400" dirty="0" err="1">
                <a:latin typeface="Times New Roman" panose="02020603050405020304" pitchFamily="18" charset="0"/>
                <a:cs typeface="Times New Roman" panose="02020603050405020304" pitchFamily="18" charset="0"/>
              </a:rPr>
              <a:t>Vision</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Transformer</a:t>
            </a:r>
            <a:r>
              <a:rPr lang="ru-RU" sz="1400" dirty="0">
                <a:latin typeface="Times New Roman" panose="02020603050405020304" pitchFamily="18" charset="0"/>
                <a:cs typeface="Times New Roman" panose="02020603050405020304" pitchFamily="18" charset="0"/>
              </a:rPr>
              <a:t> способен учитывать </a:t>
            </a:r>
            <a:r>
              <a:rPr lang="ru-RU" sz="1400" b="1" dirty="0">
                <a:latin typeface="Times New Roman" panose="02020603050405020304" pitchFamily="18" charset="0"/>
                <a:cs typeface="Times New Roman" panose="02020603050405020304" pitchFamily="18" charset="0"/>
              </a:rPr>
              <a:t>глобальные связи</a:t>
            </a:r>
            <a:r>
              <a:rPr lang="ru-RU" sz="1400" dirty="0">
                <a:latin typeface="Times New Roman" panose="02020603050405020304" pitchFamily="18" charset="0"/>
                <a:cs typeface="Times New Roman" panose="02020603050405020304" pitchFamily="18" charset="0"/>
              </a:rPr>
              <a:t> между частями изображения, чего свёртки достичь напрямую не могут</a:t>
            </a:r>
            <a:r>
              <a:rPr lang="ru-RU" sz="14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В конце последовательность проходит через несколько блоков внимания (</a:t>
            </a:r>
            <a:r>
              <a:rPr lang="ru-RU" sz="1400" dirty="0" err="1">
                <a:latin typeface="Times New Roman" panose="02020603050405020304" pitchFamily="18" charset="0"/>
                <a:cs typeface="Times New Roman" panose="02020603050405020304" pitchFamily="18" charset="0"/>
              </a:rPr>
              <a:t>Attention</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Layers</a:t>
            </a:r>
            <a:r>
              <a:rPr lang="ru-RU" sz="1400" dirty="0">
                <a:latin typeface="Times New Roman" panose="02020603050405020304" pitchFamily="18" charset="0"/>
                <a:cs typeface="Times New Roman" panose="02020603050405020304" pitchFamily="18" charset="0"/>
              </a:rPr>
              <a:t>) и подаётся на классификатор.</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Иногда добавляется специальный </a:t>
            </a:r>
            <a:r>
              <a:rPr lang="ru-RU" sz="1400" dirty="0" err="1">
                <a:latin typeface="Times New Roman" panose="02020603050405020304" pitchFamily="18" charset="0"/>
                <a:cs typeface="Times New Roman" panose="02020603050405020304" pitchFamily="18" charset="0"/>
              </a:rPr>
              <a:t>токен</a:t>
            </a:r>
            <a:r>
              <a:rPr lang="ru-RU" sz="1400" dirty="0">
                <a:latin typeface="Times New Roman" panose="02020603050405020304" pitchFamily="18" charset="0"/>
                <a:cs typeface="Times New Roman" panose="02020603050405020304" pitchFamily="18" charset="0"/>
              </a:rPr>
              <a:t> — </a:t>
            </a:r>
            <a:r>
              <a:rPr lang="ru-RU" sz="1400" b="1" dirty="0">
                <a:latin typeface="Times New Roman" panose="02020603050405020304" pitchFamily="18" charset="0"/>
                <a:cs typeface="Times New Roman" panose="02020603050405020304" pitchFamily="18" charset="0"/>
              </a:rPr>
              <a:t>[CLS]</a:t>
            </a:r>
            <a:r>
              <a:rPr lang="ru-RU" sz="1400" dirty="0">
                <a:latin typeface="Times New Roman" panose="02020603050405020304" pitchFamily="18" charset="0"/>
                <a:cs typeface="Times New Roman" panose="02020603050405020304" pitchFamily="18" charset="0"/>
              </a:rPr>
              <a:t>, как и в текстовых </a:t>
            </a:r>
            <a:r>
              <a:rPr lang="ru-RU" sz="1400" dirty="0" err="1">
                <a:latin typeface="Times New Roman" panose="02020603050405020304" pitchFamily="18" charset="0"/>
                <a:cs typeface="Times New Roman" panose="02020603050405020304" pitchFamily="18" charset="0"/>
              </a:rPr>
              <a:t>трансформерах</a:t>
            </a:r>
            <a:r>
              <a:rPr lang="ru-RU" sz="1400" dirty="0">
                <a:latin typeface="Times New Roman" panose="02020603050405020304" pitchFamily="18" charset="0"/>
                <a:cs typeface="Times New Roman" panose="02020603050405020304" pitchFamily="18" charset="0"/>
              </a:rPr>
              <a:t>, который собирает информацию обо всём изображении и используется для финального решения. </a:t>
            </a:r>
            <a:endParaRPr lang="ru-RU" sz="1400" dirty="0" smtClean="0">
              <a:latin typeface="Times New Roman" panose="02020603050405020304" pitchFamily="18" charset="0"/>
              <a:cs typeface="Times New Roman" panose="02020603050405020304" pitchFamily="18" charset="0"/>
            </a:endParaRPr>
          </a:p>
          <a:p>
            <a:pPr marL="0" indent="0" algn="just">
              <a:spcBef>
                <a:spcPts val="600"/>
              </a:spcBef>
              <a:spcAft>
                <a:spcPts val="0"/>
              </a:spcAft>
              <a:buNone/>
            </a:pPr>
            <a:r>
              <a:rPr lang="ru-RU" sz="1400" dirty="0" smtClean="0">
                <a:latin typeface="Times New Roman" panose="02020603050405020304" pitchFamily="18" charset="0"/>
                <a:cs typeface="Times New Roman" panose="02020603050405020304" pitchFamily="18" charset="0"/>
              </a:rPr>
              <a:t>Основная </a:t>
            </a:r>
            <a:r>
              <a:rPr lang="ru-RU" sz="1400" dirty="0">
                <a:latin typeface="Times New Roman" panose="02020603050405020304" pitchFamily="18" charset="0"/>
                <a:cs typeface="Times New Roman" panose="02020603050405020304" pitchFamily="18" charset="0"/>
              </a:rPr>
              <a:t>особенность </a:t>
            </a:r>
            <a:r>
              <a:rPr lang="ru-RU" sz="1400" dirty="0" err="1">
                <a:latin typeface="Times New Roman" panose="02020603050405020304" pitchFamily="18" charset="0"/>
                <a:cs typeface="Times New Roman" panose="02020603050405020304" pitchFamily="18" charset="0"/>
              </a:rPr>
              <a:t>ViT</a:t>
            </a:r>
            <a:r>
              <a:rPr lang="ru-RU" sz="1400" dirty="0">
                <a:latin typeface="Times New Roman" panose="02020603050405020304" pitchFamily="18" charset="0"/>
                <a:cs typeface="Times New Roman" panose="02020603050405020304" pitchFamily="18" charset="0"/>
              </a:rPr>
              <a:t> в том, что в нём </a:t>
            </a:r>
            <a:r>
              <a:rPr lang="ru-RU" sz="1400" b="1" dirty="0">
                <a:latin typeface="Times New Roman" panose="02020603050405020304" pitchFamily="18" charset="0"/>
                <a:cs typeface="Times New Roman" panose="02020603050405020304" pitchFamily="18" charset="0"/>
              </a:rPr>
              <a:t>нет </a:t>
            </a:r>
            <a:r>
              <a:rPr lang="ru-RU" sz="1400" b="1" dirty="0" err="1">
                <a:latin typeface="Times New Roman" panose="02020603050405020304" pitchFamily="18" charset="0"/>
                <a:cs typeface="Times New Roman" panose="02020603050405020304" pitchFamily="18" charset="0"/>
              </a:rPr>
              <a:t>свёрточных</a:t>
            </a:r>
            <a:r>
              <a:rPr lang="ru-RU" sz="1400" b="1" dirty="0">
                <a:latin typeface="Times New Roman" panose="02020603050405020304" pitchFamily="18" charset="0"/>
                <a:cs typeface="Times New Roman" panose="02020603050405020304" pitchFamily="18" charset="0"/>
              </a:rPr>
              <a:t> слоёв вообще</a:t>
            </a:r>
            <a:r>
              <a:rPr lang="ru-RU" sz="1400" dirty="0">
                <a:latin typeface="Times New Roman" panose="02020603050405020304" pitchFamily="18" charset="0"/>
                <a:cs typeface="Times New Roman" panose="02020603050405020304" pitchFamily="18" charset="0"/>
              </a:rPr>
              <a:t> — он полностью построен на </a:t>
            </a:r>
            <a:r>
              <a:rPr lang="ru-RU" sz="1400" b="1" dirty="0">
                <a:latin typeface="Times New Roman" panose="02020603050405020304" pitchFamily="18" charset="0"/>
                <a:cs typeface="Times New Roman" panose="02020603050405020304" pitchFamily="18" charset="0"/>
              </a:rPr>
              <a:t>матрицах внимания и линейных слоях</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Но при этом он показывает отличные результаты, особенно на больших </a:t>
            </a:r>
            <a:r>
              <a:rPr lang="ru-RU" sz="1400" dirty="0" err="1">
                <a:latin typeface="Times New Roman" panose="02020603050405020304" pitchFamily="18" charset="0"/>
                <a:cs typeface="Times New Roman" panose="02020603050405020304" pitchFamily="18" charset="0"/>
              </a:rPr>
              <a:t>датасетах</a:t>
            </a:r>
            <a:r>
              <a:rPr lang="ru-RU" sz="1400" dirty="0">
                <a:latin typeface="Times New Roman" panose="02020603050405020304" pitchFamily="18" charset="0"/>
                <a:cs typeface="Times New Roman" panose="02020603050405020304" pitchFamily="18" charset="0"/>
              </a:rPr>
              <a:t>, где можно обучить модель с нуля (например, на ImageNet21k или JFT</a:t>
            </a:r>
            <a:r>
              <a:rPr lang="ru-RU" sz="1400" dirty="0" smtClean="0">
                <a:latin typeface="Times New Roman" panose="02020603050405020304" pitchFamily="18" charset="0"/>
                <a:cs typeface="Times New Roman" panose="02020603050405020304" pitchFamily="18" charset="0"/>
              </a:rPr>
              <a:t>). На </a:t>
            </a:r>
            <a:r>
              <a:rPr lang="ru-RU" sz="1400" dirty="0">
                <a:latin typeface="Times New Roman" panose="02020603050405020304" pitchFamily="18" charset="0"/>
                <a:cs typeface="Times New Roman" panose="02020603050405020304" pitchFamily="18" charset="0"/>
              </a:rPr>
              <a:t>малых данных </a:t>
            </a:r>
            <a:r>
              <a:rPr lang="ru-RU" sz="1400" dirty="0" err="1">
                <a:latin typeface="Times New Roman" panose="02020603050405020304" pitchFamily="18" charset="0"/>
                <a:cs typeface="Times New Roman" panose="02020603050405020304" pitchFamily="18" charset="0"/>
              </a:rPr>
              <a:t>ViT</a:t>
            </a:r>
            <a:r>
              <a:rPr lang="ru-RU" sz="1400" dirty="0">
                <a:latin typeface="Times New Roman" panose="02020603050405020304" pitchFamily="18" charset="0"/>
                <a:cs typeface="Times New Roman" panose="02020603050405020304" pitchFamily="18" charset="0"/>
              </a:rPr>
              <a:t> часто комбинируют с CNN, получая гибридные модели — </a:t>
            </a:r>
            <a:r>
              <a:rPr lang="ru-RU" sz="1400" b="1" dirty="0" err="1">
                <a:latin typeface="Times New Roman" panose="02020603050405020304" pitchFamily="18" charset="0"/>
                <a:cs typeface="Times New Roman" panose="02020603050405020304" pitchFamily="18" charset="0"/>
              </a:rPr>
              <a:t>ConvNeXt</a:t>
            </a:r>
            <a:r>
              <a:rPr lang="ru-RU" sz="1400"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Swin</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Transformer</a:t>
            </a:r>
            <a:r>
              <a:rPr lang="ru-RU" sz="1400"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DeiT</a:t>
            </a:r>
            <a:r>
              <a:rPr lang="ru-RU" sz="1400" dirty="0">
                <a:latin typeface="Times New Roman" panose="02020603050405020304" pitchFamily="18" charset="0"/>
                <a:cs typeface="Times New Roman" panose="02020603050405020304" pitchFamily="18" charset="0"/>
              </a:rPr>
              <a:t> и другие</a:t>
            </a:r>
            <a:r>
              <a:rPr lang="ru-RU" sz="1400" dirty="0" smtClean="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sz="1400" dirty="0">
                <a:latin typeface="Times New Roman" panose="02020603050405020304" pitchFamily="18" charset="0"/>
                <a:cs typeface="Times New Roman" panose="02020603050405020304" pitchFamily="18" charset="0"/>
              </a:rPr>
              <a:t>Можно сказать, что </a:t>
            </a:r>
            <a:r>
              <a:rPr lang="ru-RU" sz="1400" dirty="0" err="1">
                <a:latin typeface="Times New Roman" panose="02020603050405020304" pitchFamily="18" charset="0"/>
                <a:cs typeface="Times New Roman" panose="02020603050405020304" pitchFamily="18" charset="0"/>
              </a:rPr>
              <a:t>Vision</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Transformer</a:t>
            </a:r>
            <a:r>
              <a:rPr lang="ru-RU" sz="1400" dirty="0">
                <a:latin typeface="Times New Roman" panose="02020603050405020304" pitchFamily="18" charset="0"/>
                <a:cs typeface="Times New Roman" panose="02020603050405020304" pitchFamily="18" charset="0"/>
              </a:rPr>
              <a:t> видит изображение </a:t>
            </a:r>
            <a:r>
              <a:rPr lang="ru-RU" sz="1400" b="1" dirty="0">
                <a:latin typeface="Times New Roman" panose="02020603050405020304" pitchFamily="18" charset="0"/>
                <a:cs typeface="Times New Roman" panose="02020603050405020304" pitchFamily="18" charset="0"/>
              </a:rPr>
              <a:t>как текст</a:t>
            </a:r>
            <a:r>
              <a:rPr lang="ru-RU" sz="1400" dirty="0">
                <a:latin typeface="Times New Roman" panose="02020603050405020304" pitchFamily="18" charset="0"/>
                <a:cs typeface="Times New Roman" panose="02020603050405020304" pitchFamily="18" charset="0"/>
              </a:rPr>
              <a:t>, где каждый </a:t>
            </a:r>
            <a:r>
              <a:rPr lang="ru-RU" sz="1400" dirty="0" err="1">
                <a:latin typeface="Times New Roman" panose="02020603050405020304" pitchFamily="18" charset="0"/>
                <a:cs typeface="Times New Roman" panose="02020603050405020304" pitchFamily="18" charset="0"/>
              </a:rPr>
              <a:t>патч</a:t>
            </a:r>
            <a:r>
              <a:rPr lang="ru-RU" sz="1400" dirty="0">
                <a:latin typeface="Times New Roman" panose="02020603050405020304" pitchFamily="18" charset="0"/>
                <a:cs typeface="Times New Roman" panose="02020603050405020304" pitchFamily="18" charset="0"/>
              </a:rPr>
              <a:t> — «слово», а внимание помогает понять смысл всей «фразы».</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Такой подход стал одной из главных тенденций в современном CV и продолжает активно развиваться — особенно в задачах классификации, </a:t>
            </a:r>
            <a:r>
              <a:rPr lang="ru-RU" sz="1400" dirty="0" err="1">
                <a:latin typeface="Times New Roman" panose="02020603050405020304" pitchFamily="18" charset="0"/>
                <a:cs typeface="Times New Roman" panose="02020603050405020304" pitchFamily="18" charset="0"/>
              </a:rPr>
              <a:t>детекции</a:t>
            </a:r>
            <a:r>
              <a:rPr lang="ru-RU" sz="1400" dirty="0">
                <a:latin typeface="Times New Roman" panose="02020603050405020304" pitchFamily="18" charset="0"/>
                <a:cs typeface="Times New Roman" panose="02020603050405020304" pitchFamily="18" charset="0"/>
              </a:rPr>
              <a:t> и сегментации.</a:t>
            </a:r>
          </a:p>
        </p:txBody>
      </p:sp>
    </p:spTree>
    <p:extLst>
      <p:ext uri="{BB962C8B-B14F-4D97-AF65-F5344CB8AC3E}">
        <p14:creationId xmlns:p14="http://schemas.microsoft.com/office/powerpoint/2010/main" val="26984693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Процесс обучения модели</a:t>
            </a:r>
            <a:endParaRPr lang="ru-RU" dirty="0"/>
          </a:p>
        </p:txBody>
      </p:sp>
      <p:sp>
        <p:nvSpPr>
          <p:cNvPr id="3" name="Объект 2"/>
          <p:cNvSpPr>
            <a:spLocks noGrp="1"/>
          </p:cNvSpPr>
          <p:nvPr>
            <p:ph idx="1"/>
          </p:nvPr>
        </p:nvSpPr>
        <p:spPr>
          <a:xfrm>
            <a:off x="831049" y="1837593"/>
            <a:ext cx="5191682" cy="4536830"/>
          </a:xfrm>
        </p:spPr>
        <p:txBody>
          <a:bodyPr>
            <a:normAutofit lnSpcReduction="10000"/>
          </a:bodyPr>
          <a:lstStyle/>
          <a:p>
            <a:pPr marL="0" indent="0" algn="just">
              <a:buNone/>
            </a:pPr>
            <a:r>
              <a:rPr lang="ru-RU" b="1" dirty="0">
                <a:latin typeface="Times New Roman" panose="02020603050405020304" pitchFamily="18" charset="0"/>
                <a:cs typeface="Times New Roman" panose="02020603050405020304" pitchFamily="18" charset="0"/>
              </a:rPr>
              <a:t>Эпоха (</a:t>
            </a:r>
            <a:r>
              <a:rPr lang="ru-RU" b="1" dirty="0" err="1">
                <a:latin typeface="Times New Roman" panose="02020603050405020304" pitchFamily="18" charset="0"/>
                <a:cs typeface="Times New Roman" panose="02020603050405020304" pitchFamily="18" charset="0"/>
              </a:rPr>
              <a:t>Epoch</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один полный проход обучения модели по всему тренировочному набору данных.</a:t>
            </a:r>
          </a:p>
          <a:p>
            <a:pPr marL="0" indent="0" algn="just">
              <a:buNone/>
            </a:pPr>
            <a:r>
              <a:rPr lang="ru-RU" b="1" dirty="0" err="1">
                <a:latin typeface="Times New Roman" panose="02020603050405020304" pitchFamily="18" charset="0"/>
                <a:cs typeface="Times New Roman" panose="02020603050405020304" pitchFamily="18" charset="0"/>
              </a:rPr>
              <a:t>Батч</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Batch</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небольшая часть обучающих данных, обрабатываемая за один шаг обучения.</a:t>
            </a:r>
          </a:p>
          <a:p>
            <a:pPr marL="0" indent="0" algn="just">
              <a:buNone/>
            </a:pPr>
            <a:r>
              <a:rPr lang="ru-RU" b="1" dirty="0">
                <a:latin typeface="Times New Roman" panose="02020603050405020304" pitchFamily="18" charset="0"/>
                <a:cs typeface="Times New Roman" panose="02020603050405020304" pitchFamily="18" charset="0"/>
              </a:rPr>
              <a:t>Итерация (</a:t>
            </a:r>
            <a:r>
              <a:rPr lang="ru-RU" b="1" dirty="0" err="1">
                <a:latin typeface="Times New Roman" panose="02020603050405020304" pitchFamily="18" charset="0"/>
                <a:cs typeface="Times New Roman" panose="02020603050405020304" pitchFamily="18" charset="0"/>
              </a:rPr>
              <a:t>Iteration</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один шаг обновления весов модели после обработки одного </a:t>
            </a:r>
            <a:r>
              <a:rPr lang="ru-RU" dirty="0" err="1">
                <a:latin typeface="Times New Roman" panose="02020603050405020304" pitchFamily="18" charset="0"/>
                <a:cs typeface="Times New Roman" panose="02020603050405020304" pitchFamily="18" charset="0"/>
              </a:rPr>
              <a:t>батча</a:t>
            </a:r>
            <a:r>
              <a:rPr lang="ru-RU" dirty="0">
                <a:latin typeface="Times New Roman" panose="02020603050405020304" pitchFamily="18" charset="0"/>
                <a:cs typeface="Times New Roman" panose="02020603050405020304" pitchFamily="18" charset="0"/>
              </a:rPr>
              <a:t>.</a:t>
            </a:r>
          </a:p>
          <a:p>
            <a:pPr marL="0" indent="0" algn="just">
              <a:buNone/>
            </a:pPr>
            <a:r>
              <a:rPr lang="ru-RU" b="1" dirty="0" err="1">
                <a:latin typeface="Times New Roman" panose="02020603050405020304" pitchFamily="18" charset="0"/>
                <a:cs typeface="Times New Roman" panose="02020603050405020304" pitchFamily="18" charset="0"/>
              </a:rPr>
              <a:t>Валидация</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Validation</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проверка качества модели на отдельной части данных, не участвующей в обучении; используется для подбора </a:t>
            </a:r>
            <a:r>
              <a:rPr lang="ru-RU" dirty="0" err="1">
                <a:latin typeface="Times New Roman" panose="02020603050405020304" pitchFamily="18" charset="0"/>
                <a:cs typeface="Times New Roman" panose="02020603050405020304" pitchFamily="18" charset="0"/>
              </a:rPr>
              <a:t>гиперпараметров</a:t>
            </a:r>
            <a:r>
              <a:rPr lang="ru-RU" dirty="0">
                <a:latin typeface="Times New Roman" panose="02020603050405020304" pitchFamily="18" charset="0"/>
                <a:cs typeface="Times New Roman" panose="02020603050405020304" pitchFamily="18" charset="0"/>
              </a:rPr>
              <a:t> и контроля переобучения.</a:t>
            </a:r>
          </a:p>
          <a:p>
            <a:pPr marL="0" indent="0" algn="just">
              <a:buNone/>
            </a:pPr>
            <a:r>
              <a:rPr lang="ru-RU" b="1" dirty="0">
                <a:latin typeface="Times New Roman" panose="02020603050405020304" pitchFamily="18" charset="0"/>
                <a:cs typeface="Times New Roman" panose="02020603050405020304" pitchFamily="18" charset="0"/>
              </a:rPr>
              <a:t>Тест (</a:t>
            </a:r>
            <a:r>
              <a:rPr lang="ru-RU" b="1" dirty="0" err="1">
                <a:latin typeface="Times New Roman" panose="02020603050405020304" pitchFamily="18" charset="0"/>
                <a:cs typeface="Times New Roman" panose="02020603050405020304" pitchFamily="18" charset="0"/>
              </a:rPr>
              <a:t>Test</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финальная оценка модели на новых данных, полностью не использовавшихся в обучении и </a:t>
            </a:r>
            <a:r>
              <a:rPr lang="ru-RU" dirty="0" err="1">
                <a:latin typeface="Times New Roman" panose="02020603050405020304" pitchFamily="18" charset="0"/>
                <a:cs typeface="Times New Roman" panose="02020603050405020304" pitchFamily="18" charset="0"/>
              </a:rPr>
              <a:t>валидации</a:t>
            </a:r>
            <a:r>
              <a:rPr lang="ru-RU" dirty="0">
                <a:latin typeface="Times New Roman" panose="02020603050405020304" pitchFamily="18" charset="0"/>
                <a:cs typeface="Times New Roman" panose="02020603050405020304" pitchFamily="18" charset="0"/>
              </a:rPr>
              <a:t>.</a:t>
            </a:r>
          </a:p>
        </p:txBody>
      </p:sp>
      <p:pic>
        <p:nvPicPr>
          <p:cNvPr id="5122" name="Picture 2"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0289" y="1767255"/>
            <a:ext cx="4774223" cy="2750181"/>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a:stretch>
            <a:fillRect/>
          </a:stretch>
        </p:blipFill>
        <p:spPr>
          <a:xfrm>
            <a:off x="7010716" y="4593369"/>
            <a:ext cx="3113368" cy="2024340"/>
          </a:xfrm>
          <a:prstGeom prst="rect">
            <a:avLst/>
          </a:prstGeom>
        </p:spPr>
      </p:pic>
    </p:spTree>
    <p:extLst>
      <p:ext uri="{BB962C8B-B14F-4D97-AF65-F5344CB8AC3E}">
        <p14:creationId xmlns:p14="http://schemas.microsoft.com/office/powerpoint/2010/main" val="2666152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841" y="-355209"/>
            <a:ext cx="9692640" cy="1325562"/>
          </a:xfrm>
        </p:spPr>
        <p:txBody>
          <a:bodyPr/>
          <a:lstStyle/>
          <a:p>
            <a:r>
              <a:rPr lang="ru-RU" b="1" dirty="0" err="1"/>
              <a:t>Vision</a:t>
            </a:r>
            <a:r>
              <a:rPr lang="ru-RU" b="1" dirty="0"/>
              <a:t> </a:t>
            </a:r>
            <a:r>
              <a:rPr lang="ru-RU" b="1" dirty="0" err="1" smtClean="0"/>
              <a:t>Transformers</a:t>
            </a:r>
            <a:r>
              <a:rPr lang="ru-RU" b="1" dirty="0" smtClean="0"/>
              <a:t> (</a:t>
            </a:r>
            <a:r>
              <a:rPr lang="en-US" b="1" dirty="0" err="1" smtClean="0"/>
              <a:t>ViT</a:t>
            </a:r>
            <a:r>
              <a:rPr lang="ru-RU" b="1" dirty="0" smtClean="0"/>
              <a:t>) </a:t>
            </a:r>
            <a:r>
              <a:rPr lang="ru-RU" b="1" dirty="0"/>
              <a:t>в CV</a:t>
            </a:r>
            <a:endParaRPr lang="ru-RU" dirty="0"/>
          </a:p>
        </p:txBody>
      </p:sp>
      <p:pic>
        <p:nvPicPr>
          <p:cNvPr id="18434" name="Picture 2"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840" y="1154723"/>
            <a:ext cx="9033921" cy="5505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1826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6218" y="-461087"/>
            <a:ext cx="9692640" cy="1325562"/>
          </a:xfrm>
        </p:spPr>
        <p:txBody>
          <a:bodyPr>
            <a:normAutofit/>
          </a:bodyPr>
          <a:lstStyle/>
          <a:p>
            <a:r>
              <a:rPr lang="ru-RU" b="1" dirty="0" smtClean="0"/>
              <a:t>Метрики. </a:t>
            </a:r>
            <a:r>
              <a:rPr lang="en-US" b="1" dirty="0" smtClean="0"/>
              <a:t>Confusion matrix</a:t>
            </a:r>
            <a:endParaRPr lang="ru-RU" dirty="0"/>
          </a:p>
        </p:txBody>
      </p:sp>
      <p:sp>
        <p:nvSpPr>
          <p:cNvPr id="3" name="Объект 2"/>
          <p:cNvSpPr>
            <a:spLocks noGrp="1"/>
          </p:cNvSpPr>
          <p:nvPr>
            <p:ph idx="1"/>
          </p:nvPr>
        </p:nvSpPr>
        <p:spPr>
          <a:xfrm>
            <a:off x="826301" y="1040691"/>
            <a:ext cx="9772474" cy="3446584"/>
          </a:xfrm>
        </p:spPr>
        <p:txBody>
          <a:bodyPr>
            <a:normAutofit/>
          </a:bodyPr>
          <a:lstStyle/>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Пусть </a:t>
            </a:r>
            <a:r>
              <a:rPr lang="ru-RU" sz="1600" dirty="0">
                <a:latin typeface="Times New Roman" panose="02020603050405020304" pitchFamily="18" charset="0"/>
                <a:cs typeface="Times New Roman" panose="02020603050405020304" pitchFamily="18" charset="0"/>
              </a:rPr>
              <a:t>модель делает бинарные предсказания. Тогда:</a:t>
            </a:r>
          </a:p>
          <a:p>
            <a:pPr lvl="1" algn="just">
              <a:spcBef>
                <a:spcPts val="600"/>
              </a:spcBef>
            </a:pPr>
            <a:r>
              <a:rPr lang="en-US" sz="1400" b="1" dirty="0">
                <a:latin typeface="Times New Roman" panose="02020603050405020304" pitchFamily="18" charset="0"/>
                <a:cs typeface="Times New Roman" panose="02020603050405020304" pitchFamily="18" charset="0"/>
              </a:rPr>
              <a:t>TP (True Positive)</a:t>
            </a:r>
            <a:r>
              <a:rPr lang="en-US" sz="1400" dirty="0">
                <a:latin typeface="Times New Roman" panose="02020603050405020304" pitchFamily="18" charset="0"/>
                <a:cs typeface="Times New Roman" panose="02020603050405020304" pitchFamily="18" charset="0"/>
              </a:rPr>
              <a:t> — </a:t>
            </a:r>
            <a:r>
              <a:rPr lang="ru-RU" sz="1400" dirty="0">
                <a:latin typeface="Times New Roman" panose="02020603050405020304" pitchFamily="18" charset="0"/>
                <a:cs typeface="Times New Roman" panose="02020603050405020304" pitchFamily="18" charset="0"/>
              </a:rPr>
              <a:t>правильно предсказанные положительные примеры.</a:t>
            </a:r>
          </a:p>
          <a:p>
            <a:pPr lvl="1" algn="just">
              <a:spcBef>
                <a:spcPts val="600"/>
              </a:spcBef>
            </a:pPr>
            <a:r>
              <a:rPr lang="en-US" sz="1400" b="1" dirty="0">
                <a:latin typeface="Times New Roman" panose="02020603050405020304" pitchFamily="18" charset="0"/>
                <a:cs typeface="Times New Roman" panose="02020603050405020304" pitchFamily="18" charset="0"/>
              </a:rPr>
              <a:t>FP (False Positive)</a:t>
            </a:r>
            <a:r>
              <a:rPr lang="en-US" sz="1400" dirty="0">
                <a:latin typeface="Times New Roman" panose="02020603050405020304" pitchFamily="18" charset="0"/>
                <a:cs typeface="Times New Roman" panose="02020603050405020304" pitchFamily="18" charset="0"/>
              </a:rPr>
              <a:t> — </a:t>
            </a:r>
            <a:r>
              <a:rPr lang="ru-RU" sz="1400" dirty="0">
                <a:latin typeface="Times New Roman" panose="02020603050405020304" pitchFamily="18" charset="0"/>
                <a:cs typeface="Times New Roman" panose="02020603050405020304" pitchFamily="18" charset="0"/>
              </a:rPr>
              <a:t>ошибочно предсказанные положительные (ложные срабатывания).</a:t>
            </a:r>
          </a:p>
          <a:p>
            <a:pPr lvl="1" algn="just">
              <a:spcBef>
                <a:spcPts val="600"/>
              </a:spcBef>
            </a:pPr>
            <a:r>
              <a:rPr lang="en-US" sz="1400" b="1" dirty="0">
                <a:latin typeface="Times New Roman" panose="02020603050405020304" pitchFamily="18" charset="0"/>
                <a:cs typeface="Times New Roman" panose="02020603050405020304" pitchFamily="18" charset="0"/>
              </a:rPr>
              <a:t>FN (False Negative)</a:t>
            </a:r>
            <a:r>
              <a:rPr lang="en-US" sz="1400" dirty="0">
                <a:latin typeface="Times New Roman" panose="02020603050405020304" pitchFamily="18" charset="0"/>
                <a:cs typeface="Times New Roman" panose="02020603050405020304" pitchFamily="18" charset="0"/>
              </a:rPr>
              <a:t> — </a:t>
            </a:r>
            <a:r>
              <a:rPr lang="ru-RU" sz="1400" dirty="0">
                <a:latin typeface="Times New Roman" panose="02020603050405020304" pitchFamily="18" charset="0"/>
                <a:cs typeface="Times New Roman" panose="02020603050405020304" pitchFamily="18" charset="0"/>
              </a:rPr>
              <a:t>ошибочно предсказанные отрицательные (пропущенные позитивы).</a:t>
            </a:r>
          </a:p>
          <a:p>
            <a:pPr lvl="1" algn="just">
              <a:spcBef>
                <a:spcPts val="600"/>
              </a:spcBef>
            </a:pPr>
            <a:r>
              <a:rPr lang="en-US" sz="1400" b="1" dirty="0">
                <a:latin typeface="Times New Roman" panose="02020603050405020304" pitchFamily="18" charset="0"/>
                <a:cs typeface="Times New Roman" panose="02020603050405020304" pitchFamily="18" charset="0"/>
              </a:rPr>
              <a:t>TN (True Negative)</a:t>
            </a:r>
            <a:r>
              <a:rPr lang="en-US" sz="1400" dirty="0">
                <a:latin typeface="Times New Roman" panose="02020603050405020304" pitchFamily="18" charset="0"/>
                <a:cs typeface="Times New Roman" panose="02020603050405020304" pitchFamily="18" charset="0"/>
              </a:rPr>
              <a:t> — </a:t>
            </a:r>
            <a:r>
              <a:rPr lang="ru-RU" sz="1400" dirty="0">
                <a:latin typeface="Times New Roman" panose="02020603050405020304" pitchFamily="18" charset="0"/>
                <a:cs typeface="Times New Roman" panose="02020603050405020304" pitchFamily="18" charset="0"/>
              </a:rPr>
              <a:t>правильно предсказанные отрицательные примеры.</a:t>
            </a:r>
          </a:p>
          <a:p>
            <a:pPr marL="0" indent="0" algn="just">
              <a:spcBef>
                <a:spcPts val="600"/>
              </a:spcBef>
              <a:buNone/>
            </a:pPr>
            <a:r>
              <a:rPr lang="ru-RU" sz="1600" dirty="0"/>
              <a:t>Матрица ошибок — это способ наглядно показать, </a:t>
            </a:r>
            <a:r>
              <a:rPr lang="ru-RU" sz="1600" b="1" dirty="0"/>
              <a:t>как именно модель классифицирует объекты</a:t>
            </a:r>
            <a:r>
              <a:rPr lang="ru-RU" sz="1600" dirty="0"/>
              <a:t>, где и какие ошибки она </a:t>
            </a:r>
            <a:r>
              <a:rPr lang="ru-RU" sz="1600" dirty="0" smtClean="0"/>
              <a:t>делает. Она </a:t>
            </a:r>
            <a:r>
              <a:rPr lang="ru-RU" sz="1600" dirty="0"/>
              <a:t>сравнивает </a:t>
            </a:r>
            <a:r>
              <a:rPr lang="ru-RU" sz="1600" b="1" dirty="0"/>
              <a:t>реальные метки (</a:t>
            </a:r>
            <a:r>
              <a:rPr lang="ru-RU" sz="1600" b="1" dirty="0" err="1"/>
              <a:t>Actual</a:t>
            </a:r>
            <a:r>
              <a:rPr lang="ru-RU" sz="1600" b="1" dirty="0"/>
              <a:t>)</a:t>
            </a:r>
            <a:r>
              <a:rPr lang="ru-RU" sz="1600" dirty="0"/>
              <a:t> с </a:t>
            </a:r>
            <a:r>
              <a:rPr lang="ru-RU" sz="1600" b="1" dirty="0"/>
              <a:t>предсказанными моделью (</a:t>
            </a:r>
            <a:r>
              <a:rPr lang="ru-RU" sz="1600" b="1" dirty="0" err="1"/>
              <a:t>Predicted</a:t>
            </a:r>
            <a:r>
              <a:rPr lang="ru-RU" sz="1600" b="1" dirty="0"/>
              <a:t>)</a:t>
            </a:r>
            <a:r>
              <a:rPr lang="ru-RU" sz="1600" dirty="0"/>
              <a:t>.</a:t>
            </a:r>
            <a:endParaRPr lang="ru-RU" sz="1600" dirty="0" smtClean="0">
              <a:latin typeface="Times New Roman" panose="02020603050405020304" pitchFamily="18" charset="0"/>
              <a:cs typeface="Times New Roman" panose="02020603050405020304" pitchFamily="18" charset="0"/>
            </a:endParaRPr>
          </a:p>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Матрица </a:t>
            </a:r>
            <a:r>
              <a:rPr lang="ru-RU" sz="1600" dirty="0">
                <a:latin typeface="Times New Roman" panose="02020603050405020304" pitchFamily="18" charset="0"/>
                <a:cs typeface="Times New Roman" panose="02020603050405020304" pitchFamily="18" charset="0"/>
              </a:rPr>
              <a:t>ошибок (</a:t>
            </a:r>
            <a:r>
              <a:rPr lang="en-US" sz="1600" dirty="0">
                <a:latin typeface="Times New Roman" panose="02020603050405020304" pitchFamily="18" charset="0"/>
                <a:cs typeface="Times New Roman" panose="02020603050405020304" pitchFamily="18" charset="0"/>
              </a:rPr>
              <a:t>confusion matrix</a:t>
            </a:r>
            <a:r>
              <a:rPr lang="en-US"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889732523"/>
              </p:ext>
            </p:extLst>
          </p:nvPr>
        </p:nvGraphicFramePr>
        <p:xfrm>
          <a:off x="1459524" y="3956539"/>
          <a:ext cx="8269008" cy="2440160"/>
        </p:xfrm>
        <a:graphic>
          <a:graphicData uri="http://schemas.openxmlformats.org/drawingml/2006/table">
            <a:tbl>
              <a:tblPr firstRow="1" bandRow="1">
                <a:tableStyleId>{5C22544A-7EE6-4342-B048-85BDC9FD1C3A}</a:tableStyleId>
              </a:tblPr>
              <a:tblGrid>
                <a:gridCol w="2756336">
                  <a:extLst>
                    <a:ext uri="{9D8B030D-6E8A-4147-A177-3AD203B41FA5}">
                      <a16:colId xmlns:a16="http://schemas.microsoft.com/office/drawing/2014/main" val="1879232781"/>
                    </a:ext>
                  </a:extLst>
                </a:gridCol>
                <a:gridCol w="2756336">
                  <a:extLst>
                    <a:ext uri="{9D8B030D-6E8A-4147-A177-3AD203B41FA5}">
                      <a16:colId xmlns:a16="http://schemas.microsoft.com/office/drawing/2014/main" val="4284220849"/>
                    </a:ext>
                  </a:extLst>
                </a:gridCol>
                <a:gridCol w="2756336">
                  <a:extLst>
                    <a:ext uri="{9D8B030D-6E8A-4147-A177-3AD203B41FA5}">
                      <a16:colId xmlns:a16="http://schemas.microsoft.com/office/drawing/2014/main" val="1301133710"/>
                    </a:ext>
                  </a:extLst>
                </a:gridCol>
              </a:tblGrid>
              <a:tr h="638196">
                <a:tc>
                  <a:txBody>
                    <a:bodyPr/>
                    <a:lstStyle/>
                    <a:p>
                      <a:endParaRPr lang="ru-RU" sz="1400">
                        <a:latin typeface="Times New Roman" panose="02020603050405020304" pitchFamily="18" charset="0"/>
                        <a:cs typeface="Times New Roman" panose="02020603050405020304" pitchFamily="18" charset="0"/>
                      </a:endParaRPr>
                    </a:p>
                  </a:txBody>
                  <a:tcPr anchor="ctr"/>
                </a:tc>
                <a:tc>
                  <a:txBody>
                    <a:bodyPr/>
                    <a:lstStyle/>
                    <a:p>
                      <a:r>
                        <a:rPr lang="en-US" sz="1400" b="1" dirty="0" err="1">
                          <a:latin typeface="Times New Roman" panose="02020603050405020304" pitchFamily="18" charset="0"/>
                          <a:cs typeface="Times New Roman" panose="02020603050405020304" pitchFamily="18" charset="0"/>
                        </a:rPr>
                        <a:t>Pred</a:t>
                      </a:r>
                      <a:r>
                        <a:rPr lang="en-US" sz="1400" b="1" dirty="0">
                          <a:latin typeface="Times New Roman" panose="02020603050405020304" pitchFamily="18" charset="0"/>
                          <a:cs typeface="Times New Roman" panose="02020603050405020304" pitchFamily="18" charset="0"/>
                        </a:rPr>
                        <a:t> + (</a:t>
                      </a:r>
                      <a:r>
                        <a:rPr lang="ru-RU" sz="1400" b="1" dirty="0">
                          <a:latin typeface="Times New Roman" panose="02020603050405020304" pitchFamily="18" charset="0"/>
                          <a:cs typeface="Times New Roman" panose="02020603050405020304" pitchFamily="18" charset="0"/>
                        </a:rPr>
                        <a:t>предсказано «положительный»)</a:t>
                      </a:r>
                      <a:endParaRPr lang="ru-RU" sz="1400" dirty="0">
                        <a:latin typeface="Times New Roman" panose="02020603050405020304" pitchFamily="18" charset="0"/>
                        <a:cs typeface="Times New Roman" panose="02020603050405020304" pitchFamily="18" charset="0"/>
                      </a:endParaRPr>
                    </a:p>
                  </a:txBody>
                  <a:tcPr anchor="ctr"/>
                </a:tc>
                <a:tc>
                  <a:txBody>
                    <a:bodyPr/>
                    <a:lstStyle/>
                    <a:p>
                      <a:r>
                        <a:rPr lang="en-US" sz="1400" b="1">
                          <a:latin typeface="Times New Roman" panose="02020603050405020304" pitchFamily="18" charset="0"/>
                          <a:cs typeface="Times New Roman" panose="02020603050405020304" pitchFamily="18" charset="0"/>
                        </a:rPr>
                        <a:t>Pred – (</a:t>
                      </a:r>
                      <a:r>
                        <a:rPr lang="ru-RU" sz="1400" b="1">
                          <a:latin typeface="Times New Roman" panose="02020603050405020304" pitchFamily="18" charset="0"/>
                          <a:cs typeface="Times New Roman" panose="02020603050405020304" pitchFamily="18" charset="0"/>
                        </a:rPr>
                        <a:t>предсказано «отрицательный»)</a:t>
                      </a:r>
                      <a:endParaRPr lang="ru-RU" sz="1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259199849"/>
                  </a:ext>
                </a:extLst>
              </a:tr>
              <a:tr h="900982">
                <a:tc>
                  <a:txBody>
                    <a:bodyPr/>
                    <a:lstStyle/>
                    <a:p>
                      <a:r>
                        <a:rPr lang="en-US" sz="1400" b="1">
                          <a:latin typeface="Times New Roman" panose="02020603050405020304" pitchFamily="18" charset="0"/>
                          <a:cs typeface="Times New Roman" panose="02020603050405020304" pitchFamily="18" charset="0"/>
                        </a:rPr>
                        <a:t>Actual + (</a:t>
                      </a:r>
                      <a:r>
                        <a:rPr lang="ru-RU" sz="1400" b="1">
                          <a:latin typeface="Times New Roman" panose="02020603050405020304" pitchFamily="18" charset="0"/>
                          <a:cs typeface="Times New Roman" panose="02020603050405020304" pitchFamily="18" charset="0"/>
                        </a:rPr>
                        <a:t>реально положительный)</a:t>
                      </a:r>
                      <a:endParaRPr lang="ru-RU" sz="1400">
                        <a:latin typeface="Times New Roman" panose="02020603050405020304" pitchFamily="18" charset="0"/>
                        <a:cs typeface="Times New Roman" panose="02020603050405020304" pitchFamily="18" charset="0"/>
                      </a:endParaRPr>
                    </a:p>
                  </a:txBody>
                  <a:tcPr anchor="ctr"/>
                </a:tc>
                <a:tc>
                  <a:txBody>
                    <a:bodyPr/>
                    <a:lstStyle/>
                    <a:p>
                      <a:r>
                        <a:rPr lang="ru-RU" sz="1400" b="1" dirty="0">
                          <a:latin typeface="Times New Roman" panose="02020603050405020304" pitchFamily="18" charset="0"/>
                          <a:cs typeface="Times New Roman" panose="02020603050405020304" pitchFamily="18" charset="0"/>
                        </a:rPr>
                        <a:t>TP (</a:t>
                      </a:r>
                      <a:r>
                        <a:rPr lang="ru-RU" sz="1400" b="1" dirty="0" err="1">
                          <a:latin typeface="Times New Roman" panose="02020603050405020304" pitchFamily="18" charset="0"/>
                          <a:cs typeface="Times New Roman" panose="02020603050405020304" pitchFamily="18" charset="0"/>
                        </a:rPr>
                        <a:t>True</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Positive</a:t>
                      </a:r>
                      <a:r>
                        <a:rPr lang="ru-RU" sz="1400" b="1" dirty="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 модель правильно предсказала положительный пример</a:t>
                      </a:r>
                    </a:p>
                  </a:txBody>
                  <a:tcPr anchor="ctr"/>
                </a:tc>
                <a:tc>
                  <a:txBody>
                    <a:bodyPr/>
                    <a:lstStyle/>
                    <a:p>
                      <a:r>
                        <a:rPr lang="ru-RU" sz="1400" b="1" dirty="0">
                          <a:latin typeface="Times New Roman" panose="02020603050405020304" pitchFamily="18" charset="0"/>
                          <a:cs typeface="Times New Roman" panose="02020603050405020304" pitchFamily="18" charset="0"/>
                        </a:rPr>
                        <a:t>FN (</a:t>
                      </a:r>
                      <a:r>
                        <a:rPr lang="ru-RU" sz="1400" b="1" dirty="0" err="1">
                          <a:latin typeface="Times New Roman" panose="02020603050405020304" pitchFamily="18" charset="0"/>
                          <a:cs typeface="Times New Roman" panose="02020603050405020304" pitchFamily="18" charset="0"/>
                        </a:rPr>
                        <a:t>False</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Negative</a:t>
                      </a:r>
                      <a:r>
                        <a:rPr lang="ru-RU" sz="1400" b="1" dirty="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 модель ошиблась, не распознала положительный пример</a:t>
                      </a:r>
                    </a:p>
                  </a:txBody>
                  <a:tcPr anchor="ctr"/>
                </a:tc>
                <a:extLst>
                  <a:ext uri="{0D108BD9-81ED-4DB2-BD59-A6C34878D82A}">
                    <a16:rowId xmlns:a16="http://schemas.microsoft.com/office/drawing/2014/main" val="3222640087"/>
                  </a:ext>
                </a:extLst>
              </a:tr>
              <a:tr h="900982">
                <a:tc>
                  <a:txBody>
                    <a:bodyPr/>
                    <a:lstStyle/>
                    <a:p>
                      <a:r>
                        <a:rPr lang="en-US" sz="1400" b="1">
                          <a:latin typeface="Times New Roman" panose="02020603050405020304" pitchFamily="18" charset="0"/>
                          <a:cs typeface="Times New Roman" panose="02020603050405020304" pitchFamily="18" charset="0"/>
                        </a:rPr>
                        <a:t>Actual – (</a:t>
                      </a:r>
                      <a:r>
                        <a:rPr lang="ru-RU" sz="1400" b="1">
                          <a:latin typeface="Times New Roman" panose="02020603050405020304" pitchFamily="18" charset="0"/>
                          <a:cs typeface="Times New Roman" panose="02020603050405020304" pitchFamily="18" charset="0"/>
                        </a:rPr>
                        <a:t>реально отрицательный)</a:t>
                      </a:r>
                      <a:endParaRPr lang="ru-RU" sz="1400">
                        <a:latin typeface="Times New Roman" panose="02020603050405020304" pitchFamily="18" charset="0"/>
                        <a:cs typeface="Times New Roman" panose="02020603050405020304" pitchFamily="18" charset="0"/>
                      </a:endParaRPr>
                    </a:p>
                  </a:txBody>
                  <a:tcPr anchor="ctr"/>
                </a:tc>
                <a:tc>
                  <a:txBody>
                    <a:bodyPr/>
                    <a:lstStyle/>
                    <a:p>
                      <a:r>
                        <a:rPr lang="ru-RU" sz="1400" b="1" dirty="0">
                          <a:latin typeface="Times New Roman" panose="02020603050405020304" pitchFamily="18" charset="0"/>
                          <a:cs typeface="Times New Roman" panose="02020603050405020304" pitchFamily="18" charset="0"/>
                        </a:rPr>
                        <a:t>FP (</a:t>
                      </a:r>
                      <a:r>
                        <a:rPr lang="ru-RU" sz="1400" b="1" dirty="0" err="1">
                          <a:latin typeface="Times New Roman" panose="02020603050405020304" pitchFamily="18" charset="0"/>
                          <a:cs typeface="Times New Roman" panose="02020603050405020304" pitchFamily="18" charset="0"/>
                        </a:rPr>
                        <a:t>False</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Positive</a:t>
                      </a:r>
                      <a:r>
                        <a:rPr lang="ru-RU" sz="1400" b="1" dirty="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 модель ошибочно предсказала положительный пример</a:t>
                      </a:r>
                    </a:p>
                  </a:txBody>
                  <a:tcPr anchor="ctr"/>
                </a:tc>
                <a:tc>
                  <a:txBody>
                    <a:bodyPr/>
                    <a:lstStyle/>
                    <a:p>
                      <a:r>
                        <a:rPr lang="ru-RU" sz="1400" b="1" dirty="0">
                          <a:latin typeface="Times New Roman" panose="02020603050405020304" pitchFamily="18" charset="0"/>
                          <a:cs typeface="Times New Roman" panose="02020603050405020304" pitchFamily="18" charset="0"/>
                        </a:rPr>
                        <a:t>TN (</a:t>
                      </a:r>
                      <a:r>
                        <a:rPr lang="ru-RU" sz="1400" b="1" dirty="0" err="1">
                          <a:latin typeface="Times New Roman" panose="02020603050405020304" pitchFamily="18" charset="0"/>
                          <a:cs typeface="Times New Roman" panose="02020603050405020304" pitchFamily="18" charset="0"/>
                        </a:rPr>
                        <a:t>True</a:t>
                      </a:r>
                      <a:r>
                        <a:rPr lang="ru-RU" sz="1400" b="1" dirty="0">
                          <a:latin typeface="Times New Roman" panose="02020603050405020304" pitchFamily="18" charset="0"/>
                          <a:cs typeface="Times New Roman" panose="02020603050405020304" pitchFamily="18" charset="0"/>
                        </a:rPr>
                        <a:t> </a:t>
                      </a:r>
                      <a:r>
                        <a:rPr lang="ru-RU" sz="1400" b="1" dirty="0" err="1">
                          <a:latin typeface="Times New Roman" panose="02020603050405020304" pitchFamily="18" charset="0"/>
                          <a:cs typeface="Times New Roman" panose="02020603050405020304" pitchFamily="18" charset="0"/>
                        </a:rPr>
                        <a:t>Negative</a:t>
                      </a:r>
                      <a:r>
                        <a:rPr lang="ru-RU" sz="1400" b="1" dirty="0">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 модель правильно предсказала отрицательный пример</a:t>
                      </a:r>
                    </a:p>
                  </a:txBody>
                  <a:tcPr anchor="ctr"/>
                </a:tc>
                <a:extLst>
                  <a:ext uri="{0D108BD9-81ED-4DB2-BD59-A6C34878D82A}">
                    <a16:rowId xmlns:a16="http://schemas.microsoft.com/office/drawing/2014/main" val="3438186884"/>
                  </a:ext>
                </a:extLst>
              </a:tr>
            </a:tbl>
          </a:graphicData>
        </a:graphic>
      </p:graphicFrame>
    </p:spTree>
    <p:extLst>
      <p:ext uri="{BB962C8B-B14F-4D97-AF65-F5344CB8AC3E}">
        <p14:creationId xmlns:p14="http://schemas.microsoft.com/office/powerpoint/2010/main" val="13100310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2595" y="-188155"/>
            <a:ext cx="9692640" cy="1325562"/>
          </a:xfrm>
        </p:spPr>
        <p:txBody>
          <a:bodyPr/>
          <a:lstStyle/>
          <a:p>
            <a:r>
              <a:rPr lang="ru-RU" b="1" dirty="0" smtClean="0"/>
              <a:t>Метрики. Классификация.</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729762" y="1257300"/>
                <a:ext cx="9127470" cy="4922837"/>
              </a:xfrm>
            </p:spPr>
            <p:txBody>
              <a:bodyPr>
                <a:normAutofit fontScale="92500" lnSpcReduction="10000"/>
              </a:bodyPr>
              <a:lstStyle/>
              <a:p>
                <a:pPr marL="0" indent="0">
                  <a:buNone/>
                </a:pPr>
                <a:r>
                  <a:rPr lang="ru-RU" dirty="0" smtClean="0"/>
                  <a:t>Accuracy</a:t>
                </a:r>
                <a:r>
                  <a:rPr lang="ru-RU" dirty="0"/>
                  <a:t> (</a:t>
                </a:r>
                <a:r>
                  <a:rPr lang="ru-RU" dirty="0" smtClean="0"/>
                  <a:t>точность </a:t>
                </a:r>
                <a:r>
                  <a:rPr lang="ru-RU" dirty="0"/>
                  <a:t>в широком смысле</a:t>
                </a:r>
                <a:r>
                  <a:rPr lang="ru-RU" dirty="0" smtClean="0"/>
                  <a:t>): </a:t>
                </a:r>
                <a:endParaRPr lang="en-US" dirty="0" smtClean="0"/>
              </a:p>
              <a:p>
                <a:pPr marL="0" indent="0">
                  <a:buNone/>
                </a:pPr>
                <a:r>
                  <a:rPr lang="en-US" dirty="0" smtClean="0"/>
                  <a:t>accuracy = </a:t>
                </a:r>
                <a14:m>
                  <m:oMath xmlns:m="http://schemas.openxmlformats.org/officeDocument/2006/math">
                    <m:f>
                      <m:fPr>
                        <m:ctrlPr>
                          <a:rPr lang="ru-RU" i="1" smtClean="0">
                            <a:latin typeface="Cambria Math" panose="02040503050406030204" pitchFamily="18" charset="0"/>
                          </a:rPr>
                        </m:ctrlPr>
                      </m:fPr>
                      <m:num>
                        <m:r>
                          <a:rPr lang="en-US" b="0" i="1" smtClean="0">
                            <a:latin typeface="Cambria Math" panose="02040503050406030204" pitchFamily="18" charset="0"/>
                          </a:rPr>
                          <m:t>𝑇𝑃</m:t>
                        </m:r>
                        <m:r>
                          <a:rPr lang="en-US" b="0" i="1" smtClean="0">
                            <a:latin typeface="Cambria Math" panose="02040503050406030204" pitchFamily="18" charset="0"/>
                          </a:rPr>
                          <m:t>+</m:t>
                        </m:r>
                        <m:r>
                          <a:rPr lang="en-US" b="0" i="1" smtClean="0">
                            <a:latin typeface="Cambria Math" panose="02040503050406030204" pitchFamily="18" charset="0"/>
                          </a:rPr>
                          <m:t>𝑇𝑁</m:t>
                        </m:r>
                      </m:num>
                      <m:den>
                        <m:r>
                          <a:rPr lang="en-US" b="0" i="1" smtClean="0">
                            <a:latin typeface="Cambria Math" panose="02040503050406030204" pitchFamily="18" charset="0"/>
                          </a:rPr>
                          <m:t>𝑇𝑁</m:t>
                        </m:r>
                        <m:r>
                          <a:rPr lang="en-US" b="0" i="1" smtClean="0">
                            <a:latin typeface="Cambria Math" panose="02040503050406030204" pitchFamily="18" charset="0"/>
                          </a:rPr>
                          <m:t>+</m:t>
                        </m:r>
                        <m:r>
                          <a:rPr lang="en-US" b="0" i="1" smtClean="0">
                            <a:latin typeface="Cambria Math" panose="02040503050406030204" pitchFamily="18" charset="0"/>
                          </a:rPr>
                          <m:t>𝑇𝑃</m:t>
                        </m:r>
                        <m:r>
                          <a:rPr lang="en-US" b="0" i="1" smtClean="0">
                            <a:latin typeface="Cambria Math" panose="02040503050406030204" pitchFamily="18" charset="0"/>
                          </a:rPr>
                          <m:t>+</m:t>
                        </m:r>
                        <m:r>
                          <a:rPr lang="en-US" b="0" i="1" smtClean="0">
                            <a:latin typeface="Cambria Math" panose="02040503050406030204" pitchFamily="18" charset="0"/>
                          </a:rPr>
                          <m:t>𝐹𝑃</m:t>
                        </m:r>
                        <m:r>
                          <a:rPr lang="en-US" b="0" i="1" smtClean="0">
                            <a:latin typeface="Cambria Math" panose="02040503050406030204" pitchFamily="18" charset="0"/>
                          </a:rPr>
                          <m:t>+</m:t>
                        </m:r>
                        <m:r>
                          <a:rPr lang="en-US" b="0" i="1" smtClean="0">
                            <a:latin typeface="Cambria Math" panose="02040503050406030204" pitchFamily="18" charset="0"/>
                          </a:rPr>
                          <m:t>𝐹𝑁</m:t>
                        </m:r>
                      </m:den>
                    </m:f>
                    <m:r>
                      <a:rPr lang="en-US" b="0" i="0" smtClean="0">
                        <a:latin typeface="Cambria Math" panose="02040503050406030204" pitchFamily="18" charset="0"/>
                      </a:rPr>
                      <m:t>,</m:t>
                    </m:r>
                  </m:oMath>
                </a14:m>
                <a:endParaRPr lang="en-US" b="0" dirty="0" smtClean="0"/>
              </a:p>
              <a:p>
                <a:pPr marL="0" indent="0">
                  <a:buNone/>
                </a:pPr>
                <a:r>
                  <a:rPr lang="ru-RU" dirty="0" err="1" smtClean="0"/>
                  <a:t>Precision</a:t>
                </a:r>
                <a:r>
                  <a:rPr lang="ru-RU" dirty="0" smtClean="0"/>
                  <a:t> </a:t>
                </a:r>
                <a:r>
                  <a:rPr lang="ru-RU" dirty="0"/>
                  <a:t>(точность предсказаний положительного класса</a:t>
                </a:r>
                <a:r>
                  <a:rPr lang="ru-RU" dirty="0" smtClean="0"/>
                  <a:t>):</a:t>
                </a:r>
                <a:endParaRPr lang="en-US" dirty="0" smtClean="0"/>
              </a:p>
              <a:p>
                <a:pPr marL="0" indent="0">
                  <a:buNone/>
                </a:pPr>
                <a:r>
                  <a:rPr lang="en-US" dirty="0" err="1"/>
                  <a:t>p</a:t>
                </a:r>
                <a:r>
                  <a:rPr lang="ru-RU" dirty="0" err="1" smtClean="0"/>
                  <a:t>recision</a:t>
                </a:r>
                <a:r>
                  <a:rPr lang="en-US" dirty="0" smtClean="0"/>
                  <a:t> </a:t>
                </a:r>
                <a:r>
                  <a:rPr lang="en-US" dirty="0"/>
                  <a:t>= </a:t>
                </a:r>
                <a14:m>
                  <m:oMath xmlns:m="http://schemas.openxmlformats.org/officeDocument/2006/math">
                    <m:f>
                      <m:fPr>
                        <m:ctrlPr>
                          <a:rPr lang="ru-RU" i="1">
                            <a:latin typeface="Cambria Math" panose="02040503050406030204" pitchFamily="18" charset="0"/>
                          </a:rPr>
                        </m:ctrlPr>
                      </m:fPr>
                      <m:num>
                        <m:r>
                          <a:rPr lang="en-US" i="1">
                            <a:latin typeface="Cambria Math" panose="02040503050406030204" pitchFamily="18" charset="0"/>
                          </a:rPr>
                          <m:t>𝑇𝑃</m:t>
                        </m:r>
                      </m:num>
                      <m:den>
                        <m:r>
                          <a:rPr lang="en-US" i="1">
                            <a:latin typeface="Cambria Math" panose="02040503050406030204" pitchFamily="18" charset="0"/>
                          </a:rPr>
                          <m:t>𝑇</m:t>
                        </m:r>
                        <m:r>
                          <a:rPr lang="en-US" b="0" i="1" smtClean="0">
                            <a:latin typeface="Cambria Math" panose="02040503050406030204" pitchFamily="18" charset="0"/>
                          </a:rPr>
                          <m:t>𝑃</m:t>
                        </m:r>
                        <m:r>
                          <a:rPr lang="en-US" b="0" i="1" smtClean="0">
                            <a:latin typeface="Cambria Math" panose="02040503050406030204" pitchFamily="18" charset="0"/>
                          </a:rPr>
                          <m:t>+</m:t>
                        </m:r>
                        <m:r>
                          <a:rPr lang="en-US" i="1">
                            <a:latin typeface="Cambria Math" panose="02040503050406030204" pitchFamily="18" charset="0"/>
                          </a:rPr>
                          <m:t>𝐹𝑃</m:t>
                        </m:r>
                      </m:den>
                    </m:f>
                    <m:r>
                      <a:rPr lang="en-US">
                        <a:latin typeface="Cambria Math" panose="02040503050406030204" pitchFamily="18" charset="0"/>
                      </a:rPr>
                      <m:t>,</m:t>
                    </m:r>
                  </m:oMath>
                </a14:m>
                <a:endParaRPr lang="en-US" dirty="0"/>
              </a:p>
              <a:p>
                <a:pPr marL="0" indent="0">
                  <a:buNone/>
                </a:pPr>
                <a:r>
                  <a:rPr lang="en-US" dirty="0"/>
                  <a:t>Recall (</a:t>
                </a:r>
                <a:r>
                  <a:rPr lang="ru-RU" dirty="0"/>
                  <a:t>полнота, чувствительность</a:t>
                </a:r>
                <a:r>
                  <a:rPr lang="ru-RU" dirty="0" smtClean="0"/>
                  <a:t>):</a:t>
                </a:r>
                <a:endParaRPr lang="en-US" dirty="0" smtClean="0"/>
              </a:p>
              <a:p>
                <a:pPr marL="0" indent="0">
                  <a:buNone/>
                </a:pPr>
                <a:r>
                  <a:rPr lang="en-US" dirty="0" smtClean="0"/>
                  <a:t>recall </a:t>
                </a:r>
                <a:r>
                  <a:rPr lang="en-US" dirty="0"/>
                  <a:t>= </a:t>
                </a:r>
                <a14:m>
                  <m:oMath xmlns:m="http://schemas.openxmlformats.org/officeDocument/2006/math">
                    <m:f>
                      <m:fPr>
                        <m:ctrlPr>
                          <a:rPr lang="ru-RU" i="1">
                            <a:latin typeface="Cambria Math" panose="02040503050406030204" pitchFamily="18" charset="0"/>
                          </a:rPr>
                        </m:ctrlPr>
                      </m:fPr>
                      <m:num>
                        <m:r>
                          <a:rPr lang="en-US" i="1">
                            <a:latin typeface="Cambria Math" panose="02040503050406030204" pitchFamily="18" charset="0"/>
                          </a:rPr>
                          <m:t>𝑇𝑃</m:t>
                        </m:r>
                      </m:num>
                      <m:den>
                        <m:r>
                          <a:rPr lang="en-US" i="1">
                            <a:latin typeface="Cambria Math" panose="02040503050406030204" pitchFamily="18" charset="0"/>
                          </a:rPr>
                          <m:t>𝑇𝑃</m:t>
                        </m:r>
                        <m:r>
                          <a:rPr lang="en-US" i="1">
                            <a:latin typeface="Cambria Math" panose="02040503050406030204" pitchFamily="18" charset="0"/>
                          </a:rPr>
                          <m:t>+</m:t>
                        </m:r>
                        <m:r>
                          <a:rPr lang="en-US" i="1">
                            <a:latin typeface="Cambria Math" panose="02040503050406030204" pitchFamily="18" charset="0"/>
                          </a:rPr>
                          <m:t>𝐹𝑁</m:t>
                        </m:r>
                      </m:den>
                    </m:f>
                    <m:r>
                      <a:rPr lang="en-US">
                        <a:latin typeface="Cambria Math" panose="02040503050406030204" pitchFamily="18" charset="0"/>
                      </a:rPr>
                      <m:t>,</m:t>
                    </m:r>
                  </m:oMath>
                </a14:m>
                <a:endParaRPr lang="en-US" dirty="0"/>
              </a:p>
              <a:p>
                <a:pPr marL="0" indent="0">
                  <a:buNone/>
                </a:pPr>
                <a:r>
                  <a:rPr lang="ru-RU" dirty="0"/>
                  <a:t>F1-score (гармоническое среднее </a:t>
                </a:r>
                <a:r>
                  <a:rPr lang="ru-RU" dirty="0" err="1"/>
                  <a:t>Precision</a:t>
                </a:r>
                <a:r>
                  <a:rPr lang="ru-RU" dirty="0"/>
                  <a:t> и </a:t>
                </a:r>
                <a:r>
                  <a:rPr lang="ru-RU" dirty="0" err="1"/>
                  <a:t>Recall</a:t>
                </a:r>
                <a:r>
                  <a:rPr lang="ru-RU" dirty="0" smtClean="0"/>
                  <a:t>):</a:t>
                </a:r>
                <a:endParaRPr lang="en-US" dirty="0" smtClean="0"/>
              </a:p>
              <a:p>
                <a:pPr marL="0" indent="0">
                  <a:buNone/>
                </a:pPr>
                <a:r>
                  <a:rPr lang="en-US" dirty="0"/>
                  <a:t>f</a:t>
                </a:r>
                <a:r>
                  <a:rPr lang="ru-RU" dirty="0" smtClean="0"/>
                  <a:t>1-score</a:t>
                </a:r>
                <a:r>
                  <a:rPr lang="en-US" dirty="0" smtClean="0"/>
                  <a:t> </a:t>
                </a:r>
                <a:r>
                  <a:rPr lang="en-US" dirty="0"/>
                  <a:t>= </a:t>
                </a:r>
                <a:r>
                  <a:rPr lang="en-US" dirty="0" smtClean="0"/>
                  <a:t>2 * </a:t>
                </a:r>
                <a14:m>
                  <m:oMath xmlns:m="http://schemas.openxmlformats.org/officeDocument/2006/math">
                    <m:f>
                      <m:fPr>
                        <m:ctrlPr>
                          <a:rPr lang="ru-RU" i="1">
                            <a:latin typeface="Cambria Math" panose="02040503050406030204" pitchFamily="18" charset="0"/>
                          </a:rPr>
                        </m:ctrlPr>
                      </m:fPr>
                      <m:num>
                        <m:r>
                          <m:rPr>
                            <m:nor/>
                          </m:rPr>
                          <a:rPr lang="ru-RU" dirty="0"/>
                          <m:t>recision</m:t>
                        </m:r>
                        <m:r>
                          <a:rPr lang="en-US" b="0" i="1" smtClean="0">
                            <a:latin typeface="Cambria Math" panose="02040503050406030204" pitchFamily="18" charset="0"/>
                          </a:rPr>
                          <m:t>∗</m:t>
                        </m:r>
                        <m:r>
                          <m:rPr>
                            <m:nor/>
                          </m:rPr>
                          <a:rPr lang="en-US" dirty="0"/>
                          <m:t>recall</m:t>
                        </m:r>
                      </m:num>
                      <m:den>
                        <m:r>
                          <m:rPr>
                            <m:nor/>
                          </m:rPr>
                          <a:rPr lang="ru-RU" dirty="0"/>
                          <m:t>recision</m:t>
                        </m:r>
                        <m:r>
                          <a:rPr lang="en-US" i="1">
                            <a:latin typeface="Cambria Math" panose="02040503050406030204" pitchFamily="18" charset="0"/>
                          </a:rPr>
                          <m:t>+</m:t>
                        </m:r>
                        <m:r>
                          <m:rPr>
                            <m:nor/>
                          </m:rPr>
                          <a:rPr lang="en-US" dirty="0"/>
                          <m:t>recall</m:t>
                        </m:r>
                      </m:den>
                    </m:f>
                    <m:r>
                      <a:rPr lang="en-US">
                        <a:latin typeface="Cambria Math" panose="02040503050406030204" pitchFamily="18" charset="0"/>
                      </a:rPr>
                      <m:t>,</m:t>
                    </m:r>
                  </m:oMath>
                </a14:m>
                <a:endParaRPr lang="en-US" dirty="0"/>
              </a:p>
              <a:p>
                <a:pPr marL="0" indent="0">
                  <a:buNone/>
                </a:pPr>
                <a:r>
                  <a:rPr lang="en-US" dirty="0"/>
                  <a:t>Specificity (</a:t>
                </a:r>
                <a:r>
                  <a:rPr lang="en-US" dirty="0" err="1"/>
                  <a:t>специфичность</a:t>
                </a:r>
                <a:r>
                  <a:rPr lang="en-US" dirty="0"/>
                  <a:t>, True Negative Rate</a:t>
                </a:r>
                <a:r>
                  <a:rPr lang="en-US" dirty="0" smtClean="0"/>
                  <a:t>):</a:t>
                </a:r>
              </a:p>
              <a:p>
                <a:pPr marL="0" indent="0">
                  <a:buNone/>
                </a:pPr>
                <a:r>
                  <a:rPr lang="en-US" dirty="0" smtClean="0"/>
                  <a:t>specificity </a:t>
                </a:r>
                <a:r>
                  <a:rPr lang="en-US" dirty="0"/>
                  <a:t>= </a:t>
                </a:r>
                <a14:m>
                  <m:oMath xmlns:m="http://schemas.openxmlformats.org/officeDocument/2006/math">
                    <m:f>
                      <m:fPr>
                        <m:ctrlPr>
                          <a:rPr lang="ru-RU" i="1">
                            <a:latin typeface="Cambria Math" panose="02040503050406030204" pitchFamily="18" charset="0"/>
                          </a:rPr>
                        </m:ctrlPr>
                      </m:fPr>
                      <m:num>
                        <m:r>
                          <a:rPr lang="en-US" i="1">
                            <a:latin typeface="Cambria Math" panose="02040503050406030204" pitchFamily="18" charset="0"/>
                          </a:rPr>
                          <m:t>𝑇𝑁</m:t>
                        </m:r>
                      </m:num>
                      <m:den>
                        <m:r>
                          <a:rPr lang="en-US" i="1">
                            <a:latin typeface="Cambria Math" panose="02040503050406030204" pitchFamily="18" charset="0"/>
                          </a:rPr>
                          <m:t>𝑇𝑁</m:t>
                        </m:r>
                        <m:r>
                          <a:rPr lang="en-US" b="0" i="1" smtClean="0">
                            <a:latin typeface="Cambria Math" panose="02040503050406030204" pitchFamily="18" charset="0"/>
                          </a:rPr>
                          <m:t>+</m:t>
                        </m:r>
                        <m:r>
                          <a:rPr lang="en-US" i="1">
                            <a:latin typeface="Cambria Math" panose="02040503050406030204" pitchFamily="18" charset="0"/>
                          </a:rPr>
                          <m:t>𝐹𝑁</m:t>
                        </m:r>
                      </m:den>
                    </m:f>
                    <m:r>
                      <a:rPr lang="en-US">
                        <a:latin typeface="Cambria Math" panose="02040503050406030204" pitchFamily="18" charset="0"/>
                      </a:rPr>
                      <m:t>,</m:t>
                    </m:r>
                  </m:oMath>
                </a14:m>
                <a:endParaRPr lang="en-US" dirty="0"/>
              </a:p>
              <a:p>
                <a:pPr marL="0" indent="0">
                  <a:buNone/>
                </a:pPr>
                <a:endParaRPr lang="en-US" dirty="0" smtClean="0"/>
              </a:p>
              <a:p>
                <a:pPr marL="0" indent="0">
                  <a:buNone/>
                </a:pPr>
                <a:endParaRPr lang="ru-RU" dirty="0" smtClean="0"/>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29762" y="1257300"/>
                <a:ext cx="9127470" cy="4922837"/>
              </a:xfrm>
              <a:blipFill>
                <a:blip r:embed="rId2"/>
                <a:stretch>
                  <a:fillRect l="-468" t="-1114"/>
                </a:stretch>
              </a:blipFill>
            </p:spPr>
            <p:txBody>
              <a:bodyPr/>
              <a:lstStyle/>
              <a:p>
                <a:r>
                  <a:rPr lang="ru-RU">
                    <a:noFill/>
                  </a:rPr>
                  <a:t> </a:t>
                </a:r>
              </a:p>
            </p:txBody>
          </p:sp>
        </mc:Fallback>
      </mc:AlternateContent>
    </p:spTree>
    <p:extLst>
      <p:ext uri="{BB962C8B-B14F-4D97-AF65-F5344CB8AC3E}">
        <p14:creationId xmlns:p14="http://schemas.microsoft.com/office/powerpoint/2010/main" val="37922685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1872" y="-249701"/>
            <a:ext cx="9692640" cy="1325562"/>
          </a:xfrm>
        </p:spPr>
        <p:txBody>
          <a:bodyPr/>
          <a:lstStyle/>
          <a:p>
            <a:r>
              <a:rPr lang="ru-RU" dirty="0" smtClean="0"/>
              <a:t>Считаем метрики</a:t>
            </a:r>
            <a:endParaRPr lang="ru-RU" dirty="0"/>
          </a:p>
        </p:txBody>
      </p:sp>
      <p:sp>
        <p:nvSpPr>
          <p:cNvPr id="3" name="Объект 2"/>
          <p:cNvSpPr>
            <a:spLocks noGrp="1"/>
          </p:cNvSpPr>
          <p:nvPr>
            <p:ph idx="1"/>
          </p:nvPr>
        </p:nvSpPr>
        <p:spPr>
          <a:xfrm>
            <a:off x="400226" y="1178169"/>
            <a:ext cx="5780766" cy="5503985"/>
          </a:xfrm>
        </p:spPr>
        <p:txBody>
          <a:bodyPr>
            <a:noAutofit/>
          </a:bodyPr>
          <a:lstStyle/>
          <a:p>
            <a:pPr marL="0" indent="0">
              <a:spcBef>
                <a:spcPts val="600"/>
              </a:spcBef>
              <a:spcAft>
                <a:spcPts val="0"/>
              </a:spcAft>
              <a:buNone/>
            </a:pPr>
            <a:r>
              <a:rPr lang="ru-RU" sz="1600" b="1" dirty="0">
                <a:latin typeface="Times New Roman" panose="02020603050405020304" pitchFamily="18" charset="0"/>
                <a:cs typeface="Times New Roman" panose="02020603050405020304" pitchFamily="18" charset="0"/>
              </a:rPr>
              <a:t>Пример 1 — с пояснениями </a:t>
            </a:r>
            <a:endParaRPr lang="en-US" sz="1600" b="1" dirty="0" smtClean="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b="1" dirty="0" smtClean="0">
                <a:latin typeface="Times New Roman" panose="02020603050405020304" pitchFamily="18" charset="0"/>
                <a:cs typeface="Times New Roman" panose="02020603050405020304" pitchFamily="18" charset="0"/>
              </a:rPr>
              <a:t>Дано</a:t>
            </a:r>
            <a:r>
              <a:rPr lang="ru-RU" sz="1600" b="1"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TP = 70</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FP = 10</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TN = 50</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FN = 20</a:t>
            </a:r>
          </a:p>
          <a:p>
            <a:pPr marL="0" indent="0">
              <a:spcBef>
                <a:spcPts val="600"/>
              </a:spcBef>
              <a:spcAft>
                <a:spcPts val="0"/>
              </a:spcAft>
              <a:buNone/>
            </a:pPr>
            <a:r>
              <a:rPr lang="ru-RU" sz="1600" b="1" dirty="0">
                <a:latin typeface="Times New Roman" panose="02020603050405020304" pitchFamily="18" charset="0"/>
                <a:cs typeface="Times New Roman" panose="02020603050405020304" pitchFamily="18" charset="0"/>
              </a:rPr>
              <a:t>Формулы:</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Accuracy</a:t>
            </a:r>
            <a:r>
              <a:rPr lang="ru-RU" sz="1600" dirty="0">
                <a:latin typeface="Times New Roman" panose="02020603050405020304" pitchFamily="18" charset="0"/>
                <a:cs typeface="Times New Roman" panose="02020603050405020304" pitchFamily="18" charset="0"/>
              </a:rPr>
              <a:t> = (TP + TN) / (TP + TN + FP + FN)</a:t>
            </a: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Precision</a:t>
            </a:r>
            <a:r>
              <a:rPr lang="ru-RU" sz="1600" dirty="0">
                <a:latin typeface="Times New Roman" panose="02020603050405020304" pitchFamily="18" charset="0"/>
                <a:cs typeface="Times New Roman" panose="02020603050405020304" pitchFamily="18" charset="0"/>
              </a:rPr>
              <a:t> = TP / (TP + FP)</a:t>
            </a: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Recall</a:t>
            </a:r>
            <a:r>
              <a:rPr lang="ru-RU" sz="1600" dirty="0">
                <a:latin typeface="Times New Roman" panose="02020603050405020304" pitchFamily="18" charset="0"/>
                <a:cs typeface="Times New Roman" panose="02020603050405020304" pitchFamily="18" charset="0"/>
              </a:rPr>
              <a:t> = TP / (TP + FN)</a:t>
            </a:r>
          </a:p>
          <a:p>
            <a:pPr marL="0" indent="0">
              <a:spcBef>
                <a:spcPts val="600"/>
              </a:spcBef>
              <a:spcAft>
                <a:spcPts val="0"/>
              </a:spcAft>
              <a:buNone/>
            </a:pPr>
            <a:r>
              <a:rPr lang="ru-RU" sz="1600" dirty="0">
                <a:latin typeface="Times New Roman" panose="02020603050405020304" pitchFamily="18" charset="0"/>
                <a:cs typeface="Times New Roman" panose="02020603050405020304" pitchFamily="18" charset="0"/>
              </a:rPr>
              <a:t>F1-score = 2 × (</a:t>
            </a:r>
            <a:r>
              <a:rPr lang="ru-RU" sz="1600" dirty="0" err="1">
                <a:latin typeface="Times New Roman" panose="02020603050405020304" pitchFamily="18" charset="0"/>
                <a:cs typeface="Times New Roman" panose="02020603050405020304" pitchFamily="18" charset="0"/>
              </a:rPr>
              <a:t>Precision</a:t>
            </a:r>
            <a:r>
              <a:rPr lang="ru-RU" sz="1600" dirty="0">
                <a:latin typeface="Times New Roman" panose="02020603050405020304" pitchFamily="18" charset="0"/>
                <a:cs typeface="Times New Roman" panose="02020603050405020304" pitchFamily="18" charset="0"/>
              </a:rPr>
              <a:t> × </a:t>
            </a:r>
            <a:r>
              <a:rPr lang="ru-RU" sz="1600" dirty="0" err="1">
                <a:latin typeface="Times New Roman" panose="02020603050405020304" pitchFamily="18" charset="0"/>
                <a:cs typeface="Times New Roman" panose="02020603050405020304" pitchFamily="18" charset="0"/>
              </a:rPr>
              <a:t>Recall</a:t>
            </a:r>
            <a:r>
              <a:rPr lang="ru-RU" sz="1600" dirty="0">
                <a:latin typeface="Times New Roman" panose="02020603050405020304" pitchFamily="18" charset="0"/>
                <a:cs typeface="Times New Roman" panose="02020603050405020304" pitchFamily="18" charset="0"/>
              </a:rPr>
              <a:t>) / (</a:t>
            </a:r>
            <a:r>
              <a:rPr lang="ru-RU" sz="1600" dirty="0" err="1">
                <a:latin typeface="Times New Roman" panose="02020603050405020304" pitchFamily="18" charset="0"/>
                <a:cs typeface="Times New Roman" panose="02020603050405020304" pitchFamily="18" charset="0"/>
              </a:rPr>
              <a:t>Precision</a:t>
            </a:r>
            <a:r>
              <a:rPr lang="ru-RU" sz="1600" dirty="0">
                <a:latin typeface="Times New Roman" panose="02020603050405020304" pitchFamily="18" charset="0"/>
                <a:cs typeface="Times New Roman" panose="02020603050405020304" pitchFamily="18" charset="0"/>
              </a:rPr>
              <a:t> + </a:t>
            </a:r>
            <a:r>
              <a:rPr lang="ru-RU" sz="1600" dirty="0" err="1">
                <a:latin typeface="Times New Roman" panose="02020603050405020304" pitchFamily="18" charset="0"/>
                <a:cs typeface="Times New Roman" panose="02020603050405020304" pitchFamily="18" charset="0"/>
              </a:rPr>
              <a:t>Recall</a:t>
            </a:r>
            <a:r>
              <a:rPr lang="ru-RU" sz="1600" dirty="0">
                <a:latin typeface="Times New Roman" panose="02020603050405020304" pitchFamily="18" charset="0"/>
                <a:cs typeface="Times New Roman" panose="02020603050405020304" pitchFamily="18" charset="0"/>
              </a:rPr>
              <a:t>)</a:t>
            </a: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Specificity</a:t>
            </a:r>
            <a:r>
              <a:rPr lang="ru-RU" sz="1600" dirty="0">
                <a:latin typeface="Times New Roman" panose="02020603050405020304" pitchFamily="18" charset="0"/>
                <a:cs typeface="Times New Roman" panose="02020603050405020304" pitchFamily="18" charset="0"/>
              </a:rPr>
              <a:t> = TN / (TN + FP)</a:t>
            </a:r>
          </a:p>
          <a:p>
            <a:pPr marL="0" indent="0">
              <a:spcBef>
                <a:spcPts val="600"/>
              </a:spcBef>
              <a:spcAft>
                <a:spcPts val="0"/>
              </a:spcAft>
              <a:buNone/>
            </a:pPr>
            <a:r>
              <a:rPr lang="ru-RU" sz="1600" b="1" dirty="0">
                <a:latin typeface="Times New Roman" panose="02020603050405020304" pitchFamily="18" charset="0"/>
                <a:cs typeface="Times New Roman" panose="02020603050405020304" pitchFamily="18" charset="0"/>
              </a:rPr>
              <a:t>Числа и расчёты:</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Accuracy</a:t>
            </a:r>
            <a:r>
              <a:rPr lang="ru-RU" sz="1600" dirty="0">
                <a:latin typeface="Times New Roman" panose="02020603050405020304" pitchFamily="18" charset="0"/>
                <a:cs typeface="Times New Roman" panose="02020603050405020304" pitchFamily="18" charset="0"/>
              </a:rPr>
              <a:t> = (70 + 50) / (70 + 50 + 10 + 20) = 120 / 150 = </a:t>
            </a:r>
            <a:r>
              <a:rPr lang="ru-RU" sz="1600" b="1" dirty="0">
                <a:latin typeface="Times New Roman" panose="02020603050405020304" pitchFamily="18" charset="0"/>
                <a:cs typeface="Times New Roman" panose="02020603050405020304" pitchFamily="18" charset="0"/>
              </a:rPr>
              <a:t>0.80</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Precision</a:t>
            </a:r>
            <a:r>
              <a:rPr lang="ru-RU" sz="1600" dirty="0">
                <a:latin typeface="Times New Roman" panose="02020603050405020304" pitchFamily="18" charset="0"/>
                <a:cs typeface="Times New Roman" panose="02020603050405020304" pitchFamily="18" charset="0"/>
              </a:rPr>
              <a:t> = 70 / (70 + 10) = </a:t>
            </a:r>
            <a:r>
              <a:rPr lang="ru-RU" sz="1600" b="1" dirty="0">
                <a:latin typeface="Times New Roman" panose="02020603050405020304" pitchFamily="18" charset="0"/>
                <a:cs typeface="Times New Roman" panose="02020603050405020304" pitchFamily="18" charset="0"/>
              </a:rPr>
              <a:t>0.875</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Recall</a:t>
            </a:r>
            <a:r>
              <a:rPr lang="ru-RU" sz="1600" dirty="0">
                <a:latin typeface="Times New Roman" panose="02020603050405020304" pitchFamily="18" charset="0"/>
                <a:cs typeface="Times New Roman" panose="02020603050405020304" pitchFamily="18" charset="0"/>
              </a:rPr>
              <a:t> = 70 / (70 + 20) = </a:t>
            </a:r>
            <a:r>
              <a:rPr lang="ru-RU" sz="1600" b="1" dirty="0">
                <a:latin typeface="Times New Roman" panose="02020603050405020304" pitchFamily="18" charset="0"/>
                <a:cs typeface="Times New Roman" panose="02020603050405020304" pitchFamily="18" charset="0"/>
              </a:rPr>
              <a:t>0.78</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a:latin typeface="Times New Roman" panose="02020603050405020304" pitchFamily="18" charset="0"/>
                <a:cs typeface="Times New Roman" panose="02020603050405020304" pitchFamily="18" charset="0"/>
              </a:rPr>
              <a:t>F1-score = 2 × (0.875 × 0.78) / (0.875 + 0.78) ≈ </a:t>
            </a:r>
            <a:r>
              <a:rPr lang="ru-RU" sz="1600" b="1" dirty="0">
                <a:latin typeface="Times New Roman" panose="02020603050405020304" pitchFamily="18" charset="0"/>
                <a:cs typeface="Times New Roman" panose="02020603050405020304" pitchFamily="18" charset="0"/>
              </a:rPr>
              <a:t>0.82</a:t>
            </a:r>
            <a:endParaRPr lang="ru-RU" sz="1600" dirty="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sz="1600" dirty="0" err="1">
                <a:latin typeface="Times New Roman" panose="02020603050405020304" pitchFamily="18" charset="0"/>
                <a:cs typeface="Times New Roman" panose="02020603050405020304" pitchFamily="18" charset="0"/>
              </a:rPr>
              <a:t>Specificity</a:t>
            </a:r>
            <a:r>
              <a:rPr lang="ru-RU" sz="1600" dirty="0">
                <a:latin typeface="Times New Roman" panose="02020603050405020304" pitchFamily="18" charset="0"/>
                <a:cs typeface="Times New Roman" panose="02020603050405020304" pitchFamily="18" charset="0"/>
              </a:rPr>
              <a:t> = 50 / (50 + 10) = </a:t>
            </a:r>
            <a:r>
              <a:rPr lang="ru-RU" sz="1600" b="1" dirty="0" smtClean="0">
                <a:latin typeface="Times New Roman" panose="02020603050405020304" pitchFamily="18" charset="0"/>
                <a:cs typeface="Times New Roman" panose="02020603050405020304" pitchFamily="18" charset="0"/>
              </a:rPr>
              <a:t>0.83</a:t>
            </a:r>
            <a:endParaRPr lang="ru-RU" sz="16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829301" y="1403786"/>
            <a:ext cx="5125211" cy="5278368"/>
          </a:xfrm>
          <a:prstGeom prst="rect">
            <a:avLst/>
          </a:prstGeom>
          <a:noFill/>
        </p:spPr>
        <p:txBody>
          <a:bodyPr wrap="square" rtlCol="0">
            <a:spAutoFit/>
          </a:bodyPr>
          <a:lstStyle/>
          <a:p>
            <a:pPr algn="just">
              <a:spcBef>
                <a:spcPts val="600"/>
              </a:spcBef>
            </a:pPr>
            <a:r>
              <a:rPr lang="ru-RU" sz="1400" b="1" dirty="0">
                <a:latin typeface="Times New Roman" panose="02020603050405020304" pitchFamily="18" charset="0"/>
                <a:cs typeface="Times New Roman" panose="02020603050405020304" pitchFamily="18" charset="0"/>
              </a:rPr>
              <a:t>Интерпретация и выводы:</a:t>
            </a:r>
            <a:endParaRPr lang="ru-RU" sz="1400" dirty="0">
              <a:latin typeface="Times New Roman" panose="02020603050405020304" pitchFamily="18" charset="0"/>
              <a:cs typeface="Times New Roman" panose="02020603050405020304" pitchFamily="18" charset="0"/>
            </a:endParaRPr>
          </a:p>
          <a:p>
            <a:pPr algn="just">
              <a:spcBef>
                <a:spcPts val="600"/>
              </a:spcBef>
            </a:pPr>
            <a:r>
              <a:rPr lang="ru-RU" sz="1400" b="1" dirty="0" err="1">
                <a:latin typeface="Times New Roman" panose="02020603050405020304" pitchFamily="18" charset="0"/>
                <a:cs typeface="Times New Roman" panose="02020603050405020304" pitchFamily="18" charset="0"/>
              </a:rPr>
              <a:t>Accuracy</a:t>
            </a:r>
            <a:r>
              <a:rPr lang="ru-RU" sz="1400" b="1" dirty="0">
                <a:latin typeface="Times New Roman" panose="02020603050405020304" pitchFamily="18" charset="0"/>
                <a:cs typeface="Times New Roman" panose="02020603050405020304" pitchFamily="18" charset="0"/>
              </a:rPr>
              <a:t> = 0.80</a:t>
            </a:r>
            <a:r>
              <a:rPr lang="ru-RU" sz="1400" dirty="0">
                <a:latin typeface="Times New Roman" panose="02020603050405020304" pitchFamily="18" charset="0"/>
                <a:cs typeface="Times New Roman" panose="02020603050405020304" pitchFamily="18" charset="0"/>
              </a:rPr>
              <a:t> говорит, что в целом модель правильно классифицирует 80% примеров, но эта метрика нечувствительна к дисбалансу классов.</a:t>
            </a:r>
          </a:p>
          <a:p>
            <a:pPr algn="just">
              <a:spcBef>
                <a:spcPts val="600"/>
              </a:spcBef>
              <a:spcAft>
                <a:spcPts val="0"/>
              </a:spcAft>
            </a:pPr>
            <a:r>
              <a:rPr lang="ru-RU" sz="1400" b="1" dirty="0" err="1">
                <a:latin typeface="Times New Roman" panose="02020603050405020304" pitchFamily="18" charset="0"/>
                <a:cs typeface="Times New Roman" panose="02020603050405020304" pitchFamily="18" charset="0"/>
              </a:rPr>
              <a:t>Precision</a:t>
            </a:r>
            <a:r>
              <a:rPr lang="ru-RU" sz="1400" b="1" dirty="0">
                <a:latin typeface="Times New Roman" panose="02020603050405020304" pitchFamily="18" charset="0"/>
                <a:cs typeface="Times New Roman" panose="02020603050405020304" pitchFamily="18" charset="0"/>
              </a:rPr>
              <a:t> = 0.875</a:t>
            </a:r>
            <a:r>
              <a:rPr lang="ru-RU" sz="1400" dirty="0">
                <a:latin typeface="Times New Roman" panose="02020603050405020304" pitchFamily="18" charset="0"/>
                <a:cs typeface="Times New Roman" panose="02020603050405020304" pitchFamily="18" charset="0"/>
              </a:rPr>
              <a:t> (высокая) означает, что когда модель предсказывает положительный класс, она делает это правильно в 87.5% случаев — то есть мало ложных срабатываний (FP).</a:t>
            </a:r>
          </a:p>
          <a:p>
            <a:pPr algn="just">
              <a:spcBef>
                <a:spcPts val="600"/>
              </a:spcBef>
              <a:spcAft>
                <a:spcPts val="0"/>
              </a:spcAft>
            </a:pPr>
            <a:r>
              <a:rPr lang="ru-RU" sz="1400" b="1" dirty="0" err="1">
                <a:latin typeface="Times New Roman" panose="02020603050405020304" pitchFamily="18" charset="0"/>
                <a:cs typeface="Times New Roman" panose="02020603050405020304" pitchFamily="18" charset="0"/>
              </a:rPr>
              <a:t>Recall</a:t>
            </a:r>
            <a:r>
              <a:rPr lang="ru-RU" sz="1400" b="1" dirty="0">
                <a:latin typeface="Times New Roman" panose="02020603050405020304" pitchFamily="18" charset="0"/>
                <a:cs typeface="Times New Roman" panose="02020603050405020304" pitchFamily="18" charset="0"/>
              </a:rPr>
              <a:t> = 0.78</a:t>
            </a:r>
            <a:r>
              <a:rPr lang="ru-RU" sz="1400" dirty="0">
                <a:latin typeface="Times New Roman" panose="02020603050405020304" pitchFamily="18" charset="0"/>
                <a:cs typeface="Times New Roman" panose="02020603050405020304" pitchFamily="18" charset="0"/>
              </a:rPr>
              <a:t> показывает, что модель находит примерно 78% всех реальных положительных случаев — часть реальных позитивов (22%) остаётся не найдена (FN).</a:t>
            </a:r>
          </a:p>
          <a:p>
            <a:pPr algn="just">
              <a:spcBef>
                <a:spcPts val="600"/>
              </a:spcBef>
              <a:spcAft>
                <a:spcPts val="0"/>
              </a:spcAft>
            </a:pPr>
            <a:r>
              <a:rPr lang="ru-RU" sz="1400" b="1" dirty="0">
                <a:latin typeface="Times New Roman" panose="02020603050405020304" pitchFamily="18" charset="0"/>
                <a:cs typeface="Times New Roman" panose="02020603050405020304" pitchFamily="18" charset="0"/>
              </a:rPr>
              <a:t>F1-score ≈ 0.82</a:t>
            </a:r>
            <a:r>
              <a:rPr lang="ru-RU" sz="1400" dirty="0">
                <a:latin typeface="Times New Roman" panose="02020603050405020304" pitchFamily="18" charset="0"/>
                <a:cs typeface="Times New Roman" panose="02020603050405020304" pitchFamily="18" charset="0"/>
              </a:rPr>
              <a:t> — гармоническая средняя </a:t>
            </a:r>
            <a:r>
              <a:rPr lang="ru-RU" sz="1400" dirty="0" err="1">
                <a:latin typeface="Times New Roman" panose="02020603050405020304" pitchFamily="18" charset="0"/>
                <a:cs typeface="Times New Roman" panose="02020603050405020304" pitchFamily="18" charset="0"/>
              </a:rPr>
              <a:t>precision</a:t>
            </a:r>
            <a:r>
              <a:rPr lang="ru-RU" sz="1400" dirty="0">
                <a:latin typeface="Times New Roman" panose="02020603050405020304" pitchFamily="18" charset="0"/>
                <a:cs typeface="Times New Roman" panose="02020603050405020304" pitchFamily="18" charset="0"/>
              </a:rPr>
              <a:t> и </a:t>
            </a:r>
            <a:r>
              <a:rPr lang="ru-RU" sz="1400" dirty="0" err="1">
                <a:latin typeface="Times New Roman" panose="02020603050405020304" pitchFamily="18" charset="0"/>
                <a:cs typeface="Times New Roman" panose="02020603050405020304" pitchFamily="18" charset="0"/>
              </a:rPr>
              <a:t>recall</a:t>
            </a:r>
            <a:r>
              <a:rPr lang="ru-RU" sz="1400" dirty="0">
                <a:latin typeface="Times New Roman" panose="02020603050405020304" pitchFamily="18" charset="0"/>
                <a:cs typeface="Times New Roman" panose="02020603050405020304" pitchFamily="18" charset="0"/>
              </a:rPr>
              <a:t>. Значение ~0.82 указывает на </a:t>
            </a:r>
            <a:r>
              <a:rPr lang="ru-RU" sz="1400" b="1" dirty="0">
                <a:latin typeface="Times New Roman" panose="02020603050405020304" pitchFamily="18" charset="0"/>
                <a:cs typeface="Times New Roman" panose="02020603050405020304" pitchFamily="18" charset="0"/>
              </a:rPr>
              <a:t>хороший, но не идеальный баланс</a:t>
            </a:r>
            <a:r>
              <a:rPr lang="ru-RU" sz="1400" dirty="0">
                <a:latin typeface="Times New Roman" panose="02020603050405020304" pitchFamily="18" charset="0"/>
                <a:cs typeface="Times New Roman" panose="02020603050405020304" pitchFamily="18" charset="0"/>
              </a:rPr>
              <a:t> между точностью и полнотой. Поскольку </a:t>
            </a:r>
            <a:r>
              <a:rPr lang="ru-RU" sz="1400" dirty="0" err="1">
                <a:latin typeface="Times New Roman" panose="02020603050405020304" pitchFamily="18" charset="0"/>
                <a:cs typeface="Times New Roman" panose="02020603050405020304" pitchFamily="18" charset="0"/>
              </a:rPr>
              <a:t>precision</a:t>
            </a:r>
            <a:r>
              <a:rPr lang="ru-RU" sz="1400" dirty="0">
                <a:latin typeface="Times New Roman" panose="02020603050405020304" pitchFamily="18" charset="0"/>
                <a:cs typeface="Times New Roman" panose="02020603050405020304" pitchFamily="18" charset="0"/>
              </a:rPr>
              <a:t> &gt; </a:t>
            </a:r>
            <a:r>
              <a:rPr lang="ru-RU" sz="1400" dirty="0" err="1">
                <a:latin typeface="Times New Roman" panose="02020603050405020304" pitchFamily="18" charset="0"/>
                <a:cs typeface="Times New Roman" panose="02020603050405020304" pitchFamily="18" charset="0"/>
              </a:rPr>
              <a:t>recall</a:t>
            </a:r>
            <a:r>
              <a:rPr lang="ru-RU" sz="1400" dirty="0">
                <a:latin typeface="Times New Roman" panose="02020603050405020304" pitchFamily="18" charset="0"/>
                <a:cs typeface="Times New Roman" panose="02020603050405020304" pitchFamily="18" charset="0"/>
              </a:rPr>
              <a:t>, модель склонна быть немного «консервативной»: предпочитает реже помечать объект как положительный, чтобы снизить FP, но при этом теряет часть TP.</a:t>
            </a:r>
          </a:p>
          <a:p>
            <a:pPr algn="just">
              <a:spcBef>
                <a:spcPts val="600"/>
              </a:spcBef>
              <a:spcAft>
                <a:spcPts val="0"/>
              </a:spcAft>
            </a:pPr>
            <a:r>
              <a:rPr lang="ru-RU" sz="1400" b="1" dirty="0" err="1">
                <a:latin typeface="Times New Roman" panose="02020603050405020304" pitchFamily="18" charset="0"/>
                <a:cs typeface="Times New Roman" panose="02020603050405020304" pitchFamily="18" charset="0"/>
              </a:rPr>
              <a:t>Specificity</a:t>
            </a:r>
            <a:r>
              <a:rPr lang="ru-RU" sz="1400" b="1" dirty="0">
                <a:latin typeface="Times New Roman" panose="02020603050405020304" pitchFamily="18" charset="0"/>
                <a:cs typeface="Times New Roman" panose="02020603050405020304" pitchFamily="18" charset="0"/>
              </a:rPr>
              <a:t> = 0.83</a:t>
            </a:r>
            <a:r>
              <a:rPr lang="ru-RU" sz="1400" dirty="0">
                <a:latin typeface="Times New Roman" panose="02020603050405020304" pitchFamily="18" charset="0"/>
                <a:cs typeface="Times New Roman" panose="02020603050405020304" pitchFamily="18" charset="0"/>
              </a:rPr>
              <a:t> означает, что модель правильно отвергает отрицательные примеры в 83% случаев (низкий уровень ошибок типа FN для отрицательного класса — т.е. мало ложных отрицаний в отрицательном классе). Это соответствует хорошей способности распознавать негативный класс (TN</a:t>
            </a:r>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980819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1872" y="-249701"/>
            <a:ext cx="9692640" cy="1325562"/>
          </a:xfrm>
        </p:spPr>
        <p:txBody>
          <a:bodyPr/>
          <a:lstStyle/>
          <a:p>
            <a:r>
              <a:rPr lang="ru-RU" dirty="0" smtClean="0"/>
              <a:t>Считаем метрики</a:t>
            </a:r>
            <a:endParaRPr lang="ru-RU" dirty="0"/>
          </a:p>
        </p:txBody>
      </p:sp>
      <p:sp>
        <p:nvSpPr>
          <p:cNvPr id="3" name="Объект 2"/>
          <p:cNvSpPr>
            <a:spLocks noGrp="1"/>
          </p:cNvSpPr>
          <p:nvPr>
            <p:ph idx="1"/>
          </p:nvPr>
        </p:nvSpPr>
        <p:spPr>
          <a:xfrm>
            <a:off x="400226" y="1178169"/>
            <a:ext cx="5780766" cy="5503985"/>
          </a:xfrm>
        </p:spPr>
        <p:txBody>
          <a:bodyPr>
            <a:noAutofit/>
          </a:bodyPr>
          <a:lstStyle/>
          <a:p>
            <a:pPr marL="0" indent="0">
              <a:buNone/>
            </a:pPr>
            <a:r>
              <a:rPr lang="ru-RU" sz="1600" b="1" dirty="0"/>
              <a:t>Пример 2 </a:t>
            </a:r>
            <a:endParaRPr lang="ru-RU" sz="1600" b="1" dirty="0" smtClean="0"/>
          </a:p>
          <a:p>
            <a:pPr marL="0" indent="0">
              <a:spcBef>
                <a:spcPts val="600"/>
              </a:spcBef>
              <a:spcAft>
                <a:spcPts val="0"/>
              </a:spcAft>
              <a:buNone/>
            </a:pPr>
            <a:r>
              <a:rPr lang="ru-RU" sz="1600" b="1" dirty="0" smtClean="0"/>
              <a:t>Дано</a:t>
            </a:r>
            <a:r>
              <a:rPr lang="ru-RU" sz="1600" b="1" dirty="0"/>
              <a:t>:</a:t>
            </a:r>
            <a:r>
              <a:rPr lang="ru-RU" sz="1600" dirty="0"/>
              <a:t/>
            </a:r>
            <a:br>
              <a:rPr lang="ru-RU" sz="1600" dirty="0"/>
            </a:br>
            <a:r>
              <a:rPr lang="en-US" sz="1600" dirty="0"/>
              <a:t>TP = 45</a:t>
            </a:r>
            <a:br>
              <a:rPr lang="en-US" sz="1600" dirty="0"/>
            </a:br>
            <a:r>
              <a:rPr lang="en-US" sz="1600" dirty="0"/>
              <a:t>FP = 15</a:t>
            </a:r>
            <a:br>
              <a:rPr lang="en-US" sz="1600" dirty="0"/>
            </a:br>
            <a:r>
              <a:rPr lang="en-US" sz="1600" dirty="0"/>
              <a:t>TN = 35</a:t>
            </a:r>
            <a:br>
              <a:rPr lang="en-US" sz="1600" dirty="0"/>
            </a:br>
            <a:r>
              <a:rPr lang="en-US" sz="1600" dirty="0"/>
              <a:t>FN = 5</a:t>
            </a:r>
          </a:p>
          <a:p>
            <a:pPr marL="0" indent="0">
              <a:spcBef>
                <a:spcPts val="600"/>
              </a:spcBef>
              <a:spcAft>
                <a:spcPts val="0"/>
              </a:spcAft>
              <a:buNone/>
            </a:pPr>
            <a:r>
              <a:rPr lang="ru-RU" sz="1600" b="1" dirty="0"/>
              <a:t>Найти:</a:t>
            </a:r>
            <a:endParaRPr lang="ru-RU" sz="1600" dirty="0"/>
          </a:p>
          <a:p>
            <a:pPr marL="617220" lvl="1" indent="-342900">
              <a:spcBef>
                <a:spcPts val="600"/>
              </a:spcBef>
              <a:spcAft>
                <a:spcPts val="0"/>
              </a:spcAft>
              <a:buFont typeface="+mj-lt"/>
              <a:buAutoNum type="arabicPeriod"/>
            </a:pPr>
            <a:r>
              <a:rPr lang="en-US" dirty="0"/>
              <a:t>Accuracy = ?</a:t>
            </a:r>
          </a:p>
          <a:p>
            <a:pPr marL="617220" lvl="1" indent="-342900">
              <a:spcBef>
                <a:spcPts val="600"/>
              </a:spcBef>
              <a:spcAft>
                <a:spcPts val="0"/>
              </a:spcAft>
              <a:buFont typeface="+mj-lt"/>
              <a:buAutoNum type="arabicPeriod"/>
            </a:pPr>
            <a:r>
              <a:rPr lang="en-US" dirty="0"/>
              <a:t>Precision = ?</a:t>
            </a:r>
          </a:p>
          <a:p>
            <a:pPr marL="617220" lvl="1" indent="-342900">
              <a:spcBef>
                <a:spcPts val="600"/>
              </a:spcBef>
              <a:spcAft>
                <a:spcPts val="0"/>
              </a:spcAft>
              <a:buFont typeface="+mj-lt"/>
              <a:buAutoNum type="arabicPeriod"/>
            </a:pPr>
            <a:r>
              <a:rPr lang="en-US" dirty="0"/>
              <a:t>Recall = ?</a:t>
            </a:r>
          </a:p>
          <a:p>
            <a:pPr marL="617220" lvl="1" indent="-342900">
              <a:spcBef>
                <a:spcPts val="600"/>
              </a:spcBef>
              <a:spcAft>
                <a:spcPts val="0"/>
              </a:spcAft>
              <a:buFont typeface="+mj-lt"/>
              <a:buAutoNum type="arabicPeriod"/>
            </a:pPr>
            <a:r>
              <a:rPr lang="en-US" dirty="0"/>
              <a:t>F1-score = ?</a:t>
            </a:r>
          </a:p>
          <a:p>
            <a:pPr marL="617220" lvl="1" indent="-342900">
              <a:spcBef>
                <a:spcPts val="600"/>
              </a:spcBef>
              <a:spcAft>
                <a:spcPts val="0"/>
              </a:spcAft>
              <a:buFont typeface="+mj-lt"/>
              <a:buAutoNum type="arabicPeriod"/>
            </a:pPr>
            <a:r>
              <a:rPr lang="en-US" dirty="0"/>
              <a:t>Specificity = </a:t>
            </a:r>
            <a:r>
              <a:rPr lang="en-US" dirty="0" smtClean="0"/>
              <a:t>?</a:t>
            </a:r>
            <a:endParaRPr lang="ru-RU" dirty="0" smtClean="0"/>
          </a:p>
          <a:p>
            <a:pPr marL="0" indent="0">
              <a:spcBef>
                <a:spcPts val="600"/>
              </a:spcBef>
              <a:spcAft>
                <a:spcPts val="0"/>
              </a:spcAft>
              <a:buNone/>
            </a:pPr>
            <a:endParaRPr lang="en-US" sz="1600" dirty="0"/>
          </a:p>
          <a:p>
            <a:pPr marL="0" indent="0">
              <a:spcBef>
                <a:spcPts val="600"/>
              </a:spcBef>
              <a:spcAft>
                <a:spcPts val="0"/>
              </a:spcAft>
              <a:buNone/>
            </a:pPr>
            <a:r>
              <a:rPr lang="en-US" sz="1600" i="1" dirty="0"/>
              <a:t>(</a:t>
            </a:r>
            <a:r>
              <a:rPr lang="ru-RU" sz="1600" i="1" dirty="0"/>
              <a:t>Подсказка: используйте те же формулы, что в первом примере.)</a:t>
            </a:r>
            <a:endParaRPr lang="ru-RU" sz="1600" dirty="0"/>
          </a:p>
        </p:txBody>
      </p:sp>
    </p:spTree>
    <p:extLst>
      <p:ext uri="{BB962C8B-B14F-4D97-AF65-F5344CB8AC3E}">
        <p14:creationId xmlns:p14="http://schemas.microsoft.com/office/powerpoint/2010/main" val="42279127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2595" y="-188155"/>
            <a:ext cx="9692640" cy="1325562"/>
          </a:xfrm>
        </p:spPr>
        <p:txBody>
          <a:bodyPr/>
          <a:lstStyle/>
          <a:p>
            <a:r>
              <a:rPr lang="ru-RU" b="1" dirty="0" smtClean="0"/>
              <a:t>Метрики</a:t>
            </a:r>
            <a:r>
              <a:rPr lang="en-US" b="1" dirty="0" smtClean="0"/>
              <a:t>. </a:t>
            </a:r>
            <a:r>
              <a:rPr lang="ru-RU" b="1" dirty="0" smtClean="0"/>
              <a:t>Сегментация</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817685" y="1222132"/>
                <a:ext cx="9039547" cy="4958006"/>
              </a:xfrm>
            </p:spPr>
            <p:txBody>
              <a:bodyPr>
                <a:normAutofit fontScale="92500" lnSpcReduction="20000"/>
              </a:bodyPr>
              <a:lstStyle/>
              <a:p>
                <a:pPr marL="0" indent="0" algn="just">
                  <a:buNone/>
                </a:pPr>
                <a:r>
                  <a:rPr lang="ru-RU" dirty="0" smtClean="0"/>
                  <a:t>В сегментации обычно оценивают совпадение масок пиксель в пиксель.</a:t>
                </a:r>
              </a:p>
              <a:p>
                <a:pPr marL="0" indent="0" algn="just">
                  <a:buNone/>
                </a:pPr>
                <a:r>
                  <a:rPr lang="ru-RU" dirty="0" err="1"/>
                  <a:t>Pixel</a:t>
                </a:r>
                <a:r>
                  <a:rPr lang="ru-RU" dirty="0"/>
                  <a:t> </a:t>
                </a:r>
                <a:r>
                  <a:rPr lang="ru-RU" dirty="0" err="1"/>
                  <a:t>Accuracy</a:t>
                </a:r>
                <a:r>
                  <a:rPr lang="ru-RU" dirty="0"/>
                  <a:t> (PA):</a:t>
                </a:r>
              </a:p>
              <a:p>
                <a:pPr marL="0" indent="0" algn="just">
                  <a:buNone/>
                </a:pPr>
                <a:r>
                  <a:rPr lang="ru-RU" dirty="0" smtClean="0"/>
                  <a:t>PA</a:t>
                </a:r>
                <a:r>
                  <a:rPr lang="en-US" dirty="0" smtClean="0"/>
                  <a:t> </a:t>
                </a:r>
                <a:r>
                  <a:rPr lang="ru-RU" dirty="0" smtClean="0"/>
                  <a:t>=</a:t>
                </a:r>
                <a:r>
                  <a:rPr lang="en-US" dirty="0" smtClean="0"/>
                  <a:t> </a:t>
                </a:r>
                <a14:m>
                  <m:oMath xmlns:m="http://schemas.openxmlformats.org/officeDocument/2006/math">
                    <m:f>
                      <m:fPr>
                        <m:ctrlPr>
                          <a:rPr lang="ru-RU" i="1">
                            <a:latin typeface="Cambria Math" panose="02040503050406030204" pitchFamily="18" charset="0"/>
                          </a:rPr>
                        </m:ctrlPr>
                      </m:fPr>
                      <m:num>
                        <m:r>
                          <m:rPr>
                            <m:nor/>
                          </m:rPr>
                          <a:rPr lang="ru-RU" dirty="0"/>
                          <m:t>общее число пикселей</m:t>
                        </m:r>
                      </m:num>
                      <m:den>
                        <m:r>
                          <m:rPr>
                            <m:nor/>
                          </m:rPr>
                          <a:rPr lang="ru-RU" dirty="0"/>
                          <m:t>число правильно классифицированных пикселей​  </m:t>
                        </m:r>
                      </m:den>
                    </m:f>
                    <m:r>
                      <a:rPr lang="en-US">
                        <a:latin typeface="Cambria Math" panose="02040503050406030204" pitchFamily="18" charset="0"/>
                      </a:rPr>
                      <m:t>,</m:t>
                    </m:r>
                  </m:oMath>
                </a14:m>
                <a:endParaRPr lang="en-US" dirty="0"/>
              </a:p>
              <a:p>
                <a:pPr marL="0" indent="0" algn="just">
                  <a:buNone/>
                </a:pPr>
                <a:r>
                  <a:rPr lang="en-US" dirty="0"/>
                  <a:t>Intersection over Union (</a:t>
                </a:r>
                <a:r>
                  <a:rPr lang="en-US" dirty="0" err="1"/>
                  <a:t>IoU</a:t>
                </a:r>
                <a:r>
                  <a:rPr lang="en-US" dirty="0" smtClean="0"/>
                  <a:t>):</a:t>
                </a:r>
              </a:p>
              <a:p>
                <a:pPr marL="0" indent="0" algn="just">
                  <a:buNone/>
                </a:pPr>
                <a:r>
                  <a:rPr lang="en-US" dirty="0" err="1"/>
                  <a:t>IoU</a:t>
                </a:r>
                <a:r>
                  <a:rPr lang="en-US" dirty="0" smtClean="0"/>
                  <a:t> </a:t>
                </a:r>
                <a:r>
                  <a:rPr lang="en-US" dirty="0"/>
                  <a:t>= </a:t>
                </a:r>
                <a14:m>
                  <m:oMath xmlns:m="http://schemas.openxmlformats.org/officeDocument/2006/math">
                    <m:f>
                      <m:fPr>
                        <m:ctrlPr>
                          <a:rPr lang="ru-RU" i="1">
                            <a:latin typeface="Cambria Math" panose="02040503050406030204" pitchFamily="18" charset="0"/>
                          </a:rPr>
                        </m:ctrlPr>
                      </m:fPr>
                      <m:num>
                        <m:r>
                          <a:rPr lang="en-US" i="1">
                            <a:latin typeface="Cambria Math" panose="02040503050406030204" pitchFamily="18" charset="0"/>
                          </a:rPr>
                          <m:t>𝑇𝑃</m:t>
                        </m:r>
                        <m:r>
                          <a:rPr lang="en-US" i="1">
                            <a:latin typeface="Cambria Math" panose="02040503050406030204" pitchFamily="18" charset="0"/>
                          </a:rPr>
                          <m:t>+</m:t>
                        </m:r>
                        <m:r>
                          <a:rPr lang="en-US" i="1">
                            <a:latin typeface="Cambria Math" panose="02040503050406030204" pitchFamily="18" charset="0"/>
                          </a:rPr>
                          <m:t>𝑇𝑁</m:t>
                        </m:r>
                      </m:num>
                      <m:den>
                        <m:r>
                          <a:rPr lang="en-US" i="1">
                            <a:latin typeface="Cambria Math" panose="02040503050406030204" pitchFamily="18" charset="0"/>
                          </a:rPr>
                          <m:t>𝑇𝑃</m:t>
                        </m:r>
                        <m:r>
                          <a:rPr lang="en-US" i="1">
                            <a:latin typeface="Cambria Math" panose="02040503050406030204" pitchFamily="18" charset="0"/>
                          </a:rPr>
                          <m:t>+</m:t>
                        </m:r>
                        <m:r>
                          <a:rPr lang="en-US" i="1">
                            <a:latin typeface="Cambria Math" panose="02040503050406030204" pitchFamily="18" charset="0"/>
                          </a:rPr>
                          <m:t>𝐹𝑃</m:t>
                        </m:r>
                        <m:r>
                          <a:rPr lang="en-US" i="1">
                            <a:latin typeface="Cambria Math" panose="02040503050406030204" pitchFamily="18" charset="0"/>
                          </a:rPr>
                          <m:t>+</m:t>
                        </m:r>
                        <m:r>
                          <a:rPr lang="en-US" i="1">
                            <a:latin typeface="Cambria Math" panose="02040503050406030204" pitchFamily="18" charset="0"/>
                          </a:rPr>
                          <m:t>𝐹𝑁</m:t>
                        </m:r>
                      </m:den>
                    </m:f>
                    <m:r>
                      <a:rPr lang="en-US">
                        <a:latin typeface="Cambria Math" panose="02040503050406030204" pitchFamily="18" charset="0"/>
                      </a:rPr>
                      <m:t>,</m:t>
                    </m:r>
                  </m:oMath>
                </a14:m>
                <a:r>
                  <a:rPr lang="en-US" dirty="0" smtClean="0"/>
                  <a:t> </a:t>
                </a:r>
                <a:r>
                  <a:rPr lang="ru-RU" dirty="0"/>
                  <a:t>где TP — число пикселей правильно помеченных как класс, FP — пиксели ошибочно помечены этим классом, FN — пиксели этого класса </a:t>
                </a:r>
                <a:r>
                  <a:rPr lang="ru-RU" dirty="0" smtClean="0"/>
                  <a:t>пропущены.</a:t>
                </a:r>
                <a:endParaRPr lang="en-US" dirty="0" smtClean="0"/>
              </a:p>
              <a:p>
                <a:pPr marL="0" indent="0" algn="just">
                  <a:buNone/>
                </a:pPr>
                <a:r>
                  <a:rPr lang="en-US" dirty="0"/>
                  <a:t>Dice </a:t>
                </a:r>
                <a:r>
                  <a:rPr lang="en-US" dirty="0" smtClean="0"/>
                  <a:t>Coefficient:</a:t>
                </a:r>
              </a:p>
              <a:p>
                <a:pPr marL="0" indent="0" algn="just">
                  <a:buNone/>
                </a:pPr>
                <a:r>
                  <a:rPr lang="en-US" dirty="0" smtClean="0"/>
                  <a:t>Dice </a:t>
                </a:r>
                <a:r>
                  <a:rPr lang="en-US" dirty="0"/>
                  <a:t>= </a:t>
                </a:r>
                <a14:m>
                  <m:oMath xmlns:m="http://schemas.openxmlformats.org/officeDocument/2006/math">
                    <m:f>
                      <m:fPr>
                        <m:ctrlPr>
                          <a:rPr lang="ru-RU" i="1">
                            <a:latin typeface="Cambria Math" panose="02040503050406030204" pitchFamily="18" charset="0"/>
                          </a:rPr>
                        </m:ctrlPr>
                      </m:fPr>
                      <m:num>
                        <m:r>
                          <a:rPr lang="en-US" b="0" i="1" smtClean="0">
                            <a:latin typeface="Cambria Math" panose="02040503050406030204" pitchFamily="18" charset="0"/>
                          </a:rPr>
                          <m:t>2∗</m:t>
                        </m:r>
                        <m:r>
                          <a:rPr lang="en-US" i="1">
                            <a:latin typeface="Cambria Math" panose="02040503050406030204" pitchFamily="18" charset="0"/>
                          </a:rPr>
                          <m:t>𝑇𝑃</m:t>
                        </m:r>
                      </m:num>
                      <m:den>
                        <m:r>
                          <a:rPr lang="en-US" b="0" i="1" smtClean="0">
                            <a:latin typeface="Cambria Math" panose="02040503050406030204" pitchFamily="18" charset="0"/>
                          </a:rPr>
                          <m:t>2∗</m:t>
                        </m:r>
                        <m:r>
                          <a:rPr lang="en-US" i="1">
                            <a:latin typeface="Cambria Math" panose="02040503050406030204" pitchFamily="18" charset="0"/>
                          </a:rPr>
                          <m:t>𝑇𝑃</m:t>
                        </m:r>
                        <m:r>
                          <a:rPr lang="en-US" i="1">
                            <a:latin typeface="Cambria Math" panose="02040503050406030204" pitchFamily="18" charset="0"/>
                          </a:rPr>
                          <m:t>+</m:t>
                        </m:r>
                        <m:r>
                          <a:rPr lang="en-US" i="1">
                            <a:latin typeface="Cambria Math" panose="02040503050406030204" pitchFamily="18" charset="0"/>
                          </a:rPr>
                          <m:t>𝐹𝑃</m:t>
                        </m:r>
                        <m:r>
                          <a:rPr lang="en-US" i="1">
                            <a:latin typeface="Cambria Math" panose="02040503050406030204" pitchFamily="18" charset="0"/>
                          </a:rPr>
                          <m:t>+</m:t>
                        </m:r>
                        <m:r>
                          <a:rPr lang="en-US" i="1">
                            <a:latin typeface="Cambria Math" panose="02040503050406030204" pitchFamily="18" charset="0"/>
                          </a:rPr>
                          <m:t>𝐹𝑁</m:t>
                        </m:r>
                      </m:den>
                    </m:f>
                    <m:r>
                      <a:rPr lang="en-US" b="0" i="0" smtClean="0">
                        <a:latin typeface="Cambria Math" panose="02040503050406030204" pitchFamily="18" charset="0"/>
                      </a:rPr>
                      <m:t> =</m:t>
                    </m:r>
                    <m:f>
                      <m:fPr>
                        <m:ctrlPr>
                          <a:rPr lang="ru-RU" i="1">
                            <a:latin typeface="Cambria Math" panose="02040503050406030204" pitchFamily="18" charset="0"/>
                          </a:rPr>
                        </m:ctrlPr>
                      </m:fPr>
                      <m:num>
                        <m:r>
                          <a:rPr lang="en-US" i="1">
                            <a:latin typeface="Cambria Math" panose="02040503050406030204" pitchFamily="18" charset="0"/>
                          </a:rPr>
                          <m:t>2</m:t>
                        </m:r>
                        <m:r>
                          <a:rPr lang="en-US" b="0" i="1" smtClean="0">
                            <a:latin typeface="Cambria Math" panose="02040503050406030204" pitchFamily="18" charset="0"/>
                          </a:rPr>
                          <m:t>|</m:t>
                        </m:r>
                        <m:r>
                          <a:rPr lang="en-US" b="0" i="1" smtClean="0">
                            <a:latin typeface="Cambria Math" panose="02040503050406030204" pitchFamily="18" charset="0"/>
                          </a:rPr>
                          <m:t>𝑃</m:t>
                        </m:r>
                        <m:r>
                          <m:rPr>
                            <m:nor/>
                          </m:rPr>
                          <a:rPr lang="ru-RU" b="1"/>
                          <m:t>∩</m:t>
                        </m:r>
                        <m:r>
                          <a:rPr lang="en-US" b="0" i="1" smtClean="0">
                            <a:latin typeface="Cambria Math" panose="02040503050406030204" pitchFamily="18" charset="0"/>
                          </a:rPr>
                          <m:t>𝐺</m:t>
                        </m:r>
                        <m:r>
                          <a:rPr lang="en-US" b="0" i="1" smtClean="0">
                            <a:latin typeface="Cambria Math" panose="02040503050406030204" pitchFamily="18" charset="0"/>
                          </a:rPr>
                          <m:t>|</m:t>
                        </m:r>
                      </m:num>
                      <m:den>
                        <m:r>
                          <a:rPr lang="en-US" b="0" i="1" smtClean="0">
                            <a:latin typeface="Cambria Math" panose="02040503050406030204" pitchFamily="18" charset="0"/>
                          </a:rPr>
                          <m:t>|</m:t>
                        </m:r>
                        <m:r>
                          <a:rPr lang="en-US" i="1">
                            <a:latin typeface="Cambria Math" panose="02040503050406030204" pitchFamily="18" charset="0"/>
                          </a:rPr>
                          <m:t>𝑃</m:t>
                        </m:r>
                        <m:r>
                          <a:rPr lang="en-US" b="0" i="1" smtClean="0">
                            <a:latin typeface="Cambria Math" panose="02040503050406030204" pitchFamily="18" charset="0"/>
                          </a:rPr>
                          <m:t>|</m:t>
                        </m:r>
                        <m:r>
                          <a:rPr lang="en-US" i="1">
                            <a:latin typeface="Cambria Math" panose="02040503050406030204" pitchFamily="18" charset="0"/>
                          </a:rPr>
                          <m:t>+</m:t>
                        </m:r>
                        <m:r>
                          <a:rPr lang="en-US" b="0" i="1" smtClean="0">
                            <a:latin typeface="Cambria Math" panose="02040503050406030204" pitchFamily="18" charset="0"/>
                          </a:rPr>
                          <m:t>|</m:t>
                        </m:r>
                        <m:r>
                          <a:rPr lang="en-US" b="0" i="1" smtClean="0">
                            <a:latin typeface="Cambria Math" panose="02040503050406030204" pitchFamily="18" charset="0"/>
                          </a:rPr>
                          <m:t>𝐺</m:t>
                        </m:r>
                        <m:r>
                          <a:rPr lang="en-US" b="0" i="1" smtClean="0">
                            <a:latin typeface="Cambria Math" panose="02040503050406030204" pitchFamily="18" charset="0"/>
                          </a:rPr>
                          <m:t>|</m:t>
                        </m:r>
                      </m:den>
                    </m:f>
                    <m:r>
                      <a:rPr lang="en-US">
                        <a:latin typeface="Cambria Math" panose="02040503050406030204" pitchFamily="18" charset="0"/>
                      </a:rPr>
                      <m:t>,</m:t>
                    </m:r>
                  </m:oMath>
                </a14:m>
                <a:endParaRPr lang="en-US" dirty="0" smtClean="0"/>
              </a:p>
              <a:p>
                <a:pPr marL="0" indent="0" algn="just">
                  <a:buNone/>
                </a:pPr>
                <a:r>
                  <a:rPr lang="ru-RU" dirty="0" err="1"/>
                  <a:t>Dice</a:t>
                </a:r>
                <a:r>
                  <a:rPr lang="ru-RU" dirty="0"/>
                  <a:t> тесно связан с </a:t>
                </a:r>
                <a:r>
                  <a:rPr lang="ru-RU" dirty="0" err="1"/>
                  <a:t>IoU</a:t>
                </a:r>
                <a:r>
                  <a:rPr lang="ru-RU" dirty="0" smtClean="0"/>
                  <a:t>:</a:t>
                </a:r>
                <a:endParaRPr lang="en-US" dirty="0" smtClean="0"/>
              </a:p>
              <a:p>
                <a:pPr marL="0" indent="0" algn="just">
                  <a:buNone/>
                </a:pPr>
                <a:r>
                  <a:rPr lang="en-US" dirty="0"/>
                  <a:t>Dice = </a:t>
                </a:r>
                <a14:m>
                  <m:oMath xmlns:m="http://schemas.openxmlformats.org/officeDocument/2006/math">
                    <m:f>
                      <m:fPr>
                        <m:ctrlPr>
                          <a:rPr lang="ru-RU" i="1">
                            <a:latin typeface="Cambria Math" panose="02040503050406030204" pitchFamily="18" charset="0"/>
                          </a:rPr>
                        </m:ctrlPr>
                      </m:fPr>
                      <m:num>
                        <m:r>
                          <a:rPr lang="en-US" i="1">
                            <a:latin typeface="Cambria Math" panose="02040503050406030204" pitchFamily="18" charset="0"/>
                          </a:rPr>
                          <m:t>2∗</m:t>
                        </m:r>
                        <m:r>
                          <a:rPr lang="en-US" b="0" i="1" smtClean="0">
                            <a:latin typeface="Cambria Math" panose="02040503050406030204" pitchFamily="18" charset="0"/>
                          </a:rPr>
                          <m:t>𝐼𝑜𝑈</m:t>
                        </m:r>
                      </m:num>
                      <m:den>
                        <m:r>
                          <a:rPr lang="en-US" b="0" i="1" smtClean="0">
                            <a:latin typeface="Cambria Math" panose="02040503050406030204" pitchFamily="18" charset="0"/>
                          </a:rPr>
                          <m:t>𝐼𝑜𝑈</m:t>
                        </m:r>
                        <m:r>
                          <a:rPr lang="en-US" b="0" i="1" smtClean="0">
                            <a:latin typeface="Cambria Math" panose="02040503050406030204" pitchFamily="18" charset="0"/>
                          </a:rPr>
                          <m:t>+1</m:t>
                        </m:r>
                      </m:den>
                    </m:f>
                    <m:r>
                      <a:rPr lang="en-US" b="0" i="1" smtClean="0">
                        <a:latin typeface="Cambria Math" panose="02040503050406030204" pitchFamily="18" charset="0"/>
                      </a:rPr>
                      <m:t>,  </m:t>
                    </m:r>
                    <m:r>
                      <a:rPr lang="en-US" b="0" i="1" smtClean="0">
                        <a:latin typeface="Cambria Math" panose="02040503050406030204" pitchFamily="18" charset="0"/>
                      </a:rPr>
                      <m:t>𝐼𝑜𝑈</m:t>
                    </m:r>
                    <m:r>
                      <a:rPr lang="en-US" b="0" i="1" smtClean="0">
                        <a:latin typeface="Cambria Math" panose="02040503050406030204" pitchFamily="18" charset="0"/>
                      </a:rPr>
                      <m:t>=</m:t>
                    </m:r>
                    <m:f>
                      <m:fPr>
                        <m:ctrlPr>
                          <a:rPr lang="ru-RU" i="1">
                            <a:latin typeface="Cambria Math" panose="02040503050406030204" pitchFamily="18" charset="0"/>
                          </a:rPr>
                        </m:ctrlPr>
                      </m:fPr>
                      <m:num>
                        <m:r>
                          <a:rPr lang="en-US" i="1" smtClean="0">
                            <a:latin typeface="Cambria Math" panose="02040503050406030204" pitchFamily="18" charset="0"/>
                          </a:rPr>
                          <m:t>𝐷</m:t>
                        </m:r>
                        <m:r>
                          <a:rPr lang="en-US" b="0" i="1" smtClean="0">
                            <a:latin typeface="Cambria Math" panose="02040503050406030204" pitchFamily="18" charset="0"/>
                          </a:rPr>
                          <m:t>𝑖𝑐𝑒</m:t>
                        </m:r>
                      </m:num>
                      <m:den>
                        <m:r>
                          <a:rPr lang="en-US" b="0" i="1" smtClean="0">
                            <a:latin typeface="Cambria Math" panose="02040503050406030204" pitchFamily="18" charset="0"/>
                          </a:rPr>
                          <m:t>2−</m:t>
                        </m:r>
                        <m:r>
                          <a:rPr lang="en-US" b="0" i="1" smtClean="0">
                            <a:latin typeface="Cambria Math" panose="02040503050406030204" pitchFamily="18" charset="0"/>
                          </a:rPr>
                          <m:t>𝐷𝑖𝑐𝑒</m:t>
                        </m:r>
                      </m:den>
                    </m:f>
                  </m:oMath>
                </a14:m>
                <a:endParaRPr lang="en-US" dirty="0" smtClean="0"/>
              </a:p>
              <a:p>
                <a:pPr marL="0" indent="0" algn="just">
                  <a:buNone/>
                </a:pPr>
                <a:r>
                  <a:rPr lang="ru-RU" dirty="0" err="1"/>
                  <a:t>Boundary</a:t>
                </a:r>
                <a:r>
                  <a:rPr lang="ru-RU" dirty="0"/>
                  <a:t> </a:t>
                </a:r>
                <a:r>
                  <a:rPr lang="ru-RU" dirty="0" err="1"/>
                  <a:t>IoU</a:t>
                </a:r>
                <a:r>
                  <a:rPr lang="ru-RU" dirty="0"/>
                  <a:t> / </a:t>
                </a:r>
                <a:r>
                  <a:rPr lang="ru-RU" dirty="0" err="1"/>
                  <a:t>Boundary</a:t>
                </a:r>
                <a:r>
                  <a:rPr lang="ru-RU" dirty="0"/>
                  <a:t> F1 — метрики, акцентирующие внимание на точности границ объектов (для задач, где важны контуры).</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817685" y="1222132"/>
                <a:ext cx="9039547" cy="4958006"/>
              </a:xfrm>
              <a:blipFill>
                <a:blip r:embed="rId2"/>
                <a:stretch>
                  <a:fillRect l="-405" t="-1597" r="-472"/>
                </a:stretch>
              </a:blipFill>
            </p:spPr>
            <p:txBody>
              <a:bodyPr/>
              <a:lstStyle/>
              <a:p>
                <a:r>
                  <a:rPr lang="ru-RU">
                    <a:noFill/>
                  </a:rPr>
                  <a:t> </a:t>
                </a:r>
              </a:p>
            </p:txBody>
          </p:sp>
        </mc:Fallback>
      </mc:AlternateContent>
    </p:spTree>
    <p:extLst>
      <p:ext uri="{BB962C8B-B14F-4D97-AF65-F5344CB8AC3E}">
        <p14:creationId xmlns:p14="http://schemas.microsoft.com/office/powerpoint/2010/main" val="11755235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2595" y="-188155"/>
            <a:ext cx="9692640" cy="1325562"/>
          </a:xfrm>
        </p:spPr>
        <p:txBody>
          <a:bodyPr/>
          <a:lstStyle/>
          <a:p>
            <a:r>
              <a:rPr lang="ru-RU" b="1" dirty="0" smtClean="0"/>
              <a:t>Метрики. </a:t>
            </a:r>
            <a:r>
              <a:rPr lang="ru-RU" b="1" dirty="0" err="1" smtClean="0"/>
              <a:t>Детекция</a:t>
            </a:r>
            <a:endParaRPr lang="ru-RU" dirty="0"/>
          </a:p>
        </p:txBody>
      </p:sp>
      <mc:AlternateContent xmlns:mc="http://schemas.openxmlformats.org/markup-compatibility/2006" xmlns:a14="http://schemas.microsoft.com/office/drawing/2010/main">
        <mc:Choice Requires="a14">
          <p:sp>
            <p:nvSpPr>
              <p:cNvPr id="3" name="Объект 2"/>
              <p:cNvSpPr>
                <a:spLocks noGrp="1"/>
              </p:cNvSpPr>
              <p:nvPr>
                <p:ph idx="1"/>
              </p:nvPr>
            </p:nvSpPr>
            <p:spPr>
              <a:xfrm>
                <a:off x="773723" y="1310054"/>
                <a:ext cx="9811512" cy="5169877"/>
              </a:xfrm>
            </p:spPr>
            <p:txBody>
              <a:bodyPr>
                <a:normAutofit fontScale="55000" lnSpcReduction="20000"/>
              </a:bodyPr>
              <a:lstStyle/>
              <a:p>
                <a:pPr marL="0" indent="0" algn="just">
                  <a:buNone/>
                </a:pPr>
                <a:r>
                  <a:rPr lang="ru-RU" sz="2200" dirty="0" smtClean="0"/>
                  <a:t>Детекция</a:t>
                </a:r>
                <a:r>
                  <a:rPr lang="ru-RU" sz="2200" dirty="0"/>
                  <a:t> — более сложная: предсказываем </a:t>
                </a:r>
                <a:r>
                  <a:rPr lang="ru-RU" sz="2200" dirty="0" err="1"/>
                  <a:t>bounding</a:t>
                </a:r>
                <a:r>
                  <a:rPr lang="ru-RU" sz="2200" dirty="0"/>
                  <a:t> </a:t>
                </a:r>
                <a:r>
                  <a:rPr lang="ru-RU" sz="2200" dirty="0" err="1"/>
                  <a:t>box</a:t>
                </a:r>
                <a:r>
                  <a:rPr lang="ru-RU" sz="2200" dirty="0"/>
                  <a:t> + класс. Для оценки нужно решить, когда предсказанная коробка считается истинной (TP).</a:t>
                </a:r>
              </a:p>
              <a:p>
                <a:pPr marL="0" indent="0" algn="just">
                  <a:buNone/>
                </a:pPr>
                <a:r>
                  <a:rPr lang="en-US" sz="2200" dirty="0" err="1"/>
                  <a:t>IoU</a:t>
                </a:r>
                <a:r>
                  <a:rPr lang="en-US" sz="2200" dirty="0"/>
                  <a:t> </a:t>
                </a:r>
                <a:r>
                  <a:rPr lang="en-US" sz="2200" dirty="0" err="1"/>
                  <a:t>для</a:t>
                </a:r>
                <a:r>
                  <a:rPr lang="en-US" sz="2200" dirty="0"/>
                  <a:t> </a:t>
                </a:r>
                <a:r>
                  <a:rPr lang="en-US" sz="2200" dirty="0" err="1"/>
                  <a:t>боксов</a:t>
                </a:r>
                <a:r>
                  <a:rPr lang="en-US" sz="2200" dirty="0"/>
                  <a:t> (Intersection over Union</a:t>
                </a:r>
                <a:r>
                  <a:rPr lang="en-US" sz="2200" dirty="0" smtClean="0"/>
                  <a:t>):</a:t>
                </a:r>
                <a:endParaRPr lang="ru-RU" sz="2200" dirty="0" smtClean="0"/>
              </a:p>
              <a:p>
                <a:pPr marL="0" indent="0" algn="just">
                  <a:buNone/>
                </a:pPr>
                <a:r>
                  <a:rPr lang="en-US" sz="2200" dirty="0" err="1" smtClean="0"/>
                  <a:t>IoU</a:t>
                </a:r>
                <a:r>
                  <a:rPr lang="en-US" sz="2200" dirty="0" smtClean="0"/>
                  <a:t> = </a:t>
                </a:r>
                <a14:m>
                  <m:oMath xmlns:m="http://schemas.openxmlformats.org/officeDocument/2006/math">
                    <m:f>
                      <m:fPr>
                        <m:ctrlPr>
                          <a:rPr lang="ru-RU" sz="2200" i="1" smtClean="0">
                            <a:latin typeface="Cambria Math" panose="02040503050406030204" pitchFamily="18" charset="0"/>
                          </a:rPr>
                        </m:ctrlPr>
                      </m:fPr>
                      <m:num>
                        <m:r>
                          <a:rPr lang="en-US" sz="2200" b="0" i="1" smtClean="0">
                            <a:latin typeface="Cambria Math" panose="02040503050406030204" pitchFamily="18" charset="0"/>
                          </a:rPr>
                          <m:t>𝑎𝑟𝑒𝑎</m:t>
                        </m:r>
                        <m:r>
                          <a:rPr lang="en-US" sz="2200" b="0" i="1" smtClean="0">
                            <a:latin typeface="Cambria Math" panose="02040503050406030204" pitchFamily="18" charset="0"/>
                          </a:rPr>
                          <m:t>(</m:t>
                        </m:r>
                        <m:sSub>
                          <m:sSubPr>
                            <m:ctrlPr>
                              <a:rPr lang="en-US" sz="2200" i="1">
                                <a:latin typeface="Cambria Math" panose="02040503050406030204" pitchFamily="18" charset="0"/>
                              </a:rPr>
                            </m:ctrlPr>
                          </m:sSubPr>
                          <m:e>
                            <m:r>
                              <a:rPr lang="en-US" sz="2200" b="0" i="1" smtClean="0">
                                <a:latin typeface="Cambria Math" panose="02040503050406030204" pitchFamily="18" charset="0"/>
                              </a:rPr>
                              <m:t>𝐵</m:t>
                            </m:r>
                          </m:e>
                          <m:sub>
                            <m:r>
                              <a:rPr lang="en-US" sz="2200" b="0" i="1" smtClean="0">
                                <a:latin typeface="Cambria Math" panose="02040503050406030204" pitchFamily="18" charset="0"/>
                              </a:rPr>
                              <m:t>𝑝𝑟𝑒𝑑</m:t>
                            </m:r>
                          </m:sub>
                        </m:sSub>
                        <m:r>
                          <m:rPr>
                            <m:nor/>
                          </m:rPr>
                          <a:rPr lang="ru-RU" sz="2200" b="1"/>
                          <m:t>∩</m:t>
                        </m:r>
                        <m:sSub>
                          <m:sSubPr>
                            <m:ctrlPr>
                              <a:rPr lang="en-US" sz="2200" i="1">
                                <a:latin typeface="Cambria Math" panose="02040503050406030204" pitchFamily="18" charset="0"/>
                              </a:rPr>
                            </m:ctrlPr>
                          </m:sSubPr>
                          <m:e>
                            <m:r>
                              <a:rPr lang="en-US" sz="2200" i="1">
                                <a:latin typeface="Cambria Math" panose="02040503050406030204" pitchFamily="18" charset="0"/>
                              </a:rPr>
                              <m:t>𝐵</m:t>
                            </m:r>
                          </m:e>
                          <m:sub>
                            <m:r>
                              <a:rPr lang="en-US" sz="2200" b="0" i="1" smtClean="0">
                                <a:latin typeface="Cambria Math" panose="02040503050406030204" pitchFamily="18" charset="0"/>
                              </a:rPr>
                              <m:t>𝑔𝑡</m:t>
                            </m:r>
                          </m:sub>
                        </m:sSub>
                        <m:r>
                          <a:rPr lang="en-US" sz="2200" b="0" i="1" smtClean="0">
                            <a:latin typeface="Cambria Math" panose="02040503050406030204" pitchFamily="18" charset="0"/>
                          </a:rPr>
                          <m:t>)</m:t>
                        </m:r>
                      </m:num>
                      <m:den>
                        <m:r>
                          <a:rPr lang="en-US" sz="2200" i="1">
                            <a:latin typeface="Cambria Math" panose="02040503050406030204" pitchFamily="18" charset="0"/>
                          </a:rPr>
                          <m:t>𝑎𝑟𝑒𝑎</m:t>
                        </m:r>
                        <m:r>
                          <a:rPr lang="en-US" sz="2200" i="1">
                            <a:latin typeface="Cambria Math" panose="02040503050406030204" pitchFamily="18" charset="0"/>
                          </a:rPr>
                          <m:t>(</m:t>
                        </m:r>
                        <m:sSub>
                          <m:sSubPr>
                            <m:ctrlPr>
                              <a:rPr lang="en-US" sz="2200" i="1">
                                <a:latin typeface="Cambria Math" panose="02040503050406030204" pitchFamily="18" charset="0"/>
                              </a:rPr>
                            </m:ctrlPr>
                          </m:sSubPr>
                          <m:e>
                            <m:r>
                              <a:rPr lang="en-US" sz="2200" i="1">
                                <a:latin typeface="Cambria Math" panose="02040503050406030204" pitchFamily="18" charset="0"/>
                              </a:rPr>
                              <m:t>𝐵</m:t>
                            </m:r>
                          </m:e>
                          <m:sub>
                            <m:r>
                              <a:rPr lang="en-US" sz="2200" i="1">
                                <a:latin typeface="Cambria Math" panose="02040503050406030204" pitchFamily="18" charset="0"/>
                              </a:rPr>
                              <m:t>𝑝𝑟𝑒𝑑</m:t>
                            </m:r>
                          </m:sub>
                        </m:sSub>
                        <m:r>
                          <m:rPr>
                            <m:nor/>
                          </m:rPr>
                          <a:rPr lang="ru-RU" sz="2200"/>
                          <m:t>∪</m:t>
                        </m:r>
                        <m:sSub>
                          <m:sSubPr>
                            <m:ctrlPr>
                              <a:rPr lang="en-US" sz="2200" i="1">
                                <a:latin typeface="Cambria Math" panose="02040503050406030204" pitchFamily="18" charset="0"/>
                              </a:rPr>
                            </m:ctrlPr>
                          </m:sSubPr>
                          <m:e>
                            <m:r>
                              <a:rPr lang="en-US" sz="2200" i="1">
                                <a:latin typeface="Cambria Math" panose="02040503050406030204" pitchFamily="18" charset="0"/>
                              </a:rPr>
                              <m:t>𝐵</m:t>
                            </m:r>
                          </m:e>
                          <m:sub>
                            <m:r>
                              <a:rPr lang="en-US" sz="2200" i="1">
                                <a:latin typeface="Cambria Math" panose="02040503050406030204" pitchFamily="18" charset="0"/>
                              </a:rPr>
                              <m:t>𝑔𝑡</m:t>
                            </m:r>
                          </m:sub>
                        </m:sSub>
                        <m:r>
                          <a:rPr lang="en-US" sz="2200" i="1">
                            <a:latin typeface="Cambria Math" panose="02040503050406030204" pitchFamily="18" charset="0"/>
                          </a:rPr>
                          <m:t>)</m:t>
                        </m:r>
                      </m:den>
                    </m:f>
                    <m:r>
                      <a:rPr lang="en-US" sz="2200">
                        <a:latin typeface="Cambria Math" panose="02040503050406030204" pitchFamily="18" charset="0"/>
                      </a:rPr>
                      <m:t>,</m:t>
                    </m:r>
                  </m:oMath>
                </a14:m>
                <a:endParaRPr lang="ru-RU" sz="2200" dirty="0"/>
              </a:p>
              <a:p>
                <a:pPr marL="0" indent="0" algn="just">
                  <a:lnSpc>
                    <a:spcPct val="120000"/>
                  </a:lnSpc>
                  <a:spcBef>
                    <a:spcPts val="600"/>
                  </a:spcBef>
                  <a:spcAft>
                    <a:spcPts val="0"/>
                  </a:spcAft>
                  <a:buNone/>
                </a:pPr>
                <a:r>
                  <a:rPr lang="ru-RU" sz="2200" dirty="0"/>
                  <a:t>Если </a:t>
                </a:r>
                <a:r>
                  <a:rPr lang="ru-RU" sz="2200" dirty="0" err="1"/>
                  <a:t>IoU</a:t>
                </a:r>
                <a:r>
                  <a:rPr lang="ru-RU" sz="2200" dirty="0"/>
                  <a:t> </a:t>
                </a:r>
                <a:r>
                  <a:rPr lang="ru-RU" sz="2200" dirty="0" smtClean="0"/>
                  <a:t>≥</a:t>
                </a:r>
                <a:r>
                  <a:rPr lang="en-US" sz="2200" dirty="0"/>
                  <a:t> </a:t>
                </a:r>
                <a:r>
                  <a:rPr lang="ru-RU" sz="2200" dirty="0" smtClean="0"/>
                  <a:t>порог </a:t>
                </a:r>
                <a:r>
                  <a:rPr lang="ru-RU" sz="2200" dirty="0"/>
                  <a:t>(обычно 0.5), и класс совпадает — предсказание считается </a:t>
                </a:r>
                <a:r>
                  <a:rPr lang="ru-RU" sz="2200" b="1" dirty="0"/>
                  <a:t>TP</a:t>
                </a:r>
                <a:r>
                  <a:rPr lang="ru-RU" sz="2200" dirty="0"/>
                  <a:t>; иначе — </a:t>
                </a:r>
                <a:r>
                  <a:rPr lang="ru-RU" sz="2200" b="1" dirty="0"/>
                  <a:t>FP</a:t>
                </a:r>
                <a:r>
                  <a:rPr lang="ru-RU" sz="2200" dirty="0"/>
                  <a:t>. Если для </a:t>
                </a:r>
                <a:r>
                  <a:rPr lang="ru-RU" sz="2200" dirty="0" err="1"/>
                  <a:t>ground-truth</a:t>
                </a:r>
                <a:r>
                  <a:rPr lang="ru-RU" sz="2200" dirty="0"/>
                  <a:t> нет соответствующей предсказанной коробки — это </a:t>
                </a:r>
                <a:r>
                  <a:rPr lang="ru-RU" sz="2200" b="1" dirty="0"/>
                  <a:t>FN</a:t>
                </a:r>
                <a:r>
                  <a:rPr lang="ru-RU" sz="2200" dirty="0"/>
                  <a:t>.</a:t>
                </a:r>
              </a:p>
              <a:p>
                <a:pPr marL="0" indent="0" algn="just">
                  <a:lnSpc>
                    <a:spcPct val="120000"/>
                  </a:lnSpc>
                  <a:spcBef>
                    <a:spcPts val="600"/>
                  </a:spcBef>
                  <a:spcAft>
                    <a:spcPts val="0"/>
                  </a:spcAft>
                  <a:buNone/>
                </a:pPr>
                <a:r>
                  <a:rPr lang="ru-RU" sz="2200" b="1" dirty="0" err="1"/>
                  <a:t>Precision</a:t>
                </a:r>
                <a:r>
                  <a:rPr lang="ru-RU" sz="2200" b="1" dirty="0"/>
                  <a:t> / </a:t>
                </a:r>
                <a:r>
                  <a:rPr lang="ru-RU" sz="2200" b="1" dirty="0" err="1"/>
                  <a:t>Recall</a:t>
                </a:r>
                <a:r>
                  <a:rPr lang="ru-RU" sz="2200" dirty="0"/>
                  <a:t> в </a:t>
                </a:r>
                <a:r>
                  <a:rPr lang="ru-RU" sz="2200" dirty="0" err="1"/>
                  <a:t>детекции</a:t>
                </a:r>
                <a:r>
                  <a:rPr lang="ru-RU" sz="2200" dirty="0"/>
                  <a:t> считаются по наборам TP/FP/FN, зависят от выбранного </a:t>
                </a:r>
                <a:r>
                  <a:rPr lang="ru-RU" sz="2200" dirty="0" err="1"/>
                  <a:t>IoU</a:t>
                </a:r>
                <a:r>
                  <a:rPr lang="ru-RU" sz="2200" dirty="0"/>
                  <a:t>-порога.</a:t>
                </a:r>
              </a:p>
              <a:p>
                <a:pPr marL="0" indent="0" algn="just">
                  <a:lnSpc>
                    <a:spcPct val="120000"/>
                  </a:lnSpc>
                  <a:spcBef>
                    <a:spcPts val="600"/>
                  </a:spcBef>
                  <a:spcAft>
                    <a:spcPts val="0"/>
                  </a:spcAft>
                  <a:buNone/>
                </a:pPr>
                <a:r>
                  <a:rPr lang="ru-RU" sz="2200" b="1" dirty="0" err="1"/>
                  <a:t>Average</a:t>
                </a:r>
                <a:r>
                  <a:rPr lang="ru-RU" sz="2200" b="1" dirty="0"/>
                  <a:t> </a:t>
                </a:r>
                <a:r>
                  <a:rPr lang="ru-RU" sz="2200" b="1" dirty="0" err="1"/>
                  <a:t>Precision</a:t>
                </a:r>
                <a:r>
                  <a:rPr lang="ru-RU" sz="2200" b="1" dirty="0"/>
                  <a:t> (AP)</a:t>
                </a:r>
                <a:r>
                  <a:rPr lang="ru-RU" sz="2200" dirty="0"/>
                  <a:t> — ключевая метрика для </a:t>
                </a:r>
                <a:r>
                  <a:rPr lang="ru-RU" sz="2200" dirty="0" err="1"/>
                  <a:t>детекции</a:t>
                </a:r>
                <a:r>
                  <a:rPr lang="ru-RU" sz="2200" dirty="0"/>
                  <a:t>. AP — это площадь под </a:t>
                </a:r>
                <a:r>
                  <a:rPr lang="ru-RU" sz="2200" dirty="0" err="1"/>
                  <a:t>precision</a:t>
                </a:r>
                <a:r>
                  <a:rPr lang="ru-RU" sz="2200" dirty="0"/>
                  <a:t>–</a:t>
                </a:r>
                <a:r>
                  <a:rPr lang="ru-RU" sz="2200" dirty="0" err="1"/>
                  <a:t>recall</a:t>
                </a:r>
                <a:r>
                  <a:rPr lang="ru-RU" sz="2200" dirty="0"/>
                  <a:t> кривой для одного класса. На практике AP вычисляют как интеграл (или суммирование) </a:t>
                </a:r>
                <a:r>
                  <a:rPr lang="ru-RU" sz="2200" dirty="0" err="1"/>
                  <a:t>precision</a:t>
                </a:r>
                <a:r>
                  <a:rPr lang="ru-RU" sz="2200" dirty="0"/>
                  <a:t> по </a:t>
                </a:r>
                <a:r>
                  <a:rPr lang="ru-RU" sz="2200" dirty="0" err="1"/>
                  <a:t>recall</a:t>
                </a:r>
                <a:r>
                  <a:rPr lang="ru-RU" sz="2200" dirty="0"/>
                  <a:t> (разные аппроксимации: 11-point, интерполяция, интеграл).</a:t>
                </a:r>
              </a:p>
              <a:p>
                <a:pPr marL="0" indent="0" algn="just">
                  <a:lnSpc>
                    <a:spcPct val="120000"/>
                  </a:lnSpc>
                  <a:spcBef>
                    <a:spcPts val="600"/>
                  </a:spcBef>
                  <a:spcAft>
                    <a:spcPts val="0"/>
                  </a:spcAft>
                  <a:buNone/>
                </a:pPr>
                <a:r>
                  <a:rPr lang="ru-RU" sz="2200" b="1" dirty="0" err="1"/>
                  <a:t>mAP</a:t>
                </a:r>
                <a:r>
                  <a:rPr lang="ru-RU" sz="2200" b="1" dirty="0"/>
                  <a:t> (</a:t>
                </a:r>
                <a:r>
                  <a:rPr lang="ru-RU" sz="2200" b="1" dirty="0" err="1"/>
                  <a:t>mean</a:t>
                </a:r>
                <a:r>
                  <a:rPr lang="ru-RU" sz="2200" b="1" dirty="0"/>
                  <a:t> AP)</a:t>
                </a:r>
                <a:r>
                  <a:rPr lang="ru-RU" sz="2200" dirty="0"/>
                  <a:t> — среднее AP по всем классам. Важные варианты:</a:t>
                </a:r>
              </a:p>
              <a:p>
                <a:pPr marL="617220" lvl="1" indent="-342900" algn="just">
                  <a:lnSpc>
                    <a:spcPct val="120000"/>
                  </a:lnSpc>
                  <a:spcBef>
                    <a:spcPts val="600"/>
                  </a:spcBef>
                  <a:spcAft>
                    <a:spcPts val="0"/>
                  </a:spcAft>
                  <a:buFont typeface="+mj-lt"/>
                  <a:buAutoNum type="arabicPeriod"/>
                </a:pPr>
                <a:r>
                  <a:rPr lang="ru-RU" sz="1900" b="1" dirty="0"/>
                  <a:t>mAP@0.5</a:t>
                </a:r>
                <a:r>
                  <a:rPr lang="ru-RU" sz="1900" dirty="0"/>
                  <a:t> (или AP50) — AP при </a:t>
                </a:r>
                <a:r>
                  <a:rPr lang="ru-RU" sz="1900" dirty="0" err="1"/>
                  <a:t>IoU</a:t>
                </a:r>
                <a:r>
                  <a:rPr lang="ru-RU" sz="1900" dirty="0"/>
                  <a:t> </a:t>
                </a:r>
                <a:r>
                  <a:rPr lang="ru-RU" sz="1900" dirty="0" err="1"/>
                  <a:t>threshold</a:t>
                </a:r>
                <a:r>
                  <a:rPr lang="ru-RU" sz="1900" dirty="0"/>
                  <a:t> = 0.5.</a:t>
                </a:r>
              </a:p>
              <a:p>
                <a:pPr marL="617220" lvl="1" indent="-342900" algn="just">
                  <a:lnSpc>
                    <a:spcPct val="120000"/>
                  </a:lnSpc>
                  <a:spcBef>
                    <a:spcPts val="600"/>
                  </a:spcBef>
                  <a:spcAft>
                    <a:spcPts val="0"/>
                  </a:spcAft>
                  <a:buFont typeface="+mj-lt"/>
                  <a:buAutoNum type="arabicPeriod"/>
                </a:pPr>
                <a:r>
                  <a:rPr lang="ru-RU" sz="1900" b="1" dirty="0"/>
                  <a:t>mAP@0.5:0.95</a:t>
                </a:r>
                <a:r>
                  <a:rPr lang="ru-RU" sz="1900" dirty="0"/>
                  <a:t> (COCO-</a:t>
                </a:r>
                <a:r>
                  <a:rPr lang="ru-RU" sz="1900" dirty="0" err="1"/>
                  <a:t>style</a:t>
                </a:r>
                <a:r>
                  <a:rPr lang="ru-RU" sz="1900" dirty="0"/>
                  <a:t>) — среднее AP по множеству </a:t>
                </a:r>
                <a:r>
                  <a:rPr lang="ru-RU" sz="1900" dirty="0" err="1"/>
                  <a:t>IoU</a:t>
                </a:r>
                <a:r>
                  <a:rPr lang="ru-RU" sz="1900" dirty="0"/>
                  <a:t> порогов от 0.5 до 0.95 с шагом 0.05; даёт более строгую оценку качества локализации и классификации.</a:t>
                </a:r>
              </a:p>
              <a:p>
                <a:pPr marL="0" indent="0" algn="just">
                  <a:lnSpc>
                    <a:spcPct val="120000"/>
                  </a:lnSpc>
                  <a:spcBef>
                    <a:spcPts val="600"/>
                  </a:spcBef>
                  <a:spcAft>
                    <a:spcPts val="0"/>
                  </a:spcAft>
                  <a:buNone/>
                </a:pPr>
                <a:r>
                  <a:rPr lang="ru-RU" sz="2200" b="1" dirty="0"/>
                  <a:t>AR (</a:t>
                </a:r>
                <a:r>
                  <a:rPr lang="ru-RU" sz="2200" b="1" dirty="0" err="1"/>
                  <a:t>Average</a:t>
                </a:r>
                <a:r>
                  <a:rPr lang="ru-RU" sz="2200" b="1" dirty="0"/>
                  <a:t> </a:t>
                </a:r>
                <a:r>
                  <a:rPr lang="ru-RU" sz="2200" b="1" dirty="0" err="1"/>
                  <a:t>Recall</a:t>
                </a:r>
                <a:r>
                  <a:rPr lang="ru-RU" sz="2200" b="1" dirty="0"/>
                  <a:t>)</a:t>
                </a:r>
                <a:r>
                  <a:rPr lang="ru-RU" sz="2200" dirty="0"/>
                  <a:t> — среднее значение </a:t>
                </a:r>
                <a:r>
                  <a:rPr lang="ru-RU" sz="2200" dirty="0" err="1"/>
                  <a:t>recall</a:t>
                </a:r>
                <a:r>
                  <a:rPr lang="ru-RU" sz="2200" dirty="0"/>
                  <a:t> при фиксированных условиях (например, при фиксированном числе </a:t>
                </a:r>
                <a:r>
                  <a:rPr lang="ru-RU" sz="2200" dirty="0" err="1"/>
                  <a:t>детекций</a:t>
                </a:r>
                <a:r>
                  <a:rPr lang="ru-RU" sz="2200" dirty="0"/>
                  <a:t> на изображение).</a:t>
                </a:r>
              </a:p>
              <a:p>
                <a:pPr marL="0" indent="0" algn="just">
                  <a:lnSpc>
                    <a:spcPct val="120000"/>
                  </a:lnSpc>
                  <a:spcBef>
                    <a:spcPts val="600"/>
                  </a:spcBef>
                  <a:spcAft>
                    <a:spcPts val="0"/>
                  </a:spcAft>
                  <a:buNone/>
                </a:pPr>
                <a:r>
                  <a:rPr lang="ru-RU" sz="2200" b="1" dirty="0"/>
                  <a:t>Примерная процедура вычисления AP для одного класса:</a:t>
                </a:r>
                <a:endParaRPr lang="ru-RU" sz="2200" dirty="0"/>
              </a:p>
              <a:p>
                <a:pPr marL="617220" lvl="1" indent="-342900" algn="just">
                  <a:lnSpc>
                    <a:spcPct val="120000"/>
                  </a:lnSpc>
                  <a:spcBef>
                    <a:spcPts val="600"/>
                  </a:spcBef>
                  <a:spcAft>
                    <a:spcPts val="0"/>
                  </a:spcAft>
                  <a:buFont typeface="+mj-lt"/>
                  <a:buAutoNum type="arabicPeriod"/>
                </a:pPr>
                <a:r>
                  <a:rPr lang="ru-RU" sz="1900" dirty="0"/>
                  <a:t>Сортировать все предсказания по убыванию </a:t>
                </a:r>
                <a:r>
                  <a:rPr lang="ru-RU" sz="1900" dirty="0" err="1"/>
                  <a:t>confidence</a:t>
                </a:r>
                <a:r>
                  <a:rPr lang="ru-RU" sz="1900" dirty="0"/>
                  <a:t> </a:t>
                </a:r>
                <a:r>
                  <a:rPr lang="ru-RU" sz="1900" dirty="0" err="1"/>
                  <a:t>score</a:t>
                </a:r>
                <a:r>
                  <a:rPr lang="ru-RU" sz="1900" dirty="0"/>
                  <a:t>.</a:t>
                </a:r>
              </a:p>
              <a:p>
                <a:pPr marL="617220" lvl="1" indent="-342900" algn="just">
                  <a:lnSpc>
                    <a:spcPct val="120000"/>
                  </a:lnSpc>
                  <a:spcBef>
                    <a:spcPts val="600"/>
                  </a:spcBef>
                  <a:spcAft>
                    <a:spcPts val="0"/>
                  </a:spcAft>
                  <a:buFont typeface="+mj-lt"/>
                  <a:buAutoNum type="arabicPeriod"/>
                </a:pPr>
                <a:r>
                  <a:rPr lang="ru-RU" sz="1900" dirty="0"/>
                  <a:t>Для каждого предсказания пометить его как TP или FP по правилу </a:t>
                </a:r>
                <a:r>
                  <a:rPr lang="ru-RU" sz="1900" dirty="0" err="1"/>
                  <a:t>IoU≥threshold</a:t>
                </a:r>
                <a:r>
                  <a:rPr lang="ru-RU" sz="1900" dirty="0"/>
                  <a:t> и сопоставлению с неиспользованными GT.</a:t>
                </a:r>
              </a:p>
              <a:p>
                <a:pPr marL="617220" lvl="1" indent="-342900" algn="just">
                  <a:lnSpc>
                    <a:spcPct val="120000"/>
                  </a:lnSpc>
                  <a:spcBef>
                    <a:spcPts val="600"/>
                  </a:spcBef>
                  <a:spcAft>
                    <a:spcPts val="0"/>
                  </a:spcAft>
                  <a:buFont typeface="+mj-lt"/>
                  <a:buAutoNum type="arabicPeriod"/>
                </a:pPr>
                <a:r>
                  <a:rPr lang="ru-RU" sz="1900" dirty="0"/>
                  <a:t>Начиная с начала списка, посчитать прецизионно-полноту на каждом уровне и построить PR-кривую.</a:t>
                </a:r>
              </a:p>
              <a:p>
                <a:pPr marL="617220" lvl="1" indent="-342900" algn="just">
                  <a:lnSpc>
                    <a:spcPct val="120000"/>
                  </a:lnSpc>
                  <a:spcBef>
                    <a:spcPts val="600"/>
                  </a:spcBef>
                  <a:spcAft>
                    <a:spcPts val="0"/>
                  </a:spcAft>
                  <a:buFont typeface="+mj-lt"/>
                  <a:buAutoNum type="arabicPeriod"/>
                </a:pPr>
                <a:r>
                  <a:rPr lang="ru-RU" sz="1900" dirty="0"/>
                  <a:t>AP = площадь под этой кривой (интеграл</a:t>
                </a:r>
                <a:r>
                  <a:rPr lang="ru-RU" sz="1900" dirty="0" smtClean="0"/>
                  <a:t>).</a:t>
                </a:r>
              </a:p>
            </p:txBody>
          </p:sp>
        </mc:Choice>
        <mc:Fallback xmlns="">
          <p:sp>
            <p:nvSpPr>
              <p:cNvPr id="3" name="Объект 2"/>
              <p:cNvSpPr>
                <a:spLocks noGrp="1" noRot="1" noChangeAspect="1" noMove="1" noResize="1" noEditPoints="1" noAdjustHandles="1" noChangeArrowheads="1" noChangeShapeType="1" noTextEdit="1"/>
              </p:cNvSpPr>
              <p:nvPr>
                <p:ph idx="1"/>
              </p:nvPr>
            </p:nvSpPr>
            <p:spPr>
              <a:xfrm>
                <a:off x="773723" y="1310054"/>
                <a:ext cx="9811512" cy="5169877"/>
              </a:xfrm>
              <a:blipFill>
                <a:blip r:embed="rId2"/>
                <a:stretch>
                  <a:fillRect l="-62" t="-1061"/>
                </a:stretch>
              </a:blipFill>
            </p:spPr>
            <p:txBody>
              <a:bodyPr/>
              <a:lstStyle/>
              <a:p>
                <a:r>
                  <a:rPr lang="ru-RU">
                    <a:noFill/>
                  </a:rPr>
                  <a:t> </a:t>
                </a:r>
              </a:p>
            </p:txBody>
          </p:sp>
        </mc:Fallback>
      </mc:AlternateContent>
    </p:spTree>
    <p:extLst>
      <p:ext uri="{BB962C8B-B14F-4D97-AF65-F5344CB8AC3E}">
        <p14:creationId xmlns:p14="http://schemas.microsoft.com/office/powerpoint/2010/main" val="32509791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2595" y="-188155"/>
            <a:ext cx="9692640" cy="1325562"/>
          </a:xfrm>
        </p:spPr>
        <p:txBody>
          <a:bodyPr/>
          <a:lstStyle/>
          <a:p>
            <a:r>
              <a:rPr lang="ru-RU" b="1" dirty="0" smtClean="0"/>
              <a:t>Метрики. Практические советы</a:t>
            </a:r>
            <a:endParaRPr lang="ru-RU" dirty="0"/>
          </a:p>
        </p:txBody>
      </p:sp>
      <p:sp>
        <p:nvSpPr>
          <p:cNvPr id="3" name="Объект 2"/>
          <p:cNvSpPr>
            <a:spLocks noGrp="1"/>
          </p:cNvSpPr>
          <p:nvPr>
            <p:ph idx="1"/>
          </p:nvPr>
        </p:nvSpPr>
        <p:spPr>
          <a:xfrm>
            <a:off x="738553" y="1239716"/>
            <a:ext cx="9846681" cy="5161084"/>
          </a:xfrm>
        </p:spPr>
        <p:txBody>
          <a:bodyPr>
            <a:normAutofit/>
          </a:bodyPr>
          <a:lstStyle/>
          <a:p>
            <a:pPr marL="0" indent="0">
              <a:buNone/>
            </a:pPr>
            <a:r>
              <a:rPr lang="ru-RU" b="1" dirty="0" err="1" smtClean="0"/>
              <a:t>Accuracy</a:t>
            </a:r>
            <a:r>
              <a:rPr lang="ru-RU" b="1" dirty="0" smtClean="0"/>
              <a:t> </a:t>
            </a:r>
            <a:r>
              <a:rPr lang="ru-RU" b="1" dirty="0"/>
              <a:t>вводит в заблуждение</a:t>
            </a:r>
            <a:r>
              <a:rPr lang="ru-RU" dirty="0"/>
              <a:t> при несбалансированных классах (много TN). Всегда смотрите </a:t>
            </a:r>
            <a:r>
              <a:rPr lang="ru-RU" dirty="0" err="1"/>
              <a:t>precision</a:t>
            </a:r>
            <a:r>
              <a:rPr lang="ru-RU" dirty="0"/>
              <a:t>/</a:t>
            </a:r>
            <a:r>
              <a:rPr lang="ru-RU" dirty="0" err="1"/>
              <a:t>recall</a:t>
            </a:r>
            <a:r>
              <a:rPr lang="ru-RU" dirty="0"/>
              <a:t> и </a:t>
            </a:r>
            <a:r>
              <a:rPr lang="ru-RU" dirty="0" err="1"/>
              <a:t>confusion</a:t>
            </a:r>
            <a:r>
              <a:rPr lang="ru-RU" dirty="0"/>
              <a:t> </a:t>
            </a:r>
            <a:r>
              <a:rPr lang="ru-RU" dirty="0" err="1"/>
              <a:t>matrix</a:t>
            </a:r>
            <a:r>
              <a:rPr lang="ru-RU" dirty="0"/>
              <a:t>.</a:t>
            </a:r>
          </a:p>
          <a:p>
            <a:pPr marL="0" indent="0">
              <a:buNone/>
            </a:pPr>
            <a:r>
              <a:rPr lang="ru-RU" b="1" dirty="0"/>
              <a:t>Выбор метрики зависит от задачи:</a:t>
            </a:r>
            <a:r>
              <a:rPr lang="ru-RU" dirty="0"/>
              <a:t> в задачах обнаружения дефектов (где пропуск критичен) важнее </a:t>
            </a:r>
            <a:r>
              <a:rPr lang="ru-RU" dirty="0" err="1"/>
              <a:t>Recall</a:t>
            </a:r>
            <a:r>
              <a:rPr lang="ru-RU" dirty="0"/>
              <a:t>; в системах оповещения, где ложные тревоги ломают процесс — </a:t>
            </a:r>
            <a:r>
              <a:rPr lang="ru-RU" dirty="0" err="1"/>
              <a:t>Precision</a:t>
            </a:r>
            <a:r>
              <a:rPr lang="ru-RU" dirty="0"/>
              <a:t>.</a:t>
            </a:r>
          </a:p>
          <a:p>
            <a:pPr marL="0" indent="0">
              <a:buNone/>
            </a:pPr>
            <a:r>
              <a:rPr lang="ru-RU" b="1" dirty="0"/>
              <a:t>Для </a:t>
            </a:r>
            <a:r>
              <a:rPr lang="ru-RU" b="1" dirty="0" err="1"/>
              <a:t>детекции</a:t>
            </a:r>
            <a:r>
              <a:rPr lang="ru-RU" b="1" dirty="0"/>
              <a:t> используйте mAP@0.5:0.95 (COCO) для объективной SOTA-оценки</a:t>
            </a:r>
            <a:r>
              <a:rPr lang="ru-RU" dirty="0"/>
              <a:t>, но для постановочных промышленных задач AP50 может быть более репрезентативен.</a:t>
            </a:r>
          </a:p>
          <a:p>
            <a:pPr marL="0" indent="0">
              <a:buNone/>
            </a:pPr>
            <a:r>
              <a:rPr lang="ru-RU" b="1" dirty="0"/>
              <a:t>Для сегментации медицинских изображений часто используют </a:t>
            </a:r>
            <a:r>
              <a:rPr lang="ru-RU" b="1" dirty="0" err="1"/>
              <a:t>Dice</a:t>
            </a:r>
            <a:r>
              <a:rPr lang="ru-RU" dirty="0"/>
              <a:t>, так как классы маленькие и </a:t>
            </a:r>
            <a:r>
              <a:rPr lang="ru-RU" dirty="0" err="1"/>
              <a:t>Dice</a:t>
            </a:r>
            <a:r>
              <a:rPr lang="ru-RU" dirty="0"/>
              <a:t> более чувствителен к перекрытию маленьких областей.</a:t>
            </a:r>
          </a:p>
          <a:p>
            <a:pPr marL="0" indent="0">
              <a:buNone/>
            </a:pPr>
            <a:r>
              <a:rPr lang="ru-RU" b="1" dirty="0"/>
              <a:t>Внимание к порогам:</a:t>
            </a:r>
            <a:r>
              <a:rPr lang="ru-RU" dirty="0"/>
              <a:t> у бинарных классификаторов и детекторов выбор порога </a:t>
            </a:r>
            <a:r>
              <a:rPr lang="ru-RU" dirty="0" err="1"/>
              <a:t>confidence</a:t>
            </a:r>
            <a:r>
              <a:rPr lang="ru-RU" dirty="0"/>
              <a:t> сильно влияет на </a:t>
            </a:r>
            <a:r>
              <a:rPr lang="ru-RU" dirty="0" err="1"/>
              <a:t>precision</a:t>
            </a:r>
            <a:r>
              <a:rPr lang="ru-RU" dirty="0"/>
              <a:t>/</a:t>
            </a:r>
            <a:r>
              <a:rPr lang="ru-RU" dirty="0" err="1"/>
              <a:t>recall</a:t>
            </a:r>
            <a:r>
              <a:rPr lang="ru-RU" dirty="0"/>
              <a:t>; всегда показывайте PR-кривую или несколько точек (например, при разных </a:t>
            </a:r>
            <a:r>
              <a:rPr lang="ru-RU" dirty="0" err="1"/>
              <a:t>confidence</a:t>
            </a:r>
            <a:r>
              <a:rPr lang="ru-RU" dirty="0"/>
              <a:t>).</a:t>
            </a:r>
          </a:p>
          <a:p>
            <a:pPr marL="0" indent="0">
              <a:buNone/>
            </a:pPr>
            <a:r>
              <a:rPr lang="ru-RU" b="1" dirty="0"/>
              <a:t>Учитывайте </a:t>
            </a:r>
            <a:r>
              <a:rPr lang="ru-RU" b="1" dirty="0" err="1"/>
              <a:t>per-class</a:t>
            </a:r>
            <a:r>
              <a:rPr lang="ru-RU" b="1" dirty="0"/>
              <a:t> оценки:</a:t>
            </a:r>
            <a:r>
              <a:rPr lang="ru-RU" dirty="0"/>
              <a:t> среднее по всем классам может скрыть плохие результаты по редким классам — смотрите </a:t>
            </a:r>
            <a:r>
              <a:rPr lang="ru-RU" dirty="0" err="1"/>
              <a:t>per-class</a:t>
            </a:r>
            <a:r>
              <a:rPr lang="ru-RU" dirty="0"/>
              <a:t> AP/</a:t>
            </a:r>
            <a:r>
              <a:rPr lang="ru-RU" dirty="0" err="1"/>
              <a:t>mIoU</a:t>
            </a:r>
            <a:r>
              <a:rPr lang="ru-RU" dirty="0"/>
              <a:t>.</a:t>
            </a:r>
          </a:p>
          <a:p>
            <a:pPr marL="0" indent="0">
              <a:buNone/>
            </a:pPr>
            <a:endParaRPr lang="ru-RU" dirty="0"/>
          </a:p>
        </p:txBody>
      </p:sp>
    </p:spTree>
    <p:extLst>
      <p:ext uri="{BB962C8B-B14F-4D97-AF65-F5344CB8AC3E}">
        <p14:creationId xmlns:p14="http://schemas.microsoft.com/office/powerpoint/2010/main" val="25306486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600" b="1" dirty="0" smtClean="0"/>
              <a:t>YOLO – </a:t>
            </a:r>
            <a:r>
              <a:rPr lang="en-US" sz="6600" b="1" dirty="0" smtClean="0"/>
              <a:t>You Only Look Once</a:t>
            </a:r>
            <a:endParaRPr lang="ru-RU" sz="6600" dirty="0"/>
          </a:p>
        </p:txBody>
      </p:sp>
      <p:sp>
        <p:nvSpPr>
          <p:cNvPr id="4" name="Текст 3"/>
          <p:cNvSpPr>
            <a:spLocks noGrp="1"/>
          </p:cNvSpPr>
          <p:nvPr>
            <p:ph type="body" idx="1"/>
          </p:nvPr>
        </p:nvSpPr>
        <p:spPr/>
        <p:txBody>
          <a:bodyPr/>
          <a:lstStyle/>
          <a:p>
            <a:endParaRPr lang="ru-RU"/>
          </a:p>
        </p:txBody>
      </p:sp>
    </p:spTree>
    <p:extLst>
      <p:ext uri="{BB962C8B-B14F-4D97-AF65-F5344CB8AC3E}">
        <p14:creationId xmlns:p14="http://schemas.microsoft.com/office/powerpoint/2010/main" val="20875708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726" y="-425548"/>
            <a:ext cx="9692640" cy="1325562"/>
          </a:xfrm>
        </p:spPr>
        <p:txBody>
          <a:bodyPr/>
          <a:lstStyle/>
          <a:p>
            <a:r>
              <a:rPr lang="ru-RU" b="1" dirty="0"/>
              <a:t>Идея YOLO</a:t>
            </a:r>
            <a:endParaRPr lang="ru-RU" dirty="0"/>
          </a:p>
        </p:txBody>
      </p:sp>
      <p:sp>
        <p:nvSpPr>
          <p:cNvPr id="3" name="Объект 2"/>
          <p:cNvSpPr>
            <a:spLocks noGrp="1"/>
          </p:cNvSpPr>
          <p:nvPr>
            <p:ph idx="1"/>
          </p:nvPr>
        </p:nvSpPr>
        <p:spPr>
          <a:xfrm>
            <a:off x="646410" y="900014"/>
            <a:ext cx="6009367" cy="5465617"/>
          </a:xfrm>
        </p:spPr>
        <p:txBody>
          <a:bodyPr>
            <a:noAutofit/>
          </a:bodyPr>
          <a:lstStyle/>
          <a:p>
            <a:pPr marL="0" indent="0" algn="just">
              <a:spcBef>
                <a:spcPts val="600"/>
              </a:spcBef>
              <a:buNone/>
            </a:pPr>
            <a:r>
              <a:rPr lang="ru-RU" sz="1600" dirty="0">
                <a:latin typeface="Times New Roman" panose="02020603050405020304" pitchFamily="18" charset="0"/>
                <a:cs typeface="Times New Roman" panose="02020603050405020304" pitchFamily="18" charset="0"/>
              </a:rPr>
              <a:t>Название </a:t>
            </a:r>
            <a:r>
              <a:rPr lang="ru-RU" sz="1600" b="1" dirty="0">
                <a:latin typeface="Times New Roman" panose="02020603050405020304" pitchFamily="18" charset="0"/>
                <a:cs typeface="Times New Roman" panose="02020603050405020304" pitchFamily="18" charset="0"/>
              </a:rPr>
              <a:t>YOLO</a:t>
            </a:r>
            <a:r>
              <a:rPr lang="ru-RU" sz="1600" dirty="0">
                <a:latin typeface="Times New Roman" panose="02020603050405020304" pitchFamily="18" charset="0"/>
                <a:cs typeface="Times New Roman" panose="02020603050405020304" pitchFamily="18" charset="0"/>
              </a:rPr>
              <a:t> расшифровывается как </a:t>
            </a:r>
            <a:r>
              <a:rPr lang="ru-RU" sz="1600" i="1" dirty="0" err="1">
                <a:latin typeface="Times New Roman" panose="02020603050405020304" pitchFamily="18" charset="0"/>
                <a:cs typeface="Times New Roman" panose="02020603050405020304" pitchFamily="18" charset="0"/>
              </a:rPr>
              <a:t>You</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Only</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Look</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Once</a:t>
            </a:r>
            <a:r>
              <a:rPr lang="ru-RU" sz="1600" dirty="0">
                <a:latin typeface="Times New Roman" panose="02020603050405020304" pitchFamily="18" charset="0"/>
                <a:cs typeface="Times New Roman" panose="02020603050405020304" pitchFamily="18" charset="0"/>
              </a:rPr>
              <a:t> — «Ты смотришь только один раз</a:t>
            </a:r>
            <a:r>
              <a:rPr lang="ru-RU" sz="1600" dirty="0" smtClean="0">
                <a:latin typeface="Times New Roman" panose="02020603050405020304" pitchFamily="18" charset="0"/>
                <a:cs typeface="Times New Roman" panose="02020603050405020304" pitchFamily="18" charset="0"/>
              </a:rPr>
              <a:t>». Главная </a:t>
            </a:r>
            <a:r>
              <a:rPr lang="ru-RU" sz="1600" dirty="0">
                <a:latin typeface="Times New Roman" panose="02020603050405020304" pitchFamily="18" charset="0"/>
                <a:cs typeface="Times New Roman" panose="02020603050405020304" pitchFamily="18" charset="0"/>
              </a:rPr>
              <a:t>идея в том, что модель </a:t>
            </a:r>
            <a:r>
              <a:rPr lang="ru-RU" sz="1600" b="1" dirty="0">
                <a:latin typeface="Times New Roman" panose="02020603050405020304" pitchFamily="18" charset="0"/>
                <a:cs typeface="Times New Roman" panose="02020603050405020304" pitchFamily="18" charset="0"/>
              </a:rPr>
              <a:t>видит всё изображение целиком за один проход</a:t>
            </a:r>
            <a:r>
              <a:rPr lang="ru-RU" sz="1600" dirty="0">
                <a:latin typeface="Times New Roman" panose="02020603050405020304" pitchFamily="18" charset="0"/>
                <a:cs typeface="Times New Roman" panose="02020603050405020304" pitchFamily="18" charset="0"/>
              </a:rPr>
              <a:t>, а не обрабатывает каждый объект </a:t>
            </a:r>
            <a:r>
              <a:rPr lang="ru-RU" sz="1600" dirty="0" smtClean="0">
                <a:latin typeface="Times New Roman" panose="02020603050405020304" pitchFamily="18" charset="0"/>
                <a:cs typeface="Times New Roman" panose="02020603050405020304" pitchFamily="18" charset="0"/>
              </a:rPr>
              <a:t>отдельно. Это </a:t>
            </a:r>
            <a:r>
              <a:rPr lang="ru-RU" sz="1600" dirty="0">
                <a:latin typeface="Times New Roman" panose="02020603050405020304" pitchFamily="18" charset="0"/>
                <a:cs typeface="Times New Roman" panose="02020603050405020304" pitchFamily="18" charset="0"/>
              </a:rPr>
              <a:t>делает YOLO очень быстрой и позволяет использовать её в </a:t>
            </a:r>
            <a:r>
              <a:rPr lang="ru-RU" sz="1600" b="1" dirty="0">
                <a:latin typeface="Times New Roman" panose="02020603050405020304" pitchFamily="18" charset="0"/>
                <a:cs typeface="Times New Roman" panose="02020603050405020304" pitchFamily="18" charset="0"/>
              </a:rPr>
              <a:t>реальном времени</a:t>
            </a:r>
            <a:r>
              <a:rPr lang="ru-RU" sz="1600" dirty="0">
                <a:latin typeface="Times New Roman" panose="02020603050405020304" pitchFamily="18" charset="0"/>
                <a:cs typeface="Times New Roman" panose="02020603050405020304" pitchFamily="18" charset="0"/>
              </a:rPr>
              <a:t> — например, для видеопотоков, камер наблюдения или </a:t>
            </a:r>
            <a:r>
              <a:rPr lang="ru-RU" sz="1600" dirty="0" err="1" smtClean="0">
                <a:latin typeface="Times New Roman" panose="02020603050405020304" pitchFamily="18" charset="0"/>
                <a:cs typeface="Times New Roman" panose="02020603050405020304" pitchFamily="18" charset="0"/>
              </a:rPr>
              <a:t>дронов</a:t>
            </a:r>
            <a:r>
              <a:rPr lang="ru-RU" sz="1600" dirty="0" smtClean="0">
                <a:latin typeface="Times New Roman" panose="02020603050405020304" pitchFamily="18" charset="0"/>
                <a:cs typeface="Times New Roman" panose="02020603050405020304" pitchFamily="18" charset="0"/>
              </a:rPr>
              <a:t>. YOLO </a:t>
            </a:r>
            <a:r>
              <a:rPr lang="ru-RU" sz="1600" dirty="0">
                <a:latin typeface="Times New Roman" panose="02020603050405020304" pitchFamily="18" charset="0"/>
                <a:cs typeface="Times New Roman" panose="02020603050405020304" pitchFamily="18" charset="0"/>
              </a:rPr>
              <a:t>делит изображение на сетку, например </a:t>
            </a:r>
            <a:r>
              <a:rPr lang="ru-RU" sz="1600" b="1" dirty="0">
                <a:latin typeface="Times New Roman" panose="02020603050405020304" pitchFamily="18" charset="0"/>
                <a:cs typeface="Times New Roman" panose="02020603050405020304" pitchFamily="18" charset="0"/>
              </a:rPr>
              <a:t>S×S</a:t>
            </a:r>
            <a:r>
              <a:rPr lang="ru-RU" sz="1600" dirty="0">
                <a:latin typeface="Times New Roman" panose="02020603050405020304" pitchFamily="18" charset="0"/>
                <a:cs typeface="Times New Roman" panose="02020603050405020304" pitchFamily="18" charset="0"/>
              </a:rPr>
              <a:t> (в классической версии YOLOv1 — 7×7</a:t>
            </a:r>
            <a:r>
              <a:rPr lang="ru-RU" sz="1600" dirty="0" smtClean="0">
                <a:latin typeface="Times New Roman" panose="02020603050405020304" pitchFamily="18" charset="0"/>
                <a:cs typeface="Times New Roman" panose="02020603050405020304" pitchFamily="18" charset="0"/>
              </a:rPr>
              <a:t>). Каждая </a:t>
            </a:r>
            <a:r>
              <a:rPr lang="ru-RU" sz="1600" dirty="0">
                <a:latin typeface="Times New Roman" panose="02020603050405020304" pitchFamily="18" charset="0"/>
                <a:cs typeface="Times New Roman" panose="02020603050405020304" pitchFamily="18" charset="0"/>
              </a:rPr>
              <a:t>ячейка отвечает за </a:t>
            </a:r>
            <a:r>
              <a:rPr lang="ru-RU" sz="1600" b="1" dirty="0">
                <a:latin typeface="Times New Roman" panose="02020603050405020304" pitchFamily="18" charset="0"/>
                <a:cs typeface="Times New Roman" panose="02020603050405020304" pitchFamily="18" charset="0"/>
              </a:rPr>
              <a:t>обнаружение объекта</a:t>
            </a:r>
            <a:r>
              <a:rPr lang="ru-RU" sz="1600" dirty="0">
                <a:latin typeface="Times New Roman" panose="02020603050405020304" pitchFamily="18" charset="0"/>
                <a:cs typeface="Times New Roman" panose="02020603050405020304" pitchFamily="18" charset="0"/>
              </a:rPr>
              <a:t>, если </a:t>
            </a:r>
            <a:r>
              <a:rPr lang="ru-RU" sz="1600" b="1" dirty="0">
                <a:latin typeface="Times New Roman" panose="02020603050405020304" pitchFamily="18" charset="0"/>
                <a:cs typeface="Times New Roman" panose="02020603050405020304" pitchFamily="18" charset="0"/>
              </a:rPr>
              <a:t>центр этого объекта</a:t>
            </a:r>
            <a:r>
              <a:rPr lang="ru-RU" sz="1600" dirty="0">
                <a:latin typeface="Times New Roman" panose="02020603050405020304" pitchFamily="18" charset="0"/>
                <a:cs typeface="Times New Roman" panose="02020603050405020304" pitchFamily="18" charset="0"/>
              </a:rPr>
              <a:t> попадает в её область.</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То есть, если кошка стоит в левой верхней части изображения — ответственность за её предсказание берёт именно та клетка сетки, в которой находится центр кошки.</a:t>
            </a:r>
          </a:p>
          <a:p>
            <a:pPr marL="0" indent="0" algn="just">
              <a:spcBef>
                <a:spcPts val="600"/>
              </a:spcBef>
              <a:buNone/>
            </a:pPr>
            <a:r>
              <a:rPr lang="ru-RU" sz="1600" b="1" dirty="0" err="1">
                <a:latin typeface="Times New Roman" panose="02020603050405020304" pitchFamily="18" charset="0"/>
                <a:cs typeface="Times New Roman" panose="02020603050405020304" pitchFamily="18" charset="0"/>
              </a:rPr>
              <a:t>Bounding</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Boxes</a:t>
            </a:r>
            <a:r>
              <a:rPr lang="ru-RU" sz="1600" b="1" dirty="0">
                <a:latin typeface="Times New Roman" panose="02020603050405020304" pitchFamily="18" charset="0"/>
                <a:cs typeface="Times New Roman" panose="02020603050405020304" pitchFamily="18" charset="0"/>
              </a:rPr>
              <a:t> (ограничивающие рамки</a:t>
            </a:r>
            <a:r>
              <a:rPr lang="ru-RU" sz="1600" b="1" dirty="0" smtClean="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Для </a:t>
            </a:r>
            <a:r>
              <a:rPr lang="ru-RU" sz="1600" dirty="0">
                <a:latin typeface="Times New Roman" panose="02020603050405020304" pitchFamily="18" charset="0"/>
                <a:cs typeface="Times New Roman" panose="02020603050405020304" pitchFamily="18" charset="0"/>
              </a:rPr>
              <a:t>каждой ячейки YOLO предсказывает несколько </a:t>
            </a:r>
            <a:r>
              <a:rPr lang="ru-RU" sz="1600" b="1" dirty="0">
                <a:latin typeface="Times New Roman" panose="02020603050405020304" pitchFamily="18" charset="0"/>
                <a:cs typeface="Times New Roman" panose="02020603050405020304" pitchFamily="18" charset="0"/>
              </a:rPr>
              <a:t>боксов (</a:t>
            </a:r>
            <a:r>
              <a:rPr lang="ru-RU" sz="1600" b="1" dirty="0" err="1">
                <a:latin typeface="Times New Roman" panose="02020603050405020304" pitchFamily="18" charset="0"/>
                <a:cs typeface="Times New Roman" panose="02020603050405020304" pitchFamily="18" charset="0"/>
              </a:rPr>
              <a:t>bounding</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boxes</a:t>
            </a:r>
            <a:r>
              <a:rPr lang="ru-RU" sz="1600" b="1"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то </a:t>
            </a:r>
            <a:r>
              <a:rPr lang="ru-RU" sz="1600" dirty="0">
                <a:latin typeface="Times New Roman" panose="02020603050405020304" pitchFamily="18" charset="0"/>
                <a:cs typeface="Times New Roman" panose="02020603050405020304" pitchFamily="18" charset="0"/>
              </a:rPr>
              <a:t>есть прямоугольников, в которых может находиться объект.</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Каждый бокс описывается набором параметров</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x, y, w, h, C</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где</a:t>
            </a:r>
          </a:p>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x, y— </a:t>
            </a:r>
            <a:r>
              <a:rPr lang="ru-RU" sz="1600" dirty="0">
                <a:latin typeface="Times New Roman" panose="02020603050405020304" pitchFamily="18" charset="0"/>
                <a:cs typeface="Times New Roman" panose="02020603050405020304" pitchFamily="18" charset="0"/>
              </a:rPr>
              <a:t>координаты центра бокса относительно ячейки,</a:t>
            </a:r>
          </a:p>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w, h </a:t>
            </a:r>
            <a:r>
              <a:rPr lang="ru-RU" sz="1600" dirty="0">
                <a:latin typeface="Times New Roman" panose="02020603050405020304" pitchFamily="18" charset="0"/>
                <a:cs typeface="Times New Roman" panose="02020603050405020304" pitchFamily="18" charset="0"/>
              </a:rPr>
              <a:t>— ширина и высота бокса (в долях от всего изображения),</a:t>
            </a:r>
          </a:p>
          <a:p>
            <a:pPr marL="0" indent="0" algn="just">
              <a:spcBef>
                <a:spcPts val="600"/>
              </a:spcBef>
              <a:buNone/>
            </a:pPr>
            <a:r>
              <a:rPr lang="ru-RU" sz="1600" dirty="0" smtClean="0">
                <a:latin typeface="Times New Roman" panose="02020603050405020304" pitchFamily="18" charset="0"/>
                <a:cs typeface="Times New Roman" panose="02020603050405020304" pitchFamily="18" charset="0"/>
              </a:rPr>
              <a:t>C </a:t>
            </a:r>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уверенность (</a:t>
            </a:r>
            <a:r>
              <a:rPr lang="ru-RU" sz="1600" b="1" dirty="0" err="1">
                <a:latin typeface="Times New Roman" panose="02020603050405020304" pitchFamily="18" charset="0"/>
                <a:cs typeface="Times New Roman" panose="02020603050405020304" pitchFamily="18" charset="0"/>
              </a:rPr>
              <a:t>confidence</a:t>
            </a:r>
            <a:r>
              <a:rPr lang="ru-RU" sz="1600" b="1" dirty="0">
                <a:latin typeface="Times New Roman" panose="02020603050405020304" pitchFamily="18" charset="0"/>
                <a:cs typeface="Times New Roman" panose="02020603050405020304" pitchFamily="18" charset="0"/>
              </a:rPr>
              <a:t>)</a:t>
            </a:r>
            <a:r>
              <a:rPr lang="ru-RU" sz="1600" dirty="0">
                <a:latin typeface="Times New Roman" panose="02020603050405020304" pitchFamily="18" charset="0"/>
                <a:cs typeface="Times New Roman" panose="02020603050405020304" pitchFamily="18" charset="0"/>
              </a:rPr>
              <a:t> — насколько модель уверена, что в этом боксе есть объект</a:t>
            </a:r>
          </a:p>
          <a:p>
            <a:pPr algn="just">
              <a:spcBef>
                <a:spcPts val="600"/>
              </a:spcBef>
            </a:pPr>
            <a:endParaRPr lang="ru-RU" sz="16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7121769" y="1016314"/>
            <a:ext cx="2136531" cy="2834605"/>
          </a:xfrm>
          <a:prstGeom prst="rect">
            <a:avLst/>
          </a:prstGeom>
        </p:spPr>
      </p:pic>
      <p:pic>
        <p:nvPicPr>
          <p:cNvPr id="7" name="Рисунок 6"/>
          <p:cNvPicPr>
            <a:picLocks noChangeAspect="1"/>
          </p:cNvPicPr>
          <p:nvPr/>
        </p:nvPicPr>
        <p:blipFill>
          <a:blip r:embed="rId3"/>
          <a:stretch>
            <a:fillRect/>
          </a:stretch>
        </p:blipFill>
        <p:spPr>
          <a:xfrm>
            <a:off x="8228168" y="4039014"/>
            <a:ext cx="2841162" cy="2468365"/>
          </a:xfrm>
          <a:prstGeom prst="rect">
            <a:avLst/>
          </a:prstGeom>
        </p:spPr>
      </p:pic>
    </p:spTree>
    <p:extLst>
      <p:ext uri="{BB962C8B-B14F-4D97-AF65-F5344CB8AC3E}">
        <p14:creationId xmlns:p14="http://schemas.microsoft.com/office/powerpoint/2010/main" val="1641043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Что такое </a:t>
            </a:r>
            <a:r>
              <a:rPr lang="ru-RU" b="1" dirty="0" err="1"/>
              <a:t>PyTorch</a:t>
            </a:r>
            <a:r>
              <a:rPr lang="ru-RU" b="1" dirty="0"/>
              <a:t> и его ключевые компоненты</a:t>
            </a:r>
            <a:endParaRPr lang="ru-RU" dirty="0"/>
          </a:p>
        </p:txBody>
      </p:sp>
      <p:sp>
        <p:nvSpPr>
          <p:cNvPr id="3" name="Объект 2"/>
          <p:cNvSpPr>
            <a:spLocks noGrp="1"/>
          </p:cNvSpPr>
          <p:nvPr>
            <p:ph idx="1"/>
          </p:nvPr>
        </p:nvSpPr>
        <p:spPr>
          <a:xfrm>
            <a:off x="1182741" y="1828800"/>
            <a:ext cx="5560959" cy="4686299"/>
          </a:xfrm>
        </p:spPr>
        <p:txBody>
          <a:bodyPr>
            <a:normAutofit fontScale="85000" lnSpcReduction="10000"/>
          </a:bodyPr>
          <a:lstStyle/>
          <a:p>
            <a:pPr marL="0" indent="0">
              <a:buNone/>
            </a:pPr>
            <a:r>
              <a:rPr lang="en-US" dirty="0" err="1" smtClean="0">
                <a:latin typeface="Times New Roman" panose="02020603050405020304" pitchFamily="18" charset="0"/>
                <a:cs typeface="Times New Roman" panose="02020603050405020304" pitchFamily="18" charset="0"/>
              </a:rPr>
              <a:t>PyTorch</a:t>
            </a:r>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один из самых популярных </a:t>
            </a:r>
            <a:r>
              <a:rPr lang="ru-RU" dirty="0" err="1" smtClean="0">
                <a:latin typeface="Times New Roman" panose="02020603050405020304" pitchFamily="18" charset="0"/>
                <a:cs typeface="Times New Roman" panose="02020603050405020304" pitchFamily="18" charset="0"/>
              </a:rPr>
              <a:t>фреймворков</a:t>
            </a:r>
            <a:r>
              <a:rPr lang="ru-RU" dirty="0" smtClean="0">
                <a:latin typeface="Times New Roman" panose="02020603050405020304" pitchFamily="18" charset="0"/>
                <a:cs typeface="Times New Roman" panose="02020603050405020304" pitchFamily="18" charset="0"/>
              </a:rPr>
              <a:t> для </a:t>
            </a:r>
            <a:r>
              <a:rPr lang="en-US" dirty="0" smtClean="0">
                <a:latin typeface="Times New Roman" panose="02020603050405020304" pitchFamily="18" charset="0"/>
                <a:cs typeface="Times New Roman" panose="02020603050405020304" pitchFamily="18" charset="0"/>
              </a:rPr>
              <a:t>ML</a:t>
            </a:r>
            <a:r>
              <a:rPr lang="ru-RU"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DL</a:t>
            </a:r>
            <a:r>
              <a:rPr lang="ru-RU" dirty="0" smtClean="0">
                <a:latin typeface="Times New Roman" panose="02020603050405020304" pitchFamily="18" charset="0"/>
                <a:cs typeface="Times New Roman" panose="02020603050405020304" pitchFamily="18" charset="0"/>
              </a:rPr>
              <a:t> он крайне прост в освоении, придерживается </a:t>
            </a:r>
            <a:r>
              <a:rPr lang="en-US" dirty="0" smtClean="0">
                <a:latin typeface="Times New Roman" panose="02020603050405020304" pitchFamily="18" charset="0"/>
                <a:cs typeface="Times New Roman" panose="02020603050405020304" pitchFamily="18" charset="0"/>
              </a:rPr>
              <a:t>Zen of Python </a:t>
            </a:r>
            <a:r>
              <a:rPr lang="ru-RU" dirty="0" smtClean="0">
                <a:latin typeface="Times New Roman" panose="02020603050405020304" pitchFamily="18" charset="0"/>
                <a:cs typeface="Times New Roman" panose="02020603050405020304" pitchFamily="18" charset="0"/>
              </a:rPr>
              <a:t>и позволяет использовать уже </a:t>
            </a:r>
            <a:r>
              <a:rPr lang="ru-RU" dirty="0" err="1" smtClean="0">
                <a:latin typeface="Times New Roman" panose="02020603050405020304" pitchFamily="18" charset="0"/>
                <a:cs typeface="Times New Roman" panose="02020603050405020304" pitchFamily="18" charset="0"/>
              </a:rPr>
              <a:t>предобученные</a:t>
            </a:r>
            <a:r>
              <a:rPr lang="ru-RU" dirty="0" smtClean="0">
                <a:latin typeface="Times New Roman" panose="02020603050405020304" pitchFamily="18" charset="0"/>
                <a:cs typeface="Times New Roman" panose="02020603050405020304" pitchFamily="18" charset="0"/>
              </a:rPr>
              <a:t> нейронные сети, которые сейчас используются по всему миру! Вот основные компоненты </a:t>
            </a:r>
            <a:r>
              <a:rPr lang="en-US" dirty="0" err="1" smtClean="0">
                <a:latin typeface="Times New Roman" panose="02020603050405020304" pitchFamily="18" charset="0"/>
                <a:cs typeface="Times New Roman" panose="02020603050405020304" pitchFamily="18" charset="0"/>
              </a:rPr>
              <a:t>PyTorch</a:t>
            </a:r>
            <a:r>
              <a:rPr lang="ru-RU" dirty="0" smtClean="0">
                <a:latin typeface="Times New Roman" panose="02020603050405020304" pitchFamily="18" charset="0"/>
                <a:cs typeface="Times New Roman" panose="02020603050405020304" pitchFamily="18" charset="0"/>
              </a:rPr>
              <a:t>:</a:t>
            </a:r>
          </a:p>
          <a:p>
            <a:pPr marL="0" indent="0">
              <a:buNone/>
            </a:pPr>
            <a:r>
              <a:rPr lang="ru-RU" dirty="0" err="1" smtClean="0">
                <a:latin typeface="Times New Roman" panose="02020603050405020304" pitchFamily="18" charset="0"/>
                <a:cs typeface="Times New Roman" panose="02020603050405020304" pitchFamily="18" charset="0"/>
              </a:rPr>
              <a:t>Tensor</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основной тип данных в </a:t>
            </a:r>
            <a:r>
              <a:rPr lang="ru-RU" dirty="0" err="1">
                <a:latin typeface="Times New Roman" panose="02020603050405020304" pitchFamily="18" charset="0"/>
                <a:cs typeface="Times New Roman" panose="02020603050405020304" pitchFamily="18" charset="0"/>
              </a:rPr>
              <a:t>PyTorch</a:t>
            </a:r>
            <a:r>
              <a:rPr lang="ru-RU" dirty="0">
                <a:latin typeface="Times New Roman" panose="02020603050405020304" pitchFamily="18" charset="0"/>
                <a:cs typeface="Times New Roman" panose="02020603050405020304" pitchFamily="18" charset="0"/>
              </a:rPr>
              <a:t>; многомерный массив, аналог </a:t>
            </a:r>
            <a:r>
              <a:rPr lang="ru-RU" dirty="0" err="1">
                <a:latin typeface="Times New Roman" panose="02020603050405020304" pitchFamily="18" charset="0"/>
                <a:cs typeface="Times New Roman" panose="02020603050405020304" pitchFamily="18" charset="0"/>
              </a:rPr>
              <a:t>numpy.ndarray</a:t>
            </a:r>
            <a:r>
              <a:rPr lang="ru-RU" dirty="0">
                <a:latin typeface="Times New Roman" panose="02020603050405020304" pitchFamily="18" charset="0"/>
                <a:cs typeface="Times New Roman" panose="02020603050405020304" pitchFamily="18" charset="0"/>
              </a:rPr>
              <a:t>, поддерживающий вычисления на GPU</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marL="0" indent="0">
              <a:buNone/>
            </a:pPr>
            <a:r>
              <a:rPr lang="ru-RU" dirty="0" err="1" smtClean="0">
                <a:latin typeface="Times New Roman" panose="02020603050405020304" pitchFamily="18" charset="0"/>
                <a:cs typeface="Times New Roman" panose="02020603050405020304" pitchFamily="18" charset="0"/>
              </a:rPr>
              <a:t>Dataset</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объект, который хранит данные и определяет способ доступа к ним (чтение изображений, разметки и т.д</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marL="0" indent="0">
              <a:buNone/>
            </a:pPr>
            <a:r>
              <a:rPr lang="ru-RU" dirty="0" err="1" smtClean="0">
                <a:latin typeface="Times New Roman" panose="02020603050405020304" pitchFamily="18" charset="0"/>
                <a:cs typeface="Times New Roman" panose="02020603050405020304" pitchFamily="18" charset="0"/>
              </a:rPr>
              <a:t>DataLoader</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инструмент для удобной загрузки данных из </a:t>
            </a:r>
            <a:r>
              <a:rPr lang="ru-RU" dirty="0" err="1">
                <a:latin typeface="Times New Roman" panose="02020603050405020304" pitchFamily="18" charset="0"/>
                <a:cs typeface="Times New Roman" panose="02020603050405020304" pitchFamily="18" charset="0"/>
              </a:rPr>
              <a:t>Dataset</a:t>
            </a:r>
            <a:r>
              <a:rPr lang="ru-RU" dirty="0">
                <a:latin typeface="Times New Roman" panose="02020603050405020304" pitchFamily="18" charset="0"/>
                <a:cs typeface="Times New Roman" panose="02020603050405020304" pitchFamily="18" charset="0"/>
              </a:rPr>
              <a:t> пакетами (</a:t>
            </a:r>
            <a:r>
              <a:rPr lang="ru-RU" dirty="0" err="1">
                <a:latin typeface="Times New Roman" panose="02020603050405020304" pitchFamily="18" charset="0"/>
                <a:cs typeface="Times New Roman" panose="02020603050405020304" pitchFamily="18" charset="0"/>
              </a:rPr>
              <a:t>батчами</a:t>
            </a:r>
            <a:r>
              <a:rPr lang="ru-RU" dirty="0">
                <a:latin typeface="Times New Roman" panose="02020603050405020304" pitchFamily="18" charset="0"/>
                <a:cs typeface="Times New Roman" panose="02020603050405020304" pitchFamily="18" charset="0"/>
              </a:rPr>
              <a:t>), с возможностью перемешивания и параллельной загрузки</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marL="0" indent="0">
              <a:buNone/>
            </a:pPr>
            <a:r>
              <a:rPr lang="ru-RU" dirty="0" err="1" smtClean="0">
                <a:latin typeface="Times New Roman" panose="02020603050405020304" pitchFamily="18" charset="0"/>
                <a:cs typeface="Times New Roman" panose="02020603050405020304" pitchFamily="18" charset="0"/>
              </a:rPr>
              <a:t>Model</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описание архитектуры нейронной сети; содержит слои, функции активации и логику прямого прохода (</a:t>
            </a:r>
            <a:r>
              <a:rPr lang="ru-RU" dirty="0" err="1">
                <a:latin typeface="Times New Roman" panose="02020603050405020304" pitchFamily="18" charset="0"/>
                <a:cs typeface="Times New Roman" panose="02020603050405020304" pitchFamily="18" charset="0"/>
              </a:rPr>
              <a:t>forward</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marL="0" indent="0">
              <a:spcBef>
                <a:spcPts val="600"/>
              </a:spcBef>
              <a:spcAft>
                <a:spcPts val="0"/>
              </a:spcAft>
              <a:buNone/>
            </a:pPr>
            <a:r>
              <a:rPr lang="ru-RU" dirty="0" err="1" smtClean="0">
                <a:latin typeface="Times New Roman" panose="02020603050405020304" pitchFamily="18" charset="0"/>
                <a:cs typeface="Times New Roman" panose="02020603050405020304" pitchFamily="18" charset="0"/>
              </a:rPr>
              <a:t>Optimizer</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алгоритм обновления весов модели на основе градиентов, чтобы уменьшить значение функции потерь (пример: SGD, </a:t>
            </a:r>
            <a:r>
              <a:rPr lang="ru-RU" dirty="0" err="1">
                <a:latin typeface="Times New Roman" panose="02020603050405020304" pitchFamily="18" charset="0"/>
                <a:cs typeface="Times New Roman" panose="02020603050405020304" pitchFamily="18" charset="0"/>
              </a:rPr>
              <a:t>Adam</a:t>
            </a:r>
            <a:r>
              <a:rPr lang="ru-RU" dirty="0">
                <a:latin typeface="Times New Roman" panose="02020603050405020304" pitchFamily="18" charset="0"/>
                <a:cs typeface="Times New Roman" panose="02020603050405020304" pitchFamily="18" charset="0"/>
              </a:rPr>
              <a:t>).</a:t>
            </a:r>
          </a:p>
        </p:txBody>
      </p:sp>
      <p:pic>
        <p:nvPicPr>
          <p:cNvPr id="7" name="Рисунок 6"/>
          <p:cNvPicPr>
            <a:picLocks noChangeAspect="1"/>
          </p:cNvPicPr>
          <p:nvPr/>
        </p:nvPicPr>
        <p:blipFill>
          <a:blip r:embed="rId2"/>
          <a:stretch>
            <a:fillRect/>
          </a:stretch>
        </p:blipFill>
        <p:spPr>
          <a:xfrm>
            <a:off x="7593730" y="3895149"/>
            <a:ext cx="2507928" cy="2490552"/>
          </a:xfrm>
          <a:prstGeom prst="rect">
            <a:avLst/>
          </a:prstGeom>
        </p:spPr>
      </p:pic>
      <p:pic>
        <p:nvPicPr>
          <p:cNvPr id="8" name="Рисунок 7"/>
          <p:cNvPicPr>
            <a:picLocks noChangeAspect="1"/>
          </p:cNvPicPr>
          <p:nvPr/>
        </p:nvPicPr>
        <p:blipFill>
          <a:blip r:embed="rId3"/>
          <a:stretch>
            <a:fillRect/>
          </a:stretch>
        </p:blipFill>
        <p:spPr>
          <a:xfrm>
            <a:off x="8761536" y="959296"/>
            <a:ext cx="1958808" cy="1932178"/>
          </a:xfrm>
          <a:prstGeom prst="rect">
            <a:avLst/>
          </a:prstGeom>
        </p:spPr>
      </p:pic>
      <p:sp>
        <p:nvSpPr>
          <p:cNvPr id="9" name="TextBox 8"/>
          <p:cNvSpPr txBox="1"/>
          <p:nvPr/>
        </p:nvSpPr>
        <p:spPr>
          <a:xfrm>
            <a:off x="7359163" y="3062067"/>
            <a:ext cx="2804746" cy="923330"/>
          </a:xfrm>
          <a:prstGeom prst="rect">
            <a:avLst/>
          </a:prstGeom>
          <a:noFill/>
        </p:spPr>
        <p:txBody>
          <a:bodyPr wrap="square" rtlCol="0">
            <a:spAutoFit/>
          </a:bodyPr>
          <a:lstStyle/>
          <a:p>
            <a:pPr algn="just"/>
            <a:r>
              <a:rPr lang="ru-RU" dirty="0" smtClean="0"/>
              <a:t>60-и минутный </a:t>
            </a:r>
            <a:r>
              <a:rPr lang="ru-RU" dirty="0" err="1" smtClean="0"/>
              <a:t>гайд</a:t>
            </a:r>
            <a:r>
              <a:rPr lang="ru-RU" dirty="0" smtClean="0"/>
              <a:t> на </a:t>
            </a:r>
            <a:r>
              <a:rPr lang="en-US" dirty="0" err="1" smtClean="0"/>
              <a:t>PyTorch</a:t>
            </a:r>
            <a:r>
              <a:rPr lang="ru-RU" dirty="0" smtClean="0"/>
              <a:t>, практически «для самых маленьких»</a:t>
            </a:r>
            <a:endParaRPr lang="ru-RU" dirty="0"/>
          </a:p>
        </p:txBody>
      </p:sp>
    </p:spTree>
    <p:extLst>
      <p:ext uri="{BB962C8B-B14F-4D97-AF65-F5344CB8AC3E}">
        <p14:creationId xmlns:p14="http://schemas.microsoft.com/office/powerpoint/2010/main" val="9159887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726" y="-425548"/>
            <a:ext cx="9692640" cy="1325562"/>
          </a:xfrm>
        </p:spPr>
        <p:txBody>
          <a:bodyPr/>
          <a:lstStyle/>
          <a:p>
            <a:r>
              <a:rPr lang="ru-RU" b="1" dirty="0"/>
              <a:t>Идея YOLO</a:t>
            </a:r>
            <a:endParaRPr lang="ru-RU" dirty="0"/>
          </a:p>
        </p:txBody>
      </p:sp>
      <p:sp>
        <p:nvSpPr>
          <p:cNvPr id="3" name="Объект 2"/>
          <p:cNvSpPr>
            <a:spLocks noGrp="1"/>
          </p:cNvSpPr>
          <p:nvPr>
            <p:ph idx="1"/>
          </p:nvPr>
        </p:nvSpPr>
        <p:spPr>
          <a:xfrm>
            <a:off x="646410" y="900014"/>
            <a:ext cx="6299513" cy="5430448"/>
          </a:xfrm>
        </p:spPr>
        <p:txBody>
          <a:bodyPr>
            <a:noAutofit/>
          </a:bodyPr>
          <a:lstStyle/>
          <a:p>
            <a:pPr marL="0" indent="0" algn="just">
              <a:spcBef>
                <a:spcPts val="600"/>
              </a:spcBef>
              <a:buNone/>
            </a:pPr>
            <a:r>
              <a:rPr lang="ru-RU" sz="1600" dirty="0">
                <a:latin typeface="Times New Roman" panose="02020603050405020304" pitchFamily="18" charset="0"/>
                <a:cs typeface="Times New Roman" panose="02020603050405020304" pitchFamily="18" charset="0"/>
              </a:rPr>
              <a:t>Помимо боксов, каждая ячейка предсказывает </a:t>
            </a:r>
            <a:r>
              <a:rPr lang="ru-RU" sz="1600" b="1" dirty="0">
                <a:latin typeface="Times New Roman" panose="02020603050405020304" pitchFamily="18" charset="0"/>
                <a:cs typeface="Times New Roman" panose="02020603050405020304" pitchFamily="18" charset="0"/>
              </a:rPr>
              <a:t>вероятности классов</a:t>
            </a:r>
            <a:r>
              <a:rPr lang="ru-RU" sz="1600" dirty="0">
                <a:latin typeface="Times New Roman" panose="02020603050405020304" pitchFamily="18" charset="0"/>
                <a:cs typeface="Times New Roman" panose="02020603050405020304" pitchFamily="18" charset="0"/>
              </a:rPr>
              <a:t> — например: «кошка», «собака», «машина». Таким образом, каждая ячейка содержит не только координаты рамок, но и распределение вероятностей по классам. Финальная уверенность для конкретного объекта вычисляется как: P(</a:t>
            </a:r>
            <a:r>
              <a:rPr lang="ru-RU" sz="1600" dirty="0" err="1">
                <a:latin typeface="Times New Roman" panose="02020603050405020304" pitchFamily="18" charset="0"/>
                <a:cs typeface="Times New Roman" panose="02020603050405020304" pitchFamily="18" charset="0"/>
              </a:rPr>
              <a:t>class</a:t>
            </a:r>
            <a:r>
              <a:rPr lang="ru-RU" sz="1600" dirty="0">
                <a:latin typeface="Times New Roman" panose="02020603050405020304" pitchFamily="18" charset="0"/>
                <a:cs typeface="Times New Roman" panose="02020603050405020304" pitchFamily="18" charset="0"/>
              </a:rPr>
              <a:t>)×C, где C — </a:t>
            </a:r>
            <a:r>
              <a:rPr lang="ru-RU" sz="1600" dirty="0" err="1">
                <a:latin typeface="Times New Roman" panose="02020603050405020304" pitchFamily="18" charset="0"/>
                <a:cs typeface="Times New Roman" panose="02020603050405020304" pitchFamily="18" charset="0"/>
              </a:rPr>
              <a:t>confidence</a:t>
            </a:r>
            <a:r>
              <a:rPr lang="ru-RU" sz="1600" dirty="0">
                <a:latin typeface="Times New Roman" panose="02020603050405020304" pitchFamily="18" charset="0"/>
                <a:cs typeface="Times New Roman" panose="02020603050405020304" pitchFamily="18" charset="0"/>
              </a:rPr>
              <a:t> бокса, а P(</a:t>
            </a:r>
            <a:r>
              <a:rPr lang="ru-RU" sz="1600" dirty="0" err="1">
                <a:latin typeface="Times New Roman" panose="02020603050405020304" pitchFamily="18" charset="0"/>
                <a:cs typeface="Times New Roman" panose="02020603050405020304" pitchFamily="18" charset="0"/>
              </a:rPr>
              <a:t>class</a:t>
            </a:r>
            <a:r>
              <a:rPr lang="ru-RU" sz="1600" dirty="0">
                <a:latin typeface="Times New Roman" panose="02020603050405020304" pitchFamily="18" charset="0"/>
                <a:cs typeface="Times New Roman" panose="02020603050405020304" pitchFamily="18" charset="0"/>
              </a:rPr>
              <a:t>) — вероятность класса, предсказанная моделью.</a:t>
            </a:r>
          </a:p>
          <a:p>
            <a:pPr marL="0" indent="0" algn="just">
              <a:spcBef>
                <a:spcPts val="600"/>
              </a:spcBef>
              <a:buNone/>
            </a:pPr>
            <a:r>
              <a:rPr lang="ru-RU" sz="1600" b="1" dirty="0">
                <a:latin typeface="Times New Roman" panose="02020603050405020304" pitchFamily="18" charset="0"/>
                <a:cs typeface="Times New Roman" panose="02020603050405020304" pitchFamily="18" charset="0"/>
              </a:rPr>
              <a:t>Постобработка. </a:t>
            </a:r>
            <a:r>
              <a:rPr lang="ru-RU" sz="1600" dirty="0">
                <a:latin typeface="Times New Roman" panose="02020603050405020304" pitchFamily="18" charset="0"/>
                <a:cs typeface="Times New Roman" panose="02020603050405020304" pitchFamily="18" charset="0"/>
              </a:rPr>
              <a:t>После предсказаний YOLO применяет </a:t>
            </a:r>
            <a:r>
              <a:rPr lang="ru-RU" sz="1600" b="1" dirty="0" err="1">
                <a:latin typeface="Times New Roman" panose="02020603050405020304" pitchFamily="18" charset="0"/>
                <a:cs typeface="Times New Roman" panose="02020603050405020304" pitchFamily="18" charset="0"/>
              </a:rPr>
              <a:t>Non-Maximum</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Suppression</a:t>
            </a:r>
            <a:r>
              <a:rPr lang="ru-RU" sz="1600" b="1" dirty="0">
                <a:latin typeface="Times New Roman" panose="02020603050405020304" pitchFamily="18" charset="0"/>
                <a:cs typeface="Times New Roman" panose="02020603050405020304" pitchFamily="18" charset="0"/>
              </a:rPr>
              <a:t> (NMS)</a:t>
            </a:r>
            <a:r>
              <a:rPr lang="ru-RU" sz="1600" dirty="0">
                <a:latin typeface="Times New Roman" panose="02020603050405020304" pitchFamily="18" charset="0"/>
                <a:cs typeface="Times New Roman" panose="02020603050405020304" pitchFamily="18" charset="0"/>
              </a:rPr>
              <a:t> —</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алгоритм, который оставляет только самые уверенные рамки и удаляет </a:t>
            </a:r>
            <a:r>
              <a:rPr lang="ru-RU" sz="1600" dirty="0" err="1">
                <a:latin typeface="Times New Roman" panose="02020603050405020304" pitchFamily="18" charset="0"/>
                <a:cs typeface="Times New Roman" panose="02020603050405020304" pitchFamily="18" charset="0"/>
              </a:rPr>
              <a:t>дублирующиеся</a:t>
            </a:r>
            <a:r>
              <a:rPr lang="ru-RU" sz="1600" dirty="0">
                <a:latin typeface="Times New Roman" panose="02020603050405020304" pitchFamily="18" charset="0"/>
                <a:cs typeface="Times New Roman" panose="02020603050405020304" pitchFamily="18" charset="0"/>
              </a:rPr>
              <a:t> (перекрывающиеся) боксы. Таким образом, на выходе остаются только </a:t>
            </a:r>
            <a:r>
              <a:rPr lang="ru-RU" sz="1600" b="1" dirty="0">
                <a:latin typeface="Times New Roman" panose="02020603050405020304" pitchFamily="18" charset="0"/>
                <a:cs typeface="Times New Roman" panose="02020603050405020304" pitchFamily="18" charset="0"/>
              </a:rPr>
              <a:t>уникальные, точные рамки с объектами</a:t>
            </a:r>
            <a:r>
              <a:rPr lang="ru-RU" sz="1600" dirty="0">
                <a:latin typeface="Times New Roman" panose="02020603050405020304" pitchFamily="18" charset="0"/>
                <a:cs typeface="Times New Roman" panose="02020603050405020304" pitchFamily="18" charset="0"/>
              </a:rPr>
              <a:t>. </a:t>
            </a:r>
          </a:p>
          <a:p>
            <a:pPr marL="0" indent="0" algn="just">
              <a:spcBef>
                <a:spcPts val="600"/>
              </a:spcBef>
              <a:buNone/>
            </a:pPr>
            <a:r>
              <a:rPr lang="ru-RU" sz="1600" b="1" dirty="0">
                <a:latin typeface="Times New Roman" panose="02020603050405020304" pitchFamily="18" charset="0"/>
                <a:cs typeface="Times New Roman" panose="02020603050405020304" pitchFamily="18" charset="0"/>
              </a:rPr>
              <a:t>Главная особенность YOLO</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YOLO — это </a:t>
            </a:r>
            <a:r>
              <a:rPr lang="ru-RU" sz="1600" b="1" dirty="0">
                <a:latin typeface="Times New Roman" panose="02020603050405020304" pitchFamily="18" charset="0"/>
                <a:cs typeface="Times New Roman" panose="02020603050405020304" pitchFamily="18" charset="0"/>
              </a:rPr>
              <a:t>одна большая </a:t>
            </a:r>
            <a:r>
              <a:rPr lang="ru-RU" sz="1600" b="1" dirty="0" err="1">
                <a:latin typeface="Times New Roman" panose="02020603050405020304" pitchFamily="18" charset="0"/>
                <a:cs typeface="Times New Roman" panose="02020603050405020304" pitchFamily="18" charset="0"/>
              </a:rPr>
              <a:t>свёрточная</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нейросеть</a:t>
            </a:r>
            <a:r>
              <a:rPr lang="ru-RU" sz="1600" dirty="0">
                <a:latin typeface="Times New Roman" panose="02020603050405020304" pitchFamily="18" charset="0"/>
                <a:cs typeface="Times New Roman" panose="02020603050405020304" pitchFamily="18" charset="0"/>
              </a:rPr>
              <a:t>, которая </a:t>
            </a:r>
            <a:r>
              <a:rPr lang="ru-RU" sz="1600" b="1" dirty="0">
                <a:latin typeface="Times New Roman" panose="02020603050405020304" pitchFamily="18" charset="0"/>
                <a:cs typeface="Times New Roman" panose="02020603050405020304" pitchFamily="18" charset="0"/>
              </a:rPr>
              <a:t>одновременно</a:t>
            </a:r>
            <a:r>
              <a:rPr lang="ru-RU" sz="1600" dirty="0">
                <a:latin typeface="Times New Roman" panose="02020603050405020304" pitchFamily="18" charset="0"/>
                <a:cs typeface="Times New Roman" panose="02020603050405020304" pitchFamily="18" charset="0"/>
              </a:rPr>
              <a:t>:</a:t>
            </a:r>
          </a:p>
          <a:p>
            <a:pPr marL="617220" lvl="1" indent="-342900" algn="just">
              <a:spcBef>
                <a:spcPts val="600"/>
              </a:spcBef>
              <a:buFont typeface="+mj-lt"/>
              <a:buAutoNum type="arabicPeriod"/>
            </a:pPr>
            <a:r>
              <a:rPr lang="ru-RU" dirty="0">
                <a:latin typeface="Times New Roman" panose="02020603050405020304" pitchFamily="18" charset="0"/>
                <a:cs typeface="Times New Roman" panose="02020603050405020304" pitchFamily="18" charset="0"/>
              </a:rPr>
              <a:t>обнаруживает </a:t>
            </a:r>
            <a:r>
              <a:rPr lang="ru-RU" b="1" dirty="0">
                <a:latin typeface="Times New Roman" panose="02020603050405020304" pitchFamily="18" charset="0"/>
                <a:cs typeface="Times New Roman" panose="02020603050405020304" pitchFamily="18" charset="0"/>
              </a:rPr>
              <a:t>все объекты</a:t>
            </a:r>
            <a:r>
              <a:rPr lang="ru-RU" dirty="0">
                <a:latin typeface="Times New Roman" panose="02020603050405020304" pitchFamily="18" charset="0"/>
                <a:cs typeface="Times New Roman" panose="02020603050405020304" pitchFamily="18" charset="0"/>
              </a:rPr>
              <a:t> на изображении,</a:t>
            </a:r>
          </a:p>
          <a:p>
            <a:pPr marL="617220" lvl="1" indent="-342900" algn="just">
              <a:spcBef>
                <a:spcPts val="600"/>
              </a:spcBef>
              <a:buFont typeface="+mj-lt"/>
              <a:buAutoNum type="arabicPeriod"/>
            </a:pPr>
            <a:r>
              <a:rPr lang="ru-RU" dirty="0">
                <a:latin typeface="Times New Roman" panose="02020603050405020304" pitchFamily="18" charset="0"/>
                <a:cs typeface="Times New Roman" panose="02020603050405020304" pitchFamily="18" charset="0"/>
              </a:rPr>
              <a:t>определяет </a:t>
            </a:r>
            <a:r>
              <a:rPr lang="ru-RU" b="1" dirty="0">
                <a:latin typeface="Times New Roman" panose="02020603050405020304" pitchFamily="18" charset="0"/>
                <a:cs typeface="Times New Roman" panose="02020603050405020304" pitchFamily="18" charset="0"/>
              </a:rPr>
              <a:t>их координаты</a:t>
            </a:r>
            <a:r>
              <a:rPr lang="ru-RU" dirty="0">
                <a:latin typeface="Times New Roman" panose="02020603050405020304" pitchFamily="18" charset="0"/>
                <a:cs typeface="Times New Roman" panose="02020603050405020304" pitchFamily="18" charset="0"/>
              </a:rPr>
              <a:t>,</a:t>
            </a:r>
          </a:p>
          <a:p>
            <a:pPr marL="617220" lvl="1" indent="-342900" algn="just">
              <a:spcBef>
                <a:spcPts val="600"/>
              </a:spcBef>
              <a:buFont typeface="+mj-lt"/>
              <a:buAutoNum type="arabicPeriod"/>
            </a:pPr>
            <a:r>
              <a:rPr lang="ru-RU" dirty="0">
                <a:latin typeface="Times New Roman" panose="02020603050405020304" pitchFamily="18" charset="0"/>
                <a:cs typeface="Times New Roman" panose="02020603050405020304" pitchFamily="18" charset="0"/>
              </a:rPr>
              <a:t>предсказывает </a:t>
            </a:r>
            <a:r>
              <a:rPr lang="ru-RU" b="1" dirty="0">
                <a:latin typeface="Times New Roman" panose="02020603050405020304" pitchFamily="18" charset="0"/>
                <a:cs typeface="Times New Roman" panose="02020603050405020304" pitchFamily="18" charset="0"/>
              </a:rPr>
              <a:t>их классы</a:t>
            </a:r>
            <a:r>
              <a:rPr lang="ru-RU" dirty="0">
                <a:latin typeface="Times New Roman" panose="02020603050405020304" pitchFamily="18" charset="0"/>
                <a:cs typeface="Times New Roman" panose="02020603050405020304" pitchFamily="18" charset="0"/>
              </a:rPr>
              <a:t>.</a:t>
            </a:r>
          </a:p>
          <a:p>
            <a:pPr marL="0" indent="0" algn="just">
              <a:spcBef>
                <a:spcPts val="600"/>
              </a:spcBef>
              <a:buNone/>
            </a:pPr>
            <a:r>
              <a:rPr lang="ru-RU" sz="1600" dirty="0">
                <a:latin typeface="Times New Roman" panose="02020603050405020304" pitchFamily="18" charset="0"/>
                <a:cs typeface="Times New Roman" panose="02020603050405020304" pitchFamily="18" charset="0"/>
              </a:rPr>
              <a:t>То есть YOLO объединяет </a:t>
            </a:r>
            <a:r>
              <a:rPr lang="ru-RU" sz="1600" b="1" dirty="0" err="1">
                <a:latin typeface="Times New Roman" panose="02020603050405020304" pitchFamily="18" charset="0"/>
                <a:cs typeface="Times New Roman" panose="02020603050405020304" pitchFamily="18" charset="0"/>
              </a:rPr>
              <a:t>детекцию</a:t>
            </a:r>
            <a:r>
              <a:rPr lang="ru-RU" sz="1600" b="1" dirty="0">
                <a:latin typeface="Times New Roman" panose="02020603050405020304" pitchFamily="18" charset="0"/>
                <a:cs typeface="Times New Roman" panose="02020603050405020304" pitchFamily="18" charset="0"/>
              </a:rPr>
              <a:t> и классификацию</a:t>
            </a:r>
            <a:r>
              <a:rPr lang="ru-RU" sz="1600" dirty="0">
                <a:latin typeface="Times New Roman" panose="02020603050405020304" pitchFamily="18" charset="0"/>
                <a:cs typeface="Times New Roman" panose="02020603050405020304" pitchFamily="18" charset="0"/>
              </a:rPr>
              <a:t> в один проход —</a:t>
            </a:r>
            <a:br>
              <a:rPr lang="ru-RU" sz="1600" dirty="0">
                <a:latin typeface="Times New Roman" panose="02020603050405020304" pitchFamily="18" charset="0"/>
                <a:cs typeface="Times New Roman" panose="02020603050405020304" pitchFamily="18" charset="0"/>
              </a:rPr>
            </a:br>
            <a:r>
              <a:rPr lang="ru-RU" sz="1600" dirty="0">
                <a:latin typeface="Times New Roman" panose="02020603050405020304" pitchFamily="18" charset="0"/>
                <a:cs typeface="Times New Roman" panose="02020603050405020304" pitchFamily="18" charset="0"/>
              </a:rPr>
              <a:t>поэтому она и называется </a:t>
            </a:r>
            <a:r>
              <a:rPr lang="ru-RU" sz="1600" i="1" dirty="0" err="1">
                <a:latin typeface="Times New Roman" panose="02020603050405020304" pitchFamily="18" charset="0"/>
                <a:cs typeface="Times New Roman" panose="02020603050405020304" pitchFamily="18" charset="0"/>
              </a:rPr>
              <a:t>You</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Only</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Look</a:t>
            </a:r>
            <a:r>
              <a:rPr lang="ru-RU" sz="1600" i="1" dirty="0">
                <a:latin typeface="Times New Roman" panose="02020603050405020304" pitchFamily="18" charset="0"/>
                <a:cs typeface="Times New Roman" panose="02020603050405020304" pitchFamily="18" charset="0"/>
              </a:rPr>
              <a:t> </a:t>
            </a:r>
            <a:r>
              <a:rPr lang="ru-RU" sz="1600" i="1" dirty="0" err="1">
                <a:latin typeface="Times New Roman" panose="02020603050405020304" pitchFamily="18" charset="0"/>
                <a:cs typeface="Times New Roman" panose="02020603050405020304" pitchFamily="18" charset="0"/>
              </a:rPr>
              <a:t>Once</a:t>
            </a:r>
            <a:r>
              <a:rPr lang="ru-RU" sz="1600" dirty="0">
                <a:latin typeface="Times New Roman" panose="02020603050405020304" pitchFamily="18" charset="0"/>
                <a:cs typeface="Times New Roman" panose="02020603050405020304" pitchFamily="18" charset="0"/>
              </a:rPr>
              <a:t>.</a:t>
            </a:r>
          </a:p>
        </p:txBody>
      </p:sp>
      <p:pic>
        <p:nvPicPr>
          <p:cNvPr id="4" name="Рисунок 3"/>
          <p:cNvPicPr>
            <a:picLocks noChangeAspect="1"/>
          </p:cNvPicPr>
          <p:nvPr/>
        </p:nvPicPr>
        <p:blipFill>
          <a:blip r:embed="rId2"/>
          <a:stretch>
            <a:fillRect/>
          </a:stretch>
        </p:blipFill>
        <p:spPr>
          <a:xfrm>
            <a:off x="7048243" y="993069"/>
            <a:ext cx="3986268" cy="2954678"/>
          </a:xfrm>
          <a:prstGeom prst="rect">
            <a:avLst/>
          </a:prstGeom>
        </p:spPr>
      </p:pic>
      <p:pic>
        <p:nvPicPr>
          <p:cNvPr id="5" name="Рисунок 4"/>
          <p:cNvPicPr>
            <a:picLocks noChangeAspect="1"/>
          </p:cNvPicPr>
          <p:nvPr/>
        </p:nvPicPr>
        <p:blipFill>
          <a:blip r:embed="rId3"/>
          <a:stretch>
            <a:fillRect/>
          </a:stretch>
        </p:blipFill>
        <p:spPr>
          <a:xfrm>
            <a:off x="7857136" y="3808171"/>
            <a:ext cx="2693634" cy="2800970"/>
          </a:xfrm>
          <a:prstGeom prst="rect">
            <a:avLst/>
          </a:prstGeom>
        </p:spPr>
      </p:pic>
    </p:spTree>
    <p:extLst>
      <p:ext uri="{BB962C8B-B14F-4D97-AF65-F5344CB8AC3E}">
        <p14:creationId xmlns:p14="http://schemas.microsoft.com/office/powerpoint/2010/main" val="37824457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8588" y="-478302"/>
            <a:ext cx="9692640" cy="1325562"/>
          </a:xfrm>
        </p:spPr>
        <p:txBody>
          <a:bodyPr/>
          <a:lstStyle/>
          <a:p>
            <a:r>
              <a:rPr lang="ru-RU" b="1" dirty="0"/>
              <a:t>Краткий обзор версий </a:t>
            </a:r>
            <a:r>
              <a:rPr lang="ru-RU" b="1" dirty="0" smtClean="0"/>
              <a:t>YOLO</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2199003382"/>
              </p:ext>
            </p:extLst>
          </p:nvPr>
        </p:nvGraphicFramePr>
        <p:xfrm>
          <a:off x="1012089" y="847260"/>
          <a:ext cx="9327664" cy="5402898"/>
        </p:xfrm>
        <a:graphic>
          <a:graphicData uri="http://schemas.openxmlformats.org/drawingml/2006/table">
            <a:tbl>
              <a:tblPr firstRow="1" bandRow="1">
                <a:tableStyleId>{5C22544A-7EE6-4342-B048-85BDC9FD1C3A}</a:tableStyleId>
              </a:tblPr>
              <a:tblGrid>
                <a:gridCol w="1169323">
                  <a:extLst>
                    <a:ext uri="{9D8B030D-6E8A-4147-A177-3AD203B41FA5}">
                      <a16:colId xmlns:a16="http://schemas.microsoft.com/office/drawing/2014/main" val="1026049164"/>
                    </a:ext>
                  </a:extLst>
                </a:gridCol>
                <a:gridCol w="787022">
                  <a:extLst>
                    <a:ext uri="{9D8B030D-6E8A-4147-A177-3AD203B41FA5}">
                      <a16:colId xmlns:a16="http://schemas.microsoft.com/office/drawing/2014/main" val="3230349550"/>
                    </a:ext>
                  </a:extLst>
                </a:gridCol>
                <a:gridCol w="5039403">
                  <a:extLst>
                    <a:ext uri="{9D8B030D-6E8A-4147-A177-3AD203B41FA5}">
                      <a16:colId xmlns:a16="http://schemas.microsoft.com/office/drawing/2014/main" val="3264258195"/>
                    </a:ext>
                  </a:extLst>
                </a:gridCol>
                <a:gridCol w="2331916">
                  <a:extLst>
                    <a:ext uri="{9D8B030D-6E8A-4147-A177-3AD203B41FA5}">
                      <a16:colId xmlns:a16="http://schemas.microsoft.com/office/drawing/2014/main" val="892042458"/>
                    </a:ext>
                  </a:extLst>
                </a:gridCol>
              </a:tblGrid>
              <a:tr h="370840">
                <a:tc>
                  <a:txBody>
                    <a:bodyPr/>
                    <a:lstStyle/>
                    <a:p>
                      <a:pPr algn="ctr"/>
                      <a:r>
                        <a:rPr lang="ru-RU" sz="1000" dirty="0">
                          <a:latin typeface="Times New Roman" panose="02020603050405020304" pitchFamily="18" charset="0"/>
                          <a:cs typeface="Times New Roman" panose="02020603050405020304" pitchFamily="18" charset="0"/>
                        </a:rPr>
                        <a:t>Версия</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Год</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Ключевые изменения</a:t>
                      </a:r>
                    </a:p>
                  </a:txBody>
                  <a:tcPr anchor="ctr"/>
                </a:tc>
                <a:tc>
                  <a:txBody>
                    <a:bodyPr/>
                    <a:lstStyle/>
                    <a:p>
                      <a:pPr algn="ctr"/>
                      <a:r>
                        <a:rPr lang="en-US" sz="1000" dirty="0" err="1" smtClean="0">
                          <a:latin typeface="Times New Roman" panose="02020603050405020304" pitchFamily="18" charset="0"/>
                          <a:cs typeface="Times New Roman" panose="02020603050405020304" pitchFamily="18" charset="0"/>
                        </a:rPr>
                        <a:t>mAP</a:t>
                      </a:r>
                      <a:endParaRPr lang="ru-RU" sz="10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848447980"/>
                  </a:ext>
                </a:extLst>
              </a:tr>
              <a:tr h="370840">
                <a:tc>
                  <a:txBody>
                    <a:bodyPr/>
                    <a:lstStyle/>
                    <a:p>
                      <a:pPr algn="ctr"/>
                      <a:r>
                        <a:rPr lang="en-US" sz="1000">
                          <a:latin typeface="Times New Roman" panose="02020603050405020304" pitchFamily="18" charset="0"/>
                          <a:cs typeface="Times New Roman" panose="02020603050405020304" pitchFamily="18" charset="0"/>
                        </a:rPr>
                        <a:t>v1</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2015</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Первоначальная архитектура: деление изображения на S×S сетку, каждая ячейка предсказывает боксы + классы. Ускорила </a:t>
                      </a:r>
                      <a:r>
                        <a:rPr lang="ru-RU" sz="1000" dirty="0" err="1">
                          <a:latin typeface="Times New Roman" panose="02020603050405020304" pitchFamily="18" charset="0"/>
                          <a:cs typeface="Times New Roman" panose="02020603050405020304" pitchFamily="18" charset="0"/>
                        </a:rPr>
                        <a:t>детекцию</a:t>
                      </a:r>
                      <a:r>
                        <a:rPr lang="ru-RU" sz="1000" dirty="0">
                          <a:latin typeface="Times New Roman" panose="02020603050405020304" pitchFamily="18" charset="0"/>
                          <a:cs typeface="Times New Roman" panose="02020603050405020304" pitchFamily="18" charset="0"/>
                        </a:rPr>
                        <a:t> по сравнению с двухэтапными методами. </a:t>
                      </a:r>
                    </a:p>
                  </a:txBody>
                  <a:tcPr anchor="ctr"/>
                </a:tc>
                <a:tc>
                  <a:txBody>
                    <a:bodyPr/>
                    <a:lstStyle/>
                    <a:p>
                      <a:r>
                        <a:rPr lang="en-US" sz="1000" dirty="0" err="1" smtClean="0">
                          <a:latin typeface="Times New Roman" panose="02020603050405020304" pitchFamily="18" charset="0"/>
                          <a:cs typeface="Times New Roman" panose="02020603050405020304" pitchFamily="18" charset="0"/>
                        </a:rPr>
                        <a:t>mAP</a:t>
                      </a:r>
                      <a:r>
                        <a:rPr lang="en-US" sz="1000" dirty="0" smtClean="0">
                          <a:latin typeface="Times New Roman" panose="02020603050405020304" pitchFamily="18" charset="0"/>
                          <a:cs typeface="Times New Roman" panose="02020603050405020304" pitchFamily="18" charset="0"/>
                        </a:rPr>
                        <a:t> VOC ≈ 63.4%;</a:t>
                      </a:r>
                      <a:endParaRPr lang="ru-RU" sz="10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82059291"/>
                  </a:ext>
                </a:extLst>
              </a:tr>
              <a:tr h="370840">
                <a:tc>
                  <a:txBody>
                    <a:bodyPr/>
                    <a:lstStyle/>
                    <a:p>
                      <a:pPr algn="ctr"/>
                      <a:r>
                        <a:rPr lang="en-US" sz="1000">
                          <a:latin typeface="Times New Roman" panose="02020603050405020304" pitchFamily="18" charset="0"/>
                          <a:cs typeface="Times New Roman" panose="02020603050405020304" pitchFamily="18" charset="0"/>
                        </a:rPr>
                        <a:t>v2 / YOLO9000</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2016</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Введение </a:t>
                      </a:r>
                      <a:r>
                        <a:rPr lang="ru-RU" sz="1000" dirty="0" err="1">
                          <a:latin typeface="Times New Roman" panose="02020603050405020304" pitchFamily="18" charset="0"/>
                          <a:cs typeface="Times New Roman" panose="02020603050405020304" pitchFamily="18" charset="0"/>
                        </a:rPr>
                        <a:t>batch-normalization</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anchor</a:t>
                      </a:r>
                      <a:r>
                        <a:rPr lang="ru-RU" sz="1000" dirty="0">
                          <a:latin typeface="Times New Roman" panose="02020603050405020304" pitchFamily="18" charset="0"/>
                          <a:cs typeface="Times New Roman" panose="02020603050405020304" pitchFamily="18" charset="0"/>
                        </a:rPr>
                        <a:t>-боксов, увеличение разрешения. Обучение на большое число классов </a:t>
                      </a:r>
                      <a:r>
                        <a:rPr lang="ru-RU" sz="1000" dirty="0" smtClean="0">
                          <a:latin typeface="Times New Roman" panose="02020603050405020304" pitchFamily="18" charset="0"/>
                          <a:cs typeface="Times New Roman" panose="02020603050405020304" pitchFamily="18" charset="0"/>
                        </a:rPr>
                        <a:t>(9000).</a:t>
                      </a:r>
                      <a:endParaRPr lang="ru-RU" sz="1000" dirty="0">
                        <a:latin typeface="Times New Roman" panose="02020603050405020304" pitchFamily="18" charset="0"/>
                        <a:cs typeface="Times New Roman" panose="02020603050405020304" pitchFamily="18" charset="0"/>
                      </a:endParaRPr>
                    </a:p>
                  </a:txBody>
                  <a:tcPr anchor="ctr"/>
                </a:tc>
                <a:tc>
                  <a:txBody>
                    <a:bodyPr/>
                    <a:lstStyle/>
                    <a:p>
                      <a:r>
                        <a:rPr lang="en-US" sz="1000" b="0" dirty="0" err="1" smtClean="0">
                          <a:latin typeface="Times New Roman" panose="02020603050405020304" pitchFamily="18" charset="0"/>
                          <a:cs typeface="Times New Roman" panose="02020603050405020304" pitchFamily="18" charset="0"/>
                        </a:rPr>
                        <a:t>mAP</a:t>
                      </a:r>
                      <a:r>
                        <a:rPr lang="en-US" sz="1000" b="0" dirty="0" smtClean="0">
                          <a:latin typeface="Times New Roman" panose="02020603050405020304" pitchFamily="18" charset="0"/>
                          <a:cs typeface="Times New Roman" panose="02020603050405020304" pitchFamily="18" charset="0"/>
                        </a:rPr>
                        <a:t> VOC ≈ 76.8%</a:t>
                      </a:r>
                      <a:endParaRPr lang="ru-RU" sz="10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88400988"/>
                  </a:ext>
                </a:extLst>
              </a:tr>
              <a:tr h="370840">
                <a:tc>
                  <a:txBody>
                    <a:bodyPr/>
                    <a:lstStyle/>
                    <a:p>
                      <a:pPr algn="ctr"/>
                      <a:r>
                        <a:rPr lang="en-US" sz="1000">
                          <a:latin typeface="Times New Roman" panose="02020603050405020304" pitchFamily="18" charset="0"/>
                          <a:cs typeface="Times New Roman" panose="02020603050405020304" pitchFamily="18" charset="0"/>
                        </a:rPr>
                        <a:t>v3</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2018</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Новый </a:t>
                      </a:r>
                      <a:r>
                        <a:rPr lang="ru-RU" sz="1000" dirty="0" err="1">
                          <a:latin typeface="Times New Roman" panose="02020603050405020304" pitchFamily="18" charset="0"/>
                          <a:cs typeface="Times New Roman" panose="02020603050405020304" pitchFamily="18" charset="0"/>
                        </a:rPr>
                        <a:t>backbone</a:t>
                      </a:r>
                      <a:r>
                        <a:rPr lang="ru-RU" sz="1000" dirty="0">
                          <a:latin typeface="Times New Roman" panose="02020603050405020304" pitchFamily="18" charset="0"/>
                          <a:cs typeface="Times New Roman" panose="02020603050405020304" pitchFamily="18" charset="0"/>
                        </a:rPr>
                        <a:t> (Darknet-53), </a:t>
                      </a:r>
                      <a:r>
                        <a:rPr lang="ru-RU" sz="1000" dirty="0" err="1">
                          <a:latin typeface="Times New Roman" panose="02020603050405020304" pitchFamily="18" charset="0"/>
                          <a:cs typeface="Times New Roman" panose="02020603050405020304" pitchFamily="18" charset="0"/>
                        </a:rPr>
                        <a:t>мультимасштабные</a:t>
                      </a:r>
                      <a:r>
                        <a:rPr lang="ru-RU" sz="1000" dirty="0">
                          <a:latin typeface="Times New Roman" panose="02020603050405020304" pitchFamily="18" charset="0"/>
                          <a:cs typeface="Times New Roman" panose="02020603050405020304" pitchFamily="18" charset="0"/>
                        </a:rPr>
                        <a:t> предсказания (разные </a:t>
                      </a:r>
                      <a:r>
                        <a:rPr lang="ru-RU" sz="1000" dirty="0" err="1">
                          <a:latin typeface="Times New Roman" panose="02020603050405020304" pitchFamily="18" charset="0"/>
                          <a:cs typeface="Times New Roman" panose="02020603050405020304" pitchFamily="18" charset="0"/>
                        </a:rPr>
                        <a:t>feature-map</a:t>
                      </a:r>
                      <a:r>
                        <a:rPr lang="ru-RU" sz="1000" dirty="0">
                          <a:latin typeface="Times New Roman" panose="02020603050405020304" pitchFamily="18" charset="0"/>
                          <a:cs typeface="Times New Roman" panose="02020603050405020304" pitchFamily="18" charset="0"/>
                        </a:rPr>
                        <a:t> разрешения) → лучшее обнаружение мелких объектов.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(320×320) ≈ 28.2</a:t>
                      </a:r>
                      <a:r>
                        <a:rPr lang="en-US" sz="1000" b="0" dirty="0" smtClean="0">
                          <a:latin typeface="Times New Roman" panose="02020603050405020304" pitchFamily="18" charset="0"/>
                          <a:cs typeface="Times New Roman" panose="02020603050405020304" pitchFamily="18" charset="0"/>
                        </a:rPr>
                        <a:t>%</a:t>
                      </a:r>
                      <a:endParaRPr lang="ru-RU" sz="1000" b="0" dirty="0" smtClean="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654086720"/>
                  </a:ext>
                </a:extLst>
              </a:tr>
              <a:tr h="370840">
                <a:tc>
                  <a:txBody>
                    <a:bodyPr/>
                    <a:lstStyle/>
                    <a:p>
                      <a:pPr algn="ctr"/>
                      <a:r>
                        <a:rPr lang="en-US" sz="1000">
                          <a:latin typeface="Times New Roman" panose="02020603050405020304" pitchFamily="18" charset="0"/>
                          <a:cs typeface="Times New Roman" panose="02020603050405020304" pitchFamily="18" charset="0"/>
                        </a:rPr>
                        <a:t>v4</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2020</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Архитектура </a:t>
                      </a:r>
                      <a:r>
                        <a:rPr lang="en-US" sz="1000" dirty="0">
                          <a:latin typeface="Times New Roman" panose="02020603050405020304" pitchFamily="18" charset="0"/>
                          <a:cs typeface="Times New Roman" panose="02020603050405020304" pitchFamily="18" charset="0"/>
                        </a:rPr>
                        <a:t>backbone = CSPDarknet53, </a:t>
                      </a:r>
                      <a:r>
                        <a:rPr lang="ru-RU" sz="1000" dirty="0">
                          <a:latin typeface="Times New Roman" panose="02020603050405020304" pitchFamily="18" charset="0"/>
                          <a:cs typeface="Times New Roman" panose="02020603050405020304" pitchFamily="18" charset="0"/>
                        </a:rPr>
                        <a:t>введены </a:t>
                      </a:r>
                      <a:r>
                        <a:rPr lang="en-US" sz="1000" dirty="0">
                          <a:latin typeface="Times New Roman" panose="02020603050405020304" pitchFamily="18" charset="0"/>
                          <a:cs typeface="Times New Roman" panose="02020603050405020304" pitchFamily="18" charset="0"/>
                        </a:rPr>
                        <a:t>neck (PAN, SPP), «bag-of-freebies / specials» </a:t>
                      </a:r>
                      <a:r>
                        <a:rPr lang="ru-RU" sz="1000" dirty="0">
                          <a:latin typeface="Times New Roman" panose="02020603050405020304" pitchFamily="18" charset="0"/>
                          <a:cs typeface="Times New Roman" panose="02020603050405020304" pitchFamily="18" charset="0"/>
                        </a:rPr>
                        <a:t>методы обучения</a:t>
                      </a:r>
                      <a:r>
                        <a:rPr lang="ru-RU" sz="1000" dirty="0" smtClean="0">
                          <a:latin typeface="Times New Roman" panose="02020603050405020304" pitchFamily="18" charset="0"/>
                          <a:cs typeface="Times New Roman" panose="02020603050405020304" pitchFamily="18" charset="0"/>
                        </a:rPr>
                        <a:t>.</a:t>
                      </a:r>
                      <a:endParaRPr lang="en-US" sz="1000" dirty="0">
                        <a:latin typeface="Times New Roman" panose="02020603050405020304" pitchFamily="18" charset="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(320×320) ≈ </a:t>
                      </a:r>
                      <a:r>
                        <a:rPr lang="ru-RU" sz="1000" b="0" dirty="0" smtClean="0">
                          <a:latin typeface="Times New Roman" panose="02020603050405020304" pitchFamily="18" charset="0"/>
                          <a:cs typeface="Times New Roman" panose="02020603050405020304" pitchFamily="18" charset="0"/>
                        </a:rPr>
                        <a:t>43.5 </a:t>
                      </a:r>
                      <a:r>
                        <a:rPr lang="en-US" sz="1000" b="0" dirty="0" smtClean="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1239545660"/>
                  </a:ext>
                </a:extLst>
              </a:tr>
              <a:tr h="399098">
                <a:tc>
                  <a:txBody>
                    <a:bodyPr/>
                    <a:lstStyle/>
                    <a:p>
                      <a:pPr algn="ctr"/>
                      <a:r>
                        <a:rPr lang="en-US" sz="1000">
                          <a:latin typeface="Times New Roman" panose="02020603050405020304" pitchFamily="18" charset="0"/>
                          <a:cs typeface="Times New Roman" panose="02020603050405020304" pitchFamily="18" charset="0"/>
                        </a:rPr>
                        <a:t>v5</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2020-21</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Большой акцент на практичность: </a:t>
                      </a:r>
                      <a:r>
                        <a:rPr lang="ru-RU" sz="1000" dirty="0" err="1">
                          <a:latin typeface="Times New Roman" panose="02020603050405020304" pitchFamily="18" charset="0"/>
                          <a:cs typeface="Times New Roman" panose="02020603050405020304" pitchFamily="18" charset="0"/>
                        </a:rPr>
                        <a:t>PyTorch</a:t>
                      </a:r>
                      <a:r>
                        <a:rPr lang="ru-RU" sz="1000" dirty="0">
                          <a:latin typeface="Times New Roman" panose="02020603050405020304" pitchFamily="18" charset="0"/>
                          <a:cs typeface="Times New Roman" panose="02020603050405020304" pitchFamily="18" charset="0"/>
                        </a:rPr>
                        <a:t> реализация, разные размеры модели (S/M/L), улучшенная аугментация, автоматический подбор </a:t>
                      </a:r>
                      <a:r>
                        <a:rPr lang="ru-RU" sz="1000" dirty="0" err="1">
                          <a:latin typeface="Times New Roman" panose="02020603050405020304" pitchFamily="18" charset="0"/>
                          <a:cs typeface="Times New Roman" panose="02020603050405020304" pitchFamily="18" charset="0"/>
                        </a:rPr>
                        <a:t>anchor</a:t>
                      </a:r>
                      <a:r>
                        <a:rPr lang="ru-RU" sz="1000" dirty="0">
                          <a:latin typeface="Times New Roman" panose="02020603050405020304" pitchFamily="18" charset="0"/>
                          <a:cs typeface="Times New Roman" panose="02020603050405020304" pitchFamily="18" charset="0"/>
                        </a:rPr>
                        <a:t>-боксов.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(320×320) ≈ </a:t>
                      </a:r>
                      <a:r>
                        <a:rPr lang="en-US" sz="1000" b="0" dirty="0" smtClean="0">
                          <a:latin typeface="Times New Roman" panose="02020603050405020304" pitchFamily="18" charset="0"/>
                          <a:cs typeface="Times New Roman" panose="02020603050405020304" pitchFamily="18" charset="0"/>
                        </a:rPr>
                        <a:t>50</a:t>
                      </a:r>
                      <a:r>
                        <a:rPr lang="ru-RU" sz="1000" b="0" dirty="0" smtClean="0">
                          <a:latin typeface="Times New Roman" panose="02020603050405020304" pitchFamily="18" charset="0"/>
                          <a:cs typeface="Times New Roman" panose="02020603050405020304" pitchFamily="18" charset="0"/>
                        </a:rPr>
                        <a:t>.5 </a:t>
                      </a:r>
                      <a:r>
                        <a:rPr lang="en-US" sz="1000" b="0" dirty="0" smtClean="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3050479583"/>
                  </a:ext>
                </a:extLst>
              </a:tr>
              <a:tr h="370840">
                <a:tc>
                  <a:txBody>
                    <a:bodyPr/>
                    <a:lstStyle/>
                    <a:p>
                      <a:pPr algn="ctr"/>
                      <a:r>
                        <a:rPr lang="en-US" sz="1000">
                          <a:latin typeface="Times New Roman" panose="02020603050405020304" pitchFamily="18" charset="0"/>
                          <a:cs typeface="Times New Roman" panose="02020603050405020304" pitchFamily="18" charset="0"/>
                        </a:rPr>
                        <a:t>v6</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2022</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Фокус на промышленное применение (</a:t>
                      </a:r>
                      <a:r>
                        <a:rPr lang="ru-RU" sz="1000" dirty="0" err="1">
                          <a:latin typeface="Times New Roman" panose="02020603050405020304" pitchFamily="18" charset="0"/>
                          <a:cs typeface="Times New Roman" panose="02020603050405020304" pitchFamily="18" charset="0"/>
                        </a:rPr>
                        <a:t>industrial</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quality</a:t>
                      </a:r>
                      <a:r>
                        <a:rPr lang="ru-RU" sz="1000" dirty="0">
                          <a:latin typeface="Times New Roman" panose="02020603050405020304" pitchFamily="18" charset="0"/>
                          <a:cs typeface="Times New Roman" panose="02020603050405020304" pitchFamily="18" charset="0"/>
                        </a:rPr>
                        <a:t>): оптимизация скорости и эффективности под реальные сценарии. </a:t>
                      </a:r>
                    </a:p>
                  </a:txBody>
                  <a:tcPr anchor="ctr"/>
                </a:tc>
                <a:tc>
                  <a:txBody>
                    <a:bodyPr/>
                    <a:lstStyle/>
                    <a:p>
                      <a:r>
                        <a:rPr lang="it-IT" sz="1000" b="0" dirty="0" smtClean="0">
                          <a:latin typeface="Times New Roman" panose="02020603050405020304" pitchFamily="18" charset="0"/>
                          <a:cs typeface="Times New Roman" panose="02020603050405020304" pitchFamily="18" charset="0"/>
                        </a:rPr>
                        <a:t>COCO mAP (640):</a:t>
                      </a:r>
                      <a:r>
                        <a:rPr lang="it-IT" sz="1000" b="0" baseline="0" dirty="0" smtClean="0">
                          <a:latin typeface="Times New Roman" panose="02020603050405020304" pitchFamily="18" charset="0"/>
                          <a:cs typeface="Times New Roman" panose="02020603050405020304" pitchFamily="18" charset="0"/>
                        </a:rPr>
                        <a:t> </a:t>
                      </a:r>
                      <a:r>
                        <a:rPr lang="it-IT" sz="1000" b="0" dirty="0" smtClean="0">
                          <a:latin typeface="Times New Roman" panose="02020603050405020304" pitchFamily="18" charset="0"/>
                          <a:cs typeface="Times New Roman" panose="02020603050405020304" pitchFamily="18" charset="0"/>
                        </a:rPr>
                        <a:t>≈ 39.4% AP</a:t>
                      </a:r>
                      <a:endParaRPr lang="ru-RU" sz="10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883221441"/>
                  </a:ext>
                </a:extLst>
              </a:tr>
              <a:tr h="370840">
                <a:tc>
                  <a:txBody>
                    <a:bodyPr/>
                    <a:lstStyle/>
                    <a:p>
                      <a:pPr algn="ctr"/>
                      <a:r>
                        <a:rPr lang="en-US" sz="1000">
                          <a:latin typeface="Times New Roman" panose="02020603050405020304" pitchFamily="18" charset="0"/>
                          <a:cs typeface="Times New Roman" panose="02020603050405020304" pitchFamily="18" charset="0"/>
                        </a:rPr>
                        <a:t>v7</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2022</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Улучшения: динамическое назначение меток (</a:t>
                      </a:r>
                      <a:r>
                        <a:rPr lang="ru-RU" sz="1000" dirty="0" err="1">
                          <a:latin typeface="Times New Roman" panose="02020603050405020304" pitchFamily="18" charset="0"/>
                          <a:cs typeface="Times New Roman" panose="02020603050405020304" pitchFamily="18" charset="0"/>
                        </a:rPr>
                        <a:t>dynamic</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label</a:t>
                      </a:r>
                      <a:r>
                        <a:rPr lang="ru-RU" sz="1000" dirty="0">
                          <a:latin typeface="Times New Roman" panose="02020603050405020304" pitchFamily="18" charset="0"/>
                          <a:cs typeface="Times New Roman" panose="02020603050405020304" pitchFamily="18" charset="0"/>
                        </a:rPr>
                        <a:t> </a:t>
                      </a:r>
                      <a:r>
                        <a:rPr lang="ru-RU" sz="1000" dirty="0" err="1">
                          <a:latin typeface="Times New Roman" panose="02020603050405020304" pitchFamily="18" charset="0"/>
                          <a:cs typeface="Times New Roman" panose="02020603050405020304" pitchFamily="18" charset="0"/>
                        </a:rPr>
                        <a:t>assignment</a:t>
                      </a:r>
                      <a:r>
                        <a:rPr lang="ru-RU" sz="1000" dirty="0">
                          <a:latin typeface="Times New Roman" panose="02020603050405020304" pitchFamily="18" charset="0"/>
                          <a:cs typeface="Times New Roman" panose="02020603050405020304" pitchFamily="18" charset="0"/>
                        </a:rPr>
                        <a:t>), модель-ре-параметризация, </a:t>
                      </a:r>
                      <a:r>
                        <a:rPr lang="ru-RU" sz="1000" dirty="0" err="1">
                          <a:latin typeface="Times New Roman" panose="02020603050405020304" pitchFamily="18" charset="0"/>
                          <a:cs typeface="Times New Roman" panose="02020603050405020304" pitchFamily="18" charset="0"/>
                        </a:rPr>
                        <a:t>scale</a:t>
                      </a:r>
                      <a:r>
                        <a:rPr lang="ru-RU" sz="1000" dirty="0">
                          <a:latin typeface="Times New Roman" panose="02020603050405020304" pitchFamily="18" charset="0"/>
                          <a:cs typeface="Times New Roman" panose="02020603050405020304" pitchFamily="18" charset="0"/>
                        </a:rPr>
                        <a:t>-архитектуры. </a:t>
                      </a:r>
                    </a:p>
                  </a:txBody>
                  <a:tcPr anchor="ctr"/>
                </a:tc>
                <a:tc>
                  <a:txBody>
                    <a:bodyPr/>
                    <a:lstStyle/>
                    <a:p>
                      <a:r>
                        <a:rPr lang="it-IT" sz="1000" b="0" dirty="0" smtClean="0">
                          <a:latin typeface="Times New Roman" panose="02020603050405020304" pitchFamily="18" charset="0"/>
                          <a:cs typeface="Times New Roman" panose="02020603050405020304" pitchFamily="18" charset="0"/>
                        </a:rPr>
                        <a:t>COCO mAP (640): YOLOv7 ≈ 51.4% </a:t>
                      </a:r>
                      <a:endParaRPr lang="ru-RU" sz="1000" b="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824655827"/>
                  </a:ext>
                </a:extLst>
              </a:tr>
              <a:tr h="370840">
                <a:tc>
                  <a:txBody>
                    <a:bodyPr/>
                    <a:lstStyle/>
                    <a:p>
                      <a:pPr algn="ctr"/>
                      <a:r>
                        <a:rPr lang="en-US" sz="1000">
                          <a:latin typeface="Times New Roman" panose="02020603050405020304" pitchFamily="18" charset="0"/>
                          <a:cs typeface="Times New Roman" panose="02020603050405020304" pitchFamily="18" charset="0"/>
                        </a:rPr>
                        <a:t>v8</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2023</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smtClean="0">
                          <a:latin typeface="Times New Roman" panose="02020603050405020304" pitchFamily="18" charset="0"/>
                          <a:cs typeface="Times New Roman" panose="02020603050405020304" pitchFamily="18" charset="0"/>
                        </a:rPr>
                        <a:t>Переработанная архитектура: anchor-free подход (в некоторых реализациях), унифицированный фреймворк под детекцию, сегментацию, классификацию. </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(640</a:t>
                      </a:r>
                      <a:r>
                        <a:rPr lang="en-US" sz="1000" b="0" baseline="0" dirty="0" smtClean="0">
                          <a:latin typeface="Times New Roman" panose="02020603050405020304" pitchFamily="18" charset="0"/>
                          <a:cs typeface="Times New Roman" panose="02020603050405020304" pitchFamily="18" charset="0"/>
                        </a:rPr>
                        <a:t>) </a:t>
                      </a:r>
                      <a:r>
                        <a:rPr lang="it-IT" sz="1000" b="0" dirty="0" smtClean="0">
                          <a:latin typeface="Times New Roman" panose="02020603050405020304" pitchFamily="18" charset="0"/>
                          <a:cs typeface="Times New Roman" panose="02020603050405020304" pitchFamily="18" charset="0"/>
                        </a:rPr>
                        <a:t>≈ 51.4% </a:t>
                      </a:r>
                      <a:endParaRPr lang="ru-RU" sz="1000" b="0" dirty="0" smtClean="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44258335"/>
                  </a:ext>
                </a:extLst>
              </a:tr>
              <a:tr h="370840">
                <a:tc>
                  <a:txBody>
                    <a:bodyPr/>
                    <a:lstStyle/>
                    <a:p>
                      <a:pPr algn="ctr"/>
                      <a:r>
                        <a:rPr lang="en-US" sz="1000">
                          <a:latin typeface="Times New Roman" panose="02020603050405020304" pitchFamily="18" charset="0"/>
                          <a:cs typeface="Times New Roman" panose="02020603050405020304" pitchFamily="18" charset="0"/>
                        </a:rPr>
                        <a:t>v9</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2024</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Начало интеграции </a:t>
                      </a:r>
                      <a:r>
                        <a:rPr lang="ru-RU" sz="1000" dirty="0" err="1">
                          <a:latin typeface="Times New Roman" panose="02020603050405020304" pitchFamily="18" charset="0"/>
                          <a:cs typeface="Times New Roman" panose="02020603050405020304" pitchFamily="18" charset="0"/>
                        </a:rPr>
                        <a:t>трансформеров</a:t>
                      </a:r>
                      <a:r>
                        <a:rPr lang="ru-RU" sz="1000" dirty="0">
                          <a:latin typeface="Times New Roman" panose="02020603050405020304" pitchFamily="18" charset="0"/>
                          <a:cs typeface="Times New Roman" panose="02020603050405020304" pitchFamily="18" charset="0"/>
                        </a:rPr>
                        <a:t>, улучшения масштабируемости, акцент на гибридные модели.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(640</a:t>
                      </a:r>
                      <a:r>
                        <a:rPr lang="en-US" sz="1000" b="0" baseline="0" dirty="0" smtClean="0">
                          <a:latin typeface="Times New Roman" panose="02020603050405020304" pitchFamily="18" charset="0"/>
                          <a:cs typeface="Times New Roman" panose="02020603050405020304" pitchFamily="18" charset="0"/>
                        </a:rPr>
                        <a:t>) </a:t>
                      </a:r>
                      <a:r>
                        <a:rPr lang="it-IT" sz="1000" b="0" dirty="0" smtClean="0">
                          <a:latin typeface="Times New Roman" panose="02020603050405020304" pitchFamily="18" charset="0"/>
                          <a:cs typeface="Times New Roman" panose="02020603050405020304" pitchFamily="18" charset="0"/>
                        </a:rPr>
                        <a:t>≈ 52.3% </a:t>
                      </a:r>
                      <a:endParaRPr lang="ru-RU" sz="1000" b="0" dirty="0" smtClean="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79800294"/>
                  </a:ext>
                </a:extLst>
              </a:tr>
              <a:tr h="370840">
                <a:tc>
                  <a:txBody>
                    <a:bodyPr/>
                    <a:lstStyle/>
                    <a:p>
                      <a:pPr algn="ctr"/>
                      <a:r>
                        <a:rPr lang="en-US" sz="1000">
                          <a:latin typeface="Times New Roman" panose="02020603050405020304" pitchFamily="18" charset="0"/>
                          <a:cs typeface="Times New Roman" panose="02020603050405020304" pitchFamily="18" charset="0"/>
                        </a:rPr>
                        <a:t>v10</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2024</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Оптимизация для </a:t>
                      </a:r>
                      <a:r>
                        <a:rPr lang="en-US" sz="1000" dirty="0">
                          <a:latin typeface="Times New Roman" panose="02020603050405020304" pitchFamily="18" charset="0"/>
                          <a:cs typeface="Times New Roman" panose="02020603050405020304" pitchFamily="18" charset="0"/>
                        </a:rPr>
                        <a:t>edge / </a:t>
                      </a:r>
                      <a:r>
                        <a:rPr lang="ru-RU" sz="1000" dirty="0">
                          <a:latin typeface="Times New Roman" panose="02020603050405020304" pitchFamily="18" charset="0"/>
                          <a:cs typeface="Times New Roman" panose="02020603050405020304" pitchFamily="18" charset="0"/>
                        </a:rPr>
                        <a:t>аппаратно-дружественных решений: </a:t>
                      </a:r>
                      <a:r>
                        <a:rPr lang="en-US" sz="1000" dirty="0">
                          <a:latin typeface="Times New Roman" panose="02020603050405020304" pitchFamily="18" charset="0"/>
                          <a:cs typeface="Times New Roman" panose="02020603050405020304" pitchFamily="18" charset="0"/>
                        </a:rPr>
                        <a:t>quantization-aware training, </a:t>
                      </a:r>
                      <a:r>
                        <a:rPr lang="ru-RU" sz="1000" dirty="0">
                          <a:latin typeface="Times New Roman" panose="02020603050405020304" pitchFamily="18" charset="0"/>
                          <a:cs typeface="Times New Roman" panose="02020603050405020304" pitchFamily="18" charset="0"/>
                        </a:rPr>
                        <a:t>упрощение </a:t>
                      </a:r>
                      <a:r>
                        <a:rPr lang="ru-RU" sz="1000" dirty="0" err="1">
                          <a:latin typeface="Times New Roman" panose="02020603050405020304" pitchFamily="18" charset="0"/>
                          <a:cs typeface="Times New Roman" panose="02020603050405020304" pitchFamily="18" charset="0"/>
                        </a:rPr>
                        <a:t>инференса</a:t>
                      </a:r>
                      <a:r>
                        <a:rPr lang="ru-RU" sz="1000" dirty="0">
                          <a:latin typeface="Times New Roman" panose="02020603050405020304" pitchFamily="18" charset="0"/>
                          <a:cs typeface="Times New Roman" panose="02020603050405020304" pitchFamily="18" charset="0"/>
                        </a:rPr>
                        <a:t>, возможно </a:t>
                      </a:r>
                      <a:r>
                        <a:rPr lang="en-US" sz="1000" dirty="0">
                          <a:latin typeface="Times New Roman" panose="02020603050405020304" pitchFamily="18" charset="0"/>
                          <a:cs typeface="Times New Roman" panose="02020603050405020304" pitchFamily="18" charset="0"/>
                        </a:rPr>
                        <a:t>NMS-free.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(640) ≈ 53.7% </a:t>
                      </a:r>
                      <a:endParaRPr lang="ru-RU" sz="1000" b="0" dirty="0" smtClean="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516036456"/>
                  </a:ext>
                </a:extLst>
              </a:tr>
              <a:tr h="370840">
                <a:tc>
                  <a:txBody>
                    <a:bodyPr/>
                    <a:lstStyle/>
                    <a:p>
                      <a:pPr algn="ctr"/>
                      <a:r>
                        <a:rPr lang="en-US" sz="1000">
                          <a:latin typeface="Times New Roman" panose="02020603050405020304" pitchFamily="18" charset="0"/>
                          <a:cs typeface="Times New Roman" panose="02020603050405020304" pitchFamily="18" charset="0"/>
                        </a:rPr>
                        <a:t>v11</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2024</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ru-RU" sz="1000" dirty="0">
                          <a:latin typeface="Times New Roman" panose="02020603050405020304" pitchFamily="18" charset="0"/>
                          <a:cs typeface="Times New Roman" panose="02020603050405020304" pitchFamily="18" charset="0"/>
                        </a:rPr>
                        <a:t>Гибрид CNN-</a:t>
                      </a:r>
                      <a:r>
                        <a:rPr lang="ru-RU" sz="1000" dirty="0" err="1">
                          <a:latin typeface="Times New Roman" panose="02020603050405020304" pitchFamily="18" charset="0"/>
                          <a:cs typeface="Times New Roman" panose="02020603050405020304" pitchFamily="18" charset="0"/>
                        </a:rPr>
                        <a:t>Transformer</a:t>
                      </a:r>
                      <a:r>
                        <a:rPr lang="ru-RU" sz="1000" dirty="0">
                          <a:latin typeface="Times New Roman" panose="02020603050405020304" pitchFamily="18" charset="0"/>
                          <a:cs typeface="Times New Roman" panose="02020603050405020304" pitchFamily="18" charset="0"/>
                        </a:rPr>
                        <a:t> архитектуры, новые блоки (например C3k2, C2PSA) для улучшения эффективности и точности.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(640) ≈ 54.4 % </a:t>
                      </a:r>
                      <a:endParaRPr lang="ru-RU" sz="1000" b="0" dirty="0" smtClean="0">
                        <a:latin typeface="Times New Roman" panose="02020603050405020304" pitchFamily="18" charset="0"/>
                        <a:cs typeface="Times New Roman" panose="02020603050405020304" pitchFamily="18" charset="0"/>
                      </a:endParaRPr>
                    </a:p>
                    <a:p>
                      <a:endParaRPr lang="ru-RU" sz="10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06015964"/>
                  </a:ext>
                </a:extLst>
              </a:tr>
              <a:tr h="370840">
                <a:tc>
                  <a:txBody>
                    <a:bodyPr/>
                    <a:lstStyle/>
                    <a:p>
                      <a:pPr algn="ctr"/>
                      <a:r>
                        <a:rPr lang="en-US" sz="1000">
                          <a:latin typeface="Times New Roman" panose="02020603050405020304" pitchFamily="18" charset="0"/>
                          <a:cs typeface="Times New Roman" panose="02020603050405020304" pitchFamily="18" charset="0"/>
                        </a:rPr>
                        <a:t>v12</a:t>
                      </a:r>
                    </a:p>
                  </a:txBody>
                  <a:tcPr anchor="ctr"/>
                </a:tc>
                <a:tc>
                  <a:txBody>
                    <a:bodyPr/>
                    <a:lstStyle/>
                    <a:p>
                      <a:pPr algn="ctr"/>
                      <a:r>
                        <a:rPr lang="ru-RU" sz="1000" dirty="0" smtClean="0">
                          <a:latin typeface="Times New Roman" panose="02020603050405020304" pitchFamily="18" charset="0"/>
                          <a:cs typeface="Times New Roman" panose="02020603050405020304" pitchFamily="18" charset="0"/>
                        </a:rPr>
                        <a:t>2025</a:t>
                      </a:r>
                      <a:endParaRPr lang="ru-RU" sz="1000" dirty="0">
                        <a:latin typeface="Times New Roman" panose="02020603050405020304" pitchFamily="18" charset="0"/>
                        <a:cs typeface="Times New Roman" panose="02020603050405020304" pitchFamily="18" charset="0"/>
                      </a:endParaRPr>
                    </a:p>
                  </a:txBody>
                  <a:tcPr anchor="ctr"/>
                </a:tc>
                <a:tc>
                  <a:txBody>
                    <a:bodyPr/>
                    <a:lstStyle/>
                    <a:p>
                      <a:pPr algn="ctr"/>
                      <a:r>
                        <a:rPr lang="en-US" sz="1000" dirty="0">
                          <a:latin typeface="Times New Roman" panose="02020603050405020304" pitchFamily="18" charset="0"/>
                          <a:cs typeface="Times New Roman" panose="02020603050405020304" pitchFamily="18" charset="0"/>
                        </a:rPr>
                        <a:t>«Attention-centric» </a:t>
                      </a:r>
                      <a:r>
                        <a:rPr lang="ru-RU" sz="1000" dirty="0">
                          <a:latin typeface="Times New Roman" panose="02020603050405020304" pitchFamily="18" charset="0"/>
                          <a:cs typeface="Times New Roman" panose="02020603050405020304" pitchFamily="18" charset="0"/>
                        </a:rPr>
                        <a:t>дизайн: модуль </a:t>
                      </a:r>
                      <a:r>
                        <a:rPr lang="en-US" sz="1000" dirty="0">
                          <a:latin typeface="Times New Roman" panose="02020603050405020304" pitchFamily="18" charset="0"/>
                          <a:cs typeface="Times New Roman" panose="02020603050405020304" pitchFamily="18" charset="0"/>
                        </a:rPr>
                        <a:t>Area Attention (A²), R-ELAN (Residual Efficient Layer Aggregation Networks), </a:t>
                      </a:r>
                      <a:r>
                        <a:rPr lang="ru-RU" sz="1000" dirty="0">
                          <a:latin typeface="Times New Roman" panose="02020603050405020304" pitchFamily="18" charset="0"/>
                          <a:cs typeface="Times New Roman" panose="02020603050405020304" pitchFamily="18" charset="0"/>
                        </a:rPr>
                        <a:t>оптимизированный </a:t>
                      </a:r>
                      <a:r>
                        <a:rPr lang="en-US" sz="1000" dirty="0">
                          <a:latin typeface="Times New Roman" panose="02020603050405020304" pitchFamily="18" charset="0"/>
                          <a:cs typeface="Times New Roman" panose="02020603050405020304" pitchFamily="18" charset="0"/>
                        </a:rPr>
                        <a:t>backbone </a:t>
                      </a:r>
                      <a:r>
                        <a:rPr lang="ru-RU" sz="1000" dirty="0">
                          <a:latin typeface="Times New Roman" panose="02020603050405020304" pitchFamily="18" charset="0"/>
                          <a:cs typeface="Times New Roman" panose="02020603050405020304" pitchFamily="18" charset="0"/>
                        </a:rPr>
                        <a:t>и </a:t>
                      </a:r>
                      <a:r>
                        <a:rPr lang="en-US" sz="1000" dirty="0">
                          <a:latin typeface="Times New Roman" panose="02020603050405020304" pitchFamily="18" charset="0"/>
                          <a:cs typeface="Times New Roman" panose="02020603050405020304" pitchFamily="18" charset="0"/>
                        </a:rPr>
                        <a:t>feature-</a:t>
                      </a:r>
                      <a:r>
                        <a:rPr lang="ru-RU" sz="1000" dirty="0">
                          <a:latin typeface="Times New Roman" panose="02020603050405020304" pitchFamily="18" charset="0"/>
                          <a:cs typeface="Times New Roman" panose="02020603050405020304" pitchFamily="18" charset="0"/>
                        </a:rPr>
                        <a:t>агрегация. </a:t>
                      </a:r>
                      <a:endParaRPr lang="en-US" sz="1000" dirty="0">
                        <a:latin typeface="Times New Roman" panose="02020603050405020304" pitchFamily="18" charset="0"/>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dirty="0" smtClean="0">
                          <a:latin typeface="Times New Roman" panose="02020603050405020304" pitchFamily="18" charset="0"/>
                          <a:cs typeface="Times New Roman" panose="02020603050405020304" pitchFamily="18" charset="0"/>
                        </a:rPr>
                        <a:t>COCO mAP (640) ≈</a:t>
                      </a:r>
                      <a:r>
                        <a:rPr lang="en-US" sz="1000" b="0" dirty="0" smtClean="0">
                          <a:latin typeface="Times New Roman" panose="02020603050405020304" pitchFamily="18" charset="0"/>
                          <a:cs typeface="Times New Roman" panose="02020603050405020304" pitchFamily="18" charset="0"/>
                        </a:rPr>
                        <a:t> 55.2%</a:t>
                      </a:r>
                      <a:endParaRPr lang="ru-RU" sz="1000" b="0" dirty="0" smtClean="0">
                        <a:latin typeface="Times New Roman" panose="02020603050405020304" pitchFamily="18" charset="0"/>
                        <a:cs typeface="Times New Roman" panose="02020603050405020304" pitchFamily="18" charset="0"/>
                      </a:endParaRPr>
                    </a:p>
                    <a:p>
                      <a:endParaRPr lang="ru-RU" dirty="0"/>
                    </a:p>
                  </a:txBody>
                  <a:tcPr anchor="ctr"/>
                </a:tc>
                <a:extLst>
                  <a:ext uri="{0D108BD9-81ED-4DB2-BD59-A6C34878D82A}">
                    <a16:rowId xmlns:a16="http://schemas.microsoft.com/office/drawing/2014/main" val="777034840"/>
                  </a:ext>
                </a:extLst>
              </a:tr>
            </a:tbl>
          </a:graphicData>
        </a:graphic>
      </p:graphicFrame>
    </p:spTree>
    <p:extLst>
      <p:ext uri="{BB962C8B-B14F-4D97-AF65-F5344CB8AC3E}">
        <p14:creationId xmlns:p14="http://schemas.microsoft.com/office/powerpoint/2010/main" val="37160281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2403" y="-223325"/>
            <a:ext cx="9692640" cy="1325562"/>
          </a:xfrm>
        </p:spPr>
        <p:txBody>
          <a:bodyPr/>
          <a:lstStyle/>
          <a:p>
            <a:r>
              <a:rPr lang="ru-RU" b="1" dirty="0"/>
              <a:t>Подготовка </a:t>
            </a:r>
            <a:r>
              <a:rPr lang="ru-RU" b="1" dirty="0" err="1" smtClean="0"/>
              <a:t>датасета</a:t>
            </a:r>
            <a:endParaRPr lang="ru-RU" dirty="0"/>
          </a:p>
        </p:txBody>
      </p:sp>
      <p:sp>
        <p:nvSpPr>
          <p:cNvPr id="3" name="Объект 2"/>
          <p:cNvSpPr>
            <a:spLocks noGrp="1"/>
          </p:cNvSpPr>
          <p:nvPr>
            <p:ph idx="1"/>
          </p:nvPr>
        </p:nvSpPr>
        <p:spPr>
          <a:xfrm>
            <a:off x="800100" y="1102237"/>
            <a:ext cx="9478108" cy="5597501"/>
          </a:xfrm>
        </p:spPr>
        <p:txBody>
          <a:bodyPr>
            <a:noAutofit/>
          </a:bodyPr>
          <a:lstStyle/>
          <a:p>
            <a:pPr marL="0" indent="0">
              <a:spcBef>
                <a:spcPts val="400"/>
              </a:spcBef>
              <a:buNone/>
            </a:pPr>
            <a:r>
              <a:rPr lang="ru-RU" sz="900" b="1" dirty="0" smtClean="0">
                <a:latin typeface="Times New Roman" panose="02020603050405020304" pitchFamily="18" charset="0"/>
                <a:cs typeface="Times New Roman" panose="02020603050405020304" pitchFamily="18" charset="0"/>
              </a:rPr>
              <a:t>1. Репрезентативность </a:t>
            </a:r>
            <a:r>
              <a:rPr lang="ru-RU" sz="900" b="1" dirty="0">
                <a:latin typeface="Times New Roman" panose="02020603050405020304" pitchFamily="18" charset="0"/>
                <a:cs typeface="Times New Roman" panose="02020603050405020304" pitchFamily="18" charset="0"/>
              </a:rPr>
              <a:t>данных</a:t>
            </a:r>
            <a:endParaRPr lang="ru-RU" sz="900" dirty="0">
              <a:latin typeface="Times New Roman" panose="02020603050405020304" pitchFamily="18" charset="0"/>
              <a:cs typeface="Times New Roman" panose="02020603050405020304" pitchFamily="18" charset="0"/>
            </a:endParaRPr>
          </a:p>
          <a:p>
            <a:pPr marL="617220" lvl="1" indent="-342900">
              <a:spcBef>
                <a:spcPts val="400"/>
              </a:spcBef>
              <a:buFont typeface="+mj-lt"/>
              <a:buAutoNum type="arabicPeriod"/>
            </a:pPr>
            <a:r>
              <a:rPr lang="ru-RU" sz="900" dirty="0" err="1">
                <a:latin typeface="Times New Roman" panose="02020603050405020304" pitchFamily="18" charset="0"/>
                <a:cs typeface="Times New Roman" panose="02020603050405020304" pitchFamily="18" charset="0"/>
              </a:rPr>
              <a:t>Датасет</a:t>
            </a:r>
            <a:r>
              <a:rPr lang="ru-RU" sz="900" dirty="0">
                <a:latin typeface="Times New Roman" panose="02020603050405020304" pitchFamily="18" charset="0"/>
                <a:cs typeface="Times New Roman" panose="02020603050405020304" pitchFamily="18" charset="0"/>
              </a:rPr>
              <a:t> должен отражать </a:t>
            </a:r>
            <a:r>
              <a:rPr lang="ru-RU" sz="900" b="1" dirty="0">
                <a:latin typeface="Times New Roman" panose="02020603050405020304" pitchFamily="18" charset="0"/>
                <a:cs typeface="Times New Roman" panose="02020603050405020304" pitchFamily="18" charset="0"/>
              </a:rPr>
              <a:t>реальные условия</a:t>
            </a:r>
            <a:r>
              <a:rPr lang="ru-RU" sz="900" dirty="0">
                <a:latin typeface="Times New Roman" panose="02020603050405020304" pitchFamily="18" charset="0"/>
                <a:cs typeface="Times New Roman" panose="02020603050405020304" pitchFamily="18" charset="0"/>
              </a:rPr>
              <a:t>, в которых </a:t>
            </a:r>
            <a:r>
              <a:rPr lang="ru-RU" sz="900" dirty="0" smtClean="0">
                <a:latin typeface="Times New Roman" panose="02020603050405020304" pitchFamily="18" charset="0"/>
                <a:cs typeface="Times New Roman" panose="02020603050405020304" pitchFamily="18" charset="0"/>
              </a:rPr>
              <a:t>будет использоваться </a:t>
            </a:r>
            <a:r>
              <a:rPr lang="ru-RU" sz="900" dirty="0">
                <a:latin typeface="Times New Roman" panose="02020603050405020304" pitchFamily="18" charset="0"/>
                <a:cs typeface="Times New Roman" panose="02020603050405020304" pitchFamily="18" charset="0"/>
              </a:rPr>
              <a:t>модель.</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Включайте </a:t>
            </a:r>
            <a:r>
              <a:rPr lang="ru-RU" sz="900" b="1" dirty="0">
                <a:latin typeface="Times New Roman" panose="02020603050405020304" pitchFamily="18" charset="0"/>
                <a:cs typeface="Times New Roman" panose="02020603050405020304" pitchFamily="18" charset="0"/>
              </a:rPr>
              <a:t>разные ракурсы, освещение, контексты</a:t>
            </a:r>
            <a:r>
              <a:rPr lang="ru-RU" sz="900" dirty="0">
                <a:latin typeface="Times New Roman" panose="02020603050405020304" pitchFamily="18" charset="0"/>
                <a:cs typeface="Times New Roman" panose="02020603050405020304" pitchFamily="18" charset="0"/>
              </a:rPr>
              <a:t>.</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Если объект встречается в разных вариациях (цвет, размер, фон) — </a:t>
            </a:r>
            <a:r>
              <a:rPr lang="ru-RU" sz="900" b="1" dirty="0">
                <a:latin typeface="Times New Roman" panose="02020603050405020304" pitchFamily="18" charset="0"/>
                <a:cs typeface="Times New Roman" panose="02020603050405020304" pitchFamily="18" charset="0"/>
              </a:rPr>
              <a:t>все они должны быть в </a:t>
            </a:r>
            <a:r>
              <a:rPr lang="ru-RU" sz="900" b="1" dirty="0" smtClean="0">
                <a:latin typeface="Times New Roman" panose="02020603050405020304" pitchFamily="18" charset="0"/>
                <a:cs typeface="Times New Roman" panose="02020603050405020304" pitchFamily="18" charset="0"/>
              </a:rPr>
              <a:t>выборке</a:t>
            </a:r>
            <a:r>
              <a:rPr lang="ru-RU" sz="900" dirty="0" smtClean="0">
                <a:latin typeface="Times New Roman" panose="02020603050405020304" pitchFamily="18" charset="0"/>
                <a:cs typeface="Times New Roman" panose="02020603050405020304" pitchFamily="18" charset="0"/>
              </a:rPr>
              <a:t>.</a:t>
            </a:r>
          </a:p>
          <a:p>
            <a:pPr marL="0" indent="0">
              <a:spcBef>
                <a:spcPts val="400"/>
              </a:spcBef>
              <a:buNone/>
            </a:pPr>
            <a:r>
              <a:rPr lang="ru-RU" sz="900" i="1" dirty="0" smtClean="0">
                <a:latin typeface="Times New Roman" panose="02020603050405020304" pitchFamily="18" charset="0"/>
                <a:cs typeface="Times New Roman" panose="02020603050405020304" pitchFamily="18" charset="0"/>
              </a:rPr>
              <a:t>Пример</a:t>
            </a:r>
            <a:r>
              <a:rPr lang="ru-RU" sz="900" i="1" dirty="0">
                <a:latin typeface="Times New Roman" panose="02020603050405020304" pitchFamily="18" charset="0"/>
                <a:cs typeface="Times New Roman" panose="02020603050405020304" pitchFamily="18" charset="0"/>
              </a:rPr>
              <a:t>:</a:t>
            </a:r>
            <a:r>
              <a:rPr lang="ru-RU" sz="900" dirty="0">
                <a:latin typeface="Times New Roman" panose="02020603050405020304" pitchFamily="18" charset="0"/>
                <a:cs typeface="Times New Roman" panose="02020603050405020304" pitchFamily="18" charset="0"/>
              </a:rPr>
              <a:t> если обучаем детектор автомобилей, снимки должны включать и седаны, и </a:t>
            </a:r>
            <a:r>
              <a:rPr lang="ru-RU" sz="900" dirty="0" smtClean="0">
                <a:latin typeface="Times New Roman" panose="02020603050405020304" pitchFamily="18" charset="0"/>
                <a:cs typeface="Times New Roman" panose="02020603050405020304" pitchFamily="18" charset="0"/>
              </a:rPr>
              <a:t>грузовики, и разные времена суток.</a:t>
            </a:r>
          </a:p>
          <a:p>
            <a:pPr marL="0" indent="0">
              <a:spcBef>
                <a:spcPts val="400"/>
              </a:spcBef>
              <a:buNone/>
            </a:pPr>
            <a:r>
              <a:rPr lang="ru-RU" sz="900" b="1" dirty="0" smtClean="0">
                <a:latin typeface="Times New Roman" panose="02020603050405020304" pitchFamily="18" charset="0"/>
                <a:cs typeface="Times New Roman" panose="02020603050405020304" pitchFamily="18" charset="0"/>
              </a:rPr>
              <a:t>2. Баланс </a:t>
            </a:r>
            <a:r>
              <a:rPr lang="ru-RU" sz="900" b="1" dirty="0">
                <a:latin typeface="Times New Roman" panose="02020603050405020304" pitchFamily="18" charset="0"/>
                <a:cs typeface="Times New Roman" panose="02020603050405020304" pitchFamily="18" charset="0"/>
              </a:rPr>
              <a:t>классов</a:t>
            </a:r>
            <a:endParaRPr lang="ru-RU" sz="900" dirty="0">
              <a:latin typeface="Times New Roman" panose="02020603050405020304" pitchFamily="18" charset="0"/>
              <a:cs typeface="Times New Roman" panose="02020603050405020304" pitchFamily="18" charset="0"/>
            </a:endParaRP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Количество примеров каждого класса должно быть </a:t>
            </a:r>
            <a:r>
              <a:rPr lang="ru-RU" sz="900" b="1" dirty="0">
                <a:latin typeface="Times New Roman" panose="02020603050405020304" pitchFamily="18" charset="0"/>
                <a:cs typeface="Times New Roman" panose="02020603050405020304" pitchFamily="18" charset="0"/>
              </a:rPr>
              <a:t>примерно одинаковым</a:t>
            </a:r>
            <a:r>
              <a:rPr lang="ru-RU" sz="900" dirty="0">
                <a:latin typeface="Times New Roman" panose="02020603050405020304" pitchFamily="18" charset="0"/>
                <a:cs typeface="Times New Roman" panose="02020603050405020304" pitchFamily="18" charset="0"/>
              </a:rPr>
              <a:t>.</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Если один класс доминирует (например, 90% — “фон”), сеть будет «запоминать» его и игнорировать другие.</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При дисбалансе можно:</a:t>
            </a:r>
          </a:p>
          <a:p>
            <a:pPr marL="891540" lvl="2"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Добавить редкие примеры (</a:t>
            </a:r>
            <a:r>
              <a:rPr lang="ru-RU" sz="900" dirty="0" err="1">
                <a:latin typeface="Times New Roman" panose="02020603050405020304" pitchFamily="18" charset="0"/>
                <a:cs typeface="Times New Roman" panose="02020603050405020304" pitchFamily="18" charset="0"/>
              </a:rPr>
              <a:t>data</a:t>
            </a:r>
            <a:r>
              <a:rPr lang="ru-RU" sz="900" dirty="0">
                <a:latin typeface="Times New Roman" panose="02020603050405020304" pitchFamily="18" charset="0"/>
                <a:cs typeface="Times New Roman" panose="02020603050405020304" pitchFamily="18" charset="0"/>
              </a:rPr>
              <a:t> </a:t>
            </a:r>
            <a:r>
              <a:rPr lang="ru-RU" sz="900" dirty="0" err="1">
                <a:latin typeface="Times New Roman" panose="02020603050405020304" pitchFamily="18" charset="0"/>
                <a:cs typeface="Times New Roman" panose="02020603050405020304" pitchFamily="18" charset="0"/>
              </a:rPr>
              <a:t>collection</a:t>
            </a:r>
            <a:r>
              <a:rPr lang="ru-RU" sz="900" dirty="0">
                <a:latin typeface="Times New Roman" panose="02020603050405020304" pitchFamily="18" charset="0"/>
                <a:cs typeface="Times New Roman" panose="02020603050405020304" pitchFamily="18" charset="0"/>
              </a:rPr>
              <a:t>).</a:t>
            </a:r>
          </a:p>
          <a:p>
            <a:pPr marL="891540" lvl="2"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Использовать </a:t>
            </a:r>
            <a:r>
              <a:rPr lang="ru-RU" sz="900" b="1" dirty="0">
                <a:latin typeface="Times New Roman" panose="02020603050405020304" pitchFamily="18" charset="0"/>
                <a:cs typeface="Times New Roman" panose="02020603050405020304" pitchFamily="18" charset="0"/>
              </a:rPr>
              <a:t>аугментации</a:t>
            </a:r>
            <a:r>
              <a:rPr lang="ru-RU" sz="900" dirty="0">
                <a:latin typeface="Times New Roman" panose="02020603050405020304" pitchFamily="18" charset="0"/>
                <a:cs typeface="Times New Roman" panose="02020603050405020304" pitchFamily="18" charset="0"/>
              </a:rPr>
              <a:t>.</a:t>
            </a:r>
          </a:p>
          <a:p>
            <a:pPr marL="891540" lvl="2"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Применить </a:t>
            </a:r>
            <a:r>
              <a:rPr lang="ru-RU" sz="900" b="1" dirty="0">
                <a:latin typeface="Times New Roman" panose="02020603050405020304" pitchFamily="18" charset="0"/>
                <a:cs typeface="Times New Roman" panose="02020603050405020304" pitchFamily="18" charset="0"/>
              </a:rPr>
              <a:t>взвешенные </a:t>
            </a:r>
            <a:r>
              <a:rPr lang="ru-RU" sz="900" b="1" dirty="0" err="1">
                <a:latin typeface="Times New Roman" panose="02020603050405020304" pitchFamily="18" charset="0"/>
                <a:cs typeface="Times New Roman" panose="02020603050405020304" pitchFamily="18" charset="0"/>
              </a:rPr>
              <a:t>лосс</a:t>
            </a:r>
            <a:r>
              <a:rPr lang="ru-RU" sz="900" b="1" dirty="0">
                <a:latin typeface="Times New Roman" panose="02020603050405020304" pitchFamily="18" charset="0"/>
                <a:cs typeface="Times New Roman" panose="02020603050405020304" pitchFamily="18" charset="0"/>
              </a:rPr>
              <a:t>-функции</a:t>
            </a:r>
            <a:r>
              <a:rPr lang="ru-RU" sz="900" dirty="0">
                <a:latin typeface="Times New Roman" panose="02020603050405020304" pitchFamily="18" charset="0"/>
                <a:cs typeface="Times New Roman" panose="02020603050405020304" pitchFamily="18" charset="0"/>
              </a:rPr>
              <a:t> (например, </a:t>
            </a:r>
            <a:r>
              <a:rPr lang="ru-RU" sz="900" dirty="0" err="1">
                <a:latin typeface="Times New Roman" panose="02020603050405020304" pitchFamily="18" charset="0"/>
                <a:cs typeface="Times New Roman" panose="02020603050405020304" pitchFamily="18" charset="0"/>
              </a:rPr>
              <a:t>Weighted</a:t>
            </a:r>
            <a:r>
              <a:rPr lang="ru-RU" sz="900" dirty="0">
                <a:latin typeface="Times New Roman" panose="02020603050405020304" pitchFamily="18" charset="0"/>
                <a:cs typeface="Times New Roman" panose="02020603050405020304" pitchFamily="18" charset="0"/>
              </a:rPr>
              <a:t> </a:t>
            </a:r>
            <a:r>
              <a:rPr lang="ru-RU" sz="900" dirty="0" err="1">
                <a:latin typeface="Times New Roman" panose="02020603050405020304" pitchFamily="18" charset="0"/>
                <a:cs typeface="Times New Roman" panose="02020603050405020304" pitchFamily="18" charset="0"/>
              </a:rPr>
              <a:t>CrossEntropy</a:t>
            </a:r>
            <a:r>
              <a:rPr lang="ru-RU" sz="900" dirty="0">
                <a:latin typeface="Times New Roman" panose="02020603050405020304" pitchFamily="18" charset="0"/>
                <a:cs typeface="Times New Roman" panose="02020603050405020304" pitchFamily="18" charset="0"/>
              </a:rPr>
              <a:t> или </a:t>
            </a:r>
            <a:r>
              <a:rPr lang="ru-RU" sz="900" dirty="0" err="1">
                <a:latin typeface="Times New Roman" panose="02020603050405020304" pitchFamily="18" charset="0"/>
                <a:cs typeface="Times New Roman" panose="02020603050405020304" pitchFamily="18" charset="0"/>
              </a:rPr>
              <a:t>Focal</a:t>
            </a:r>
            <a:r>
              <a:rPr lang="ru-RU" sz="900" dirty="0">
                <a:latin typeface="Times New Roman" panose="02020603050405020304" pitchFamily="18" charset="0"/>
                <a:cs typeface="Times New Roman" panose="02020603050405020304" pitchFamily="18" charset="0"/>
              </a:rPr>
              <a:t> </a:t>
            </a:r>
            <a:r>
              <a:rPr lang="ru-RU" sz="900" dirty="0" err="1">
                <a:latin typeface="Times New Roman" panose="02020603050405020304" pitchFamily="18" charset="0"/>
                <a:cs typeface="Times New Roman" panose="02020603050405020304" pitchFamily="18" charset="0"/>
              </a:rPr>
              <a:t>Loss</a:t>
            </a:r>
            <a:r>
              <a:rPr lang="ru-RU" sz="900" dirty="0" smtClean="0">
                <a:latin typeface="Times New Roman" panose="02020603050405020304" pitchFamily="18" charset="0"/>
                <a:cs typeface="Times New Roman" panose="02020603050405020304" pitchFamily="18" charset="0"/>
              </a:rPr>
              <a:t>).</a:t>
            </a:r>
          </a:p>
          <a:p>
            <a:pPr marL="0" indent="0">
              <a:spcBef>
                <a:spcPts val="400"/>
              </a:spcBef>
              <a:buNone/>
            </a:pPr>
            <a:r>
              <a:rPr lang="ru-RU" sz="900" b="1" dirty="0" smtClean="0">
                <a:latin typeface="Times New Roman" panose="02020603050405020304" pitchFamily="18" charset="0"/>
                <a:cs typeface="Times New Roman" panose="02020603050405020304" pitchFamily="18" charset="0"/>
              </a:rPr>
              <a:t>3. Качество </a:t>
            </a:r>
            <a:r>
              <a:rPr lang="ru-RU" sz="900" b="1" dirty="0">
                <a:latin typeface="Times New Roman" panose="02020603050405020304" pitchFamily="18" charset="0"/>
                <a:cs typeface="Times New Roman" panose="02020603050405020304" pitchFamily="18" charset="0"/>
              </a:rPr>
              <a:t>аннотаций (разметки)</a:t>
            </a:r>
            <a:endParaRPr lang="ru-RU" sz="900" b="1" dirty="0" smtClean="0">
              <a:latin typeface="Times New Roman" panose="02020603050405020304" pitchFamily="18" charset="0"/>
              <a:cs typeface="Times New Roman" panose="02020603050405020304" pitchFamily="18" charset="0"/>
            </a:endParaRPr>
          </a:p>
          <a:p>
            <a:pPr marL="617220" lvl="1" indent="-342900">
              <a:spcBef>
                <a:spcPts val="400"/>
              </a:spcBef>
              <a:buFont typeface="+mj-lt"/>
              <a:buAutoNum type="arabicPeriod"/>
            </a:pPr>
            <a:r>
              <a:rPr lang="ru-RU" sz="900" dirty="0" smtClean="0">
                <a:latin typeface="Times New Roman" panose="02020603050405020304" pitchFamily="18" charset="0"/>
                <a:cs typeface="Times New Roman" panose="02020603050405020304" pitchFamily="18" charset="0"/>
              </a:rPr>
              <a:t>Разметка </a:t>
            </a:r>
            <a:r>
              <a:rPr lang="ru-RU" sz="900" dirty="0">
                <a:latin typeface="Times New Roman" panose="02020603050405020304" pitchFamily="18" charset="0"/>
                <a:cs typeface="Times New Roman" panose="02020603050405020304" pitchFamily="18" charset="0"/>
              </a:rPr>
              <a:t>должна быть точной и </a:t>
            </a:r>
            <a:r>
              <a:rPr lang="ru-RU" sz="900" dirty="0" smtClean="0">
                <a:latin typeface="Times New Roman" panose="02020603050405020304" pitchFamily="18" charset="0"/>
                <a:cs typeface="Times New Roman" panose="02020603050405020304" pitchFamily="18" charset="0"/>
              </a:rPr>
              <a:t>консистентной.</a:t>
            </a:r>
          </a:p>
          <a:p>
            <a:pPr marL="617220" lvl="1" indent="-342900">
              <a:spcBef>
                <a:spcPts val="400"/>
              </a:spcBef>
              <a:buFont typeface="+mj-lt"/>
              <a:buAutoNum type="arabicPeriod"/>
            </a:pPr>
            <a:r>
              <a:rPr lang="ru-RU" sz="900" dirty="0" smtClean="0">
                <a:latin typeface="Times New Roman" panose="02020603050405020304" pitchFamily="18" charset="0"/>
                <a:cs typeface="Times New Roman" panose="02020603050405020304" pitchFamily="18" charset="0"/>
              </a:rPr>
              <a:t>Ошибки </a:t>
            </a:r>
            <a:r>
              <a:rPr lang="ru-RU" sz="900" dirty="0">
                <a:latin typeface="Times New Roman" panose="02020603050405020304" pitchFamily="18" charset="0"/>
                <a:cs typeface="Times New Roman" panose="02020603050405020304" pitchFamily="18" charset="0"/>
              </a:rPr>
              <a:t>аннотации = шум в обучении.</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Всегда делайте </a:t>
            </a:r>
            <a:r>
              <a:rPr lang="ru-RU" sz="900" b="1" dirty="0">
                <a:latin typeface="Times New Roman" panose="02020603050405020304" pitchFamily="18" charset="0"/>
                <a:cs typeface="Times New Roman" panose="02020603050405020304" pitchFamily="18" charset="0"/>
              </a:rPr>
              <a:t>ревизию разметки</a:t>
            </a:r>
            <a:r>
              <a:rPr lang="ru-RU" sz="900" dirty="0">
                <a:latin typeface="Times New Roman" panose="02020603050405020304" pitchFamily="18" charset="0"/>
                <a:cs typeface="Times New Roman" panose="02020603050405020304" pitchFamily="18" charset="0"/>
              </a:rPr>
              <a:t>: случайная проверка, кросс-проверка двумя людьми.</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При сегментации — следите за корректными границами масок;</a:t>
            </a:r>
            <a:br>
              <a:rPr lang="ru-RU" sz="900" dirty="0">
                <a:latin typeface="Times New Roman" panose="02020603050405020304" pitchFamily="18" charset="0"/>
                <a:cs typeface="Times New Roman" panose="02020603050405020304" pitchFamily="18" charset="0"/>
              </a:rPr>
            </a:br>
            <a:r>
              <a:rPr lang="ru-RU" sz="900" dirty="0" smtClean="0">
                <a:latin typeface="Times New Roman" panose="02020603050405020304" pitchFamily="18" charset="0"/>
                <a:cs typeface="Times New Roman" panose="02020603050405020304" pitchFamily="18" charset="0"/>
              </a:rPr>
              <a:t>при </a:t>
            </a:r>
            <a:r>
              <a:rPr lang="ru-RU" sz="900" dirty="0" err="1">
                <a:latin typeface="Times New Roman" panose="02020603050405020304" pitchFamily="18" charset="0"/>
                <a:cs typeface="Times New Roman" panose="02020603050405020304" pitchFamily="18" charset="0"/>
              </a:rPr>
              <a:t>детекции</a:t>
            </a:r>
            <a:r>
              <a:rPr lang="ru-RU" sz="900" dirty="0">
                <a:latin typeface="Times New Roman" panose="02020603050405020304" pitchFamily="18" charset="0"/>
                <a:cs typeface="Times New Roman" panose="02020603050405020304" pitchFamily="18" charset="0"/>
              </a:rPr>
              <a:t> — </a:t>
            </a:r>
            <a:r>
              <a:rPr lang="ru-RU" sz="900" dirty="0" err="1">
                <a:latin typeface="Times New Roman" panose="02020603050405020304" pitchFamily="18" charset="0"/>
                <a:cs typeface="Times New Roman" panose="02020603050405020304" pitchFamily="18" charset="0"/>
              </a:rPr>
              <a:t>bounding</a:t>
            </a:r>
            <a:r>
              <a:rPr lang="ru-RU" sz="900" dirty="0">
                <a:latin typeface="Times New Roman" panose="02020603050405020304" pitchFamily="18" charset="0"/>
                <a:cs typeface="Times New Roman" panose="02020603050405020304" pitchFamily="18" charset="0"/>
              </a:rPr>
              <a:t> </a:t>
            </a:r>
            <a:r>
              <a:rPr lang="ru-RU" sz="900" dirty="0" err="1">
                <a:latin typeface="Times New Roman" panose="02020603050405020304" pitchFamily="18" charset="0"/>
                <a:cs typeface="Times New Roman" panose="02020603050405020304" pitchFamily="18" charset="0"/>
              </a:rPr>
              <a:t>box</a:t>
            </a:r>
            <a:r>
              <a:rPr lang="ru-RU" sz="900" dirty="0">
                <a:latin typeface="Times New Roman" panose="02020603050405020304" pitchFamily="18" charset="0"/>
                <a:cs typeface="Times New Roman" panose="02020603050405020304" pitchFamily="18" charset="0"/>
              </a:rPr>
              <a:t> должен точно покрывать объект, но не “захватывать” фон.</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Используйте профессиональные инструменты: </a:t>
            </a:r>
            <a:r>
              <a:rPr lang="ru-RU" sz="900" b="1" dirty="0">
                <a:latin typeface="Times New Roman" panose="02020603050405020304" pitchFamily="18" charset="0"/>
                <a:cs typeface="Times New Roman" panose="02020603050405020304" pitchFamily="18" charset="0"/>
              </a:rPr>
              <a:t>CVAT, </a:t>
            </a:r>
            <a:r>
              <a:rPr lang="ru-RU" sz="900" b="1" dirty="0" err="1">
                <a:latin typeface="Times New Roman" panose="02020603050405020304" pitchFamily="18" charset="0"/>
                <a:cs typeface="Times New Roman" panose="02020603050405020304" pitchFamily="18" charset="0"/>
              </a:rPr>
              <a:t>Label</a:t>
            </a:r>
            <a:r>
              <a:rPr lang="ru-RU" sz="900" b="1" dirty="0">
                <a:latin typeface="Times New Roman" panose="02020603050405020304" pitchFamily="18" charset="0"/>
                <a:cs typeface="Times New Roman" panose="02020603050405020304" pitchFamily="18" charset="0"/>
              </a:rPr>
              <a:t> </a:t>
            </a:r>
            <a:r>
              <a:rPr lang="ru-RU" sz="900" b="1" dirty="0" err="1">
                <a:latin typeface="Times New Roman" panose="02020603050405020304" pitchFamily="18" charset="0"/>
                <a:cs typeface="Times New Roman" panose="02020603050405020304" pitchFamily="18" charset="0"/>
              </a:rPr>
              <a:t>Studio</a:t>
            </a:r>
            <a:r>
              <a:rPr lang="ru-RU" sz="900" b="1" dirty="0">
                <a:latin typeface="Times New Roman" panose="02020603050405020304" pitchFamily="18" charset="0"/>
                <a:cs typeface="Times New Roman" panose="02020603050405020304" pitchFamily="18" charset="0"/>
              </a:rPr>
              <a:t>, </a:t>
            </a:r>
            <a:r>
              <a:rPr lang="ru-RU" sz="900" b="1" dirty="0" err="1">
                <a:latin typeface="Times New Roman" panose="02020603050405020304" pitchFamily="18" charset="0"/>
                <a:cs typeface="Times New Roman" panose="02020603050405020304" pitchFamily="18" charset="0"/>
              </a:rPr>
              <a:t>Roboflow</a:t>
            </a:r>
            <a:r>
              <a:rPr lang="ru-RU" sz="900" b="1" dirty="0">
                <a:latin typeface="Times New Roman" panose="02020603050405020304" pitchFamily="18" charset="0"/>
                <a:cs typeface="Times New Roman" panose="02020603050405020304" pitchFamily="18" charset="0"/>
              </a:rPr>
              <a:t>, </a:t>
            </a:r>
            <a:r>
              <a:rPr lang="ru-RU" sz="900" b="1" dirty="0" err="1">
                <a:latin typeface="Times New Roman" panose="02020603050405020304" pitchFamily="18" charset="0"/>
                <a:cs typeface="Times New Roman" panose="02020603050405020304" pitchFamily="18" charset="0"/>
              </a:rPr>
              <a:t>Supervisely</a:t>
            </a:r>
            <a:r>
              <a:rPr lang="ru-RU" sz="900" dirty="0" smtClean="0">
                <a:latin typeface="Times New Roman" panose="02020603050405020304" pitchFamily="18" charset="0"/>
                <a:cs typeface="Times New Roman" panose="02020603050405020304" pitchFamily="18" charset="0"/>
              </a:rPr>
              <a:t>.</a:t>
            </a:r>
          </a:p>
          <a:p>
            <a:pPr marL="0" indent="0">
              <a:spcBef>
                <a:spcPts val="400"/>
              </a:spcBef>
              <a:buNone/>
            </a:pPr>
            <a:r>
              <a:rPr lang="ru-RU" sz="900" b="1" dirty="0" smtClean="0">
                <a:latin typeface="Times New Roman" panose="02020603050405020304" pitchFamily="18" charset="0"/>
                <a:cs typeface="Times New Roman" panose="02020603050405020304" pitchFamily="18" charset="0"/>
              </a:rPr>
              <a:t>4. Разделение </a:t>
            </a:r>
            <a:r>
              <a:rPr lang="ru-RU" sz="900" b="1" dirty="0">
                <a:latin typeface="Times New Roman" panose="02020603050405020304" pitchFamily="18" charset="0"/>
                <a:cs typeface="Times New Roman" panose="02020603050405020304" pitchFamily="18" charset="0"/>
              </a:rPr>
              <a:t>выборки (</a:t>
            </a:r>
            <a:r>
              <a:rPr lang="ru-RU" sz="900" b="1" dirty="0" err="1">
                <a:latin typeface="Times New Roman" panose="02020603050405020304" pitchFamily="18" charset="0"/>
                <a:cs typeface="Times New Roman" panose="02020603050405020304" pitchFamily="18" charset="0"/>
              </a:rPr>
              <a:t>train</a:t>
            </a:r>
            <a:r>
              <a:rPr lang="ru-RU" sz="900" b="1" dirty="0">
                <a:latin typeface="Times New Roman" panose="02020603050405020304" pitchFamily="18" charset="0"/>
                <a:cs typeface="Times New Roman" panose="02020603050405020304" pitchFamily="18" charset="0"/>
              </a:rPr>
              <a:t> / </a:t>
            </a:r>
            <a:r>
              <a:rPr lang="ru-RU" sz="900" b="1" dirty="0" err="1">
                <a:latin typeface="Times New Roman" panose="02020603050405020304" pitchFamily="18" charset="0"/>
                <a:cs typeface="Times New Roman" panose="02020603050405020304" pitchFamily="18" charset="0"/>
              </a:rPr>
              <a:t>val</a:t>
            </a:r>
            <a:r>
              <a:rPr lang="ru-RU" sz="900" b="1" dirty="0">
                <a:latin typeface="Times New Roman" panose="02020603050405020304" pitchFamily="18" charset="0"/>
                <a:cs typeface="Times New Roman" panose="02020603050405020304" pitchFamily="18" charset="0"/>
              </a:rPr>
              <a:t> / </a:t>
            </a:r>
            <a:r>
              <a:rPr lang="ru-RU" sz="900" b="1" dirty="0" err="1">
                <a:latin typeface="Times New Roman" panose="02020603050405020304" pitchFamily="18" charset="0"/>
                <a:cs typeface="Times New Roman" panose="02020603050405020304" pitchFamily="18" charset="0"/>
              </a:rPr>
              <a:t>test</a:t>
            </a:r>
            <a:r>
              <a:rPr lang="ru-RU" sz="900" b="1" dirty="0">
                <a:latin typeface="Times New Roman" panose="02020603050405020304" pitchFamily="18" charset="0"/>
                <a:cs typeface="Times New Roman" panose="02020603050405020304" pitchFamily="18" charset="0"/>
              </a:rPr>
              <a:t>)</a:t>
            </a:r>
            <a:endParaRPr lang="ru-RU" sz="900" b="1" dirty="0" smtClean="0">
              <a:latin typeface="Times New Roman" panose="02020603050405020304" pitchFamily="18" charset="0"/>
              <a:cs typeface="Times New Roman" panose="02020603050405020304" pitchFamily="18" charset="0"/>
            </a:endParaRPr>
          </a:p>
          <a:p>
            <a:pPr marL="617220" lvl="1" indent="-342900">
              <a:spcBef>
                <a:spcPts val="400"/>
              </a:spcBef>
              <a:buFont typeface="+mj-lt"/>
              <a:buAutoNum type="arabicPeriod"/>
            </a:pPr>
            <a:r>
              <a:rPr lang="ru-RU" sz="900" dirty="0" err="1" smtClean="0">
                <a:latin typeface="Times New Roman" panose="02020603050405020304" pitchFamily="18" charset="0"/>
                <a:cs typeface="Times New Roman" panose="02020603050405020304" pitchFamily="18" charset="0"/>
              </a:rPr>
              <a:t>Train</a:t>
            </a:r>
            <a:r>
              <a:rPr lang="ru-RU" sz="900" dirty="0" smtClean="0">
                <a:latin typeface="Times New Roman" panose="02020603050405020304" pitchFamily="18" charset="0"/>
                <a:cs typeface="Times New Roman" panose="02020603050405020304" pitchFamily="18" charset="0"/>
              </a:rPr>
              <a:t> </a:t>
            </a:r>
            <a:r>
              <a:rPr lang="ru-RU" sz="900" dirty="0">
                <a:latin typeface="Times New Roman" panose="02020603050405020304" pitchFamily="18" charset="0"/>
                <a:cs typeface="Times New Roman" panose="02020603050405020304" pitchFamily="18" charset="0"/>
              </a:rPr>
              <a:t>(70–80%) — обучение.</a:t>
            </a:r>
          </a:p>
          <a:p>
            <a:pPr marL="617220" lvl="1" indent="-342900">
              <a:spcBef>
                <a:spcPts val="400"/>
              </a:spcBef>
              <a:buFont typeface="+mj-lt"/>
              <a:buAutoNum type="arabicPeriod"/>
            </a:pPr>
            <a:r>
              <a:rPr lang="ru-RU" sz="900" dirty="0" err="1">
                <a:latin typeface="Times New Roman" panose="02020603050405020304" pitchFamily="18" charset="0"/>
                <a:cs typeface="Times New Roman" panose="02020603050405020304" pitchFamily="18" charset="0"/>
              </a:rPr>
              <a:t>Validation</a:t>
            </a:r>
            <a:r>
              <a:rPr lang="ru-RU" sz="900" dirty="0">
                <a:latin typeface="Times New Roman" panose="02020603050405020304" pitchFamily="18" charset="0"/>
                <a:cs typeface="Times New Roman" panose="02020603050405020304" pitchFamily="18" charset="0"/>
              </a:rPr>
              <a:t> (10–15%) — подбор </a:t>
            </a:r>
            <a:r>
              <a:rPr lang="ru-RU" sz="900" dirty="0" err="1">
                <a:latin typeface="Times New Roman" panose="02020603050405020304" pitchFamily="18" charset="0"/>
                <a:cs typeface="Times New Roman" panose="02020603050405020304" pitchFamily="18" charset="0"/>
              </a:rPr>
              <a:t>гиперпараметров</a:t>
            </a:r>
            <a:r>
              <a:rPr lang="ru-RU" sz="900" dirty="0">
                <a:latin typeface="Times New Roman" panose="02020603050405020304" pitchFamily="18" charset="0"/>
                <a:cs typeface="Times New Roman" panose="02020603050405020304" pitchFamily="18" charset="0"/>
              </a:rPr>
              <a:t>.</a:t>
            </a:r>
          </a:p>
          <a:p>
            <a:pPr marL="617220" lvl="1" indent="-342900">
              <a:spcBef>
                <a:spcPts val="400"/>
              </a:spcBef>
              <a:buFont typeface="+mj-lt"/>
              <a:buAutoNum type="arabicPeriod"/>
            </a:pPr>
            <a:r>
              <a:rPr lang="ru-RU" sz="900" dirty="0" err="1">
                <a:latin typeface="Times New Roman" panose="02020603050405020304" pitchFamily="18" charset="0"/>
                <a:cs typeface="Times New Roman" panose="02020603050405020304" pitchFamily="18" charset="0"/>
              </a:rPr>
              <a:t>Test</a:t>
            </a:r>
            <a:r>
              <a:rPr lang="ru-RU" sz="900" dirty="0">
                <a:latin typeface="Times New Roman" panose="02020603050405020304" pitchFamily="18" charset="0"/>
                <a:cs typeface="Times New Roman" panose="02020603050405020304" pitchFamily="18" charset="0"/>
              </a:rPr>
              <a:t> (10–15%) — итоговая оценка модели.</a:t>
            </a:r>
          </a:p>
          <a:p>
            <a:pPr marL="617220" lvl="1" indent="-342900">
              <a:spcBef>
                <a:spcPts val="400"/>
              </a:spcBef>
              <a:buFont typeface="+mj-lt"/>
              <a:buAutoNum type="arabicPeriod"/>
            </a:pPr>
            <a:r>
              <a:rPr lang="ru-RU" sz="900" dirty="0">
                <a:latin typeface="Times New Roman" panose="02020603050405020304" pitchFamily="18" charset="0"/>
                <a:cs typeface="Times New Roman" panose="02020603050405020304" pitchFamily="18" charset="0"/>
              </a:rPr>
              <a:t>Делить по объектам, а не по изображениям, если в кадрах встречаются одни и те же объекты (иначе будет утечка данных).</a:t>
            </a:r>
          </a:p>
          <a:p>
            <a:pPr marL="0" indent="0">
              <a:spcBef>
                <a:spcPts val="400"/>
              </a:spcBef>
              <a:buNone/>
            </a:pPr>
            <a:r>
              <a:rPr lang="ru-RU" sz="900" dirty="0" smtClean="0">
                <a:latin typeface="Times New Roman" panose="02020603050405020304" pitchFamily="18" charset="0"/>
                <a:cs typeface="Times New Roman" panose="02020603050405020304" pitchFamily="18" charset="0"/>
              </a:rPr>
              <a:t>Аугментации используются </a:t>
            </a:r>
            <a:r>
              <a:rPr lang="ru-RU" sz="900" dirty="0">
                <a:latin typeface="Times New Roman" panose="02020603050405020304" pitchFamily="18" charset="0"/>
                <a:cs typeface="Times New Roman" panose="02020603050405020304" pitchFamily="18" charset="0"/>
              </a:rPr>
              <a:t>для увеличения разнообразия и борьбы с </a:t>
            </a:r>
            <a:r>
              <a:rPr lang="ru-RU" sz="900" dirty="0" smtClean="0">
                <a:latin typeface="Times New Roman" panose="02020603050405020304" pitchFamily="18" charset="0"/>
                <a:cs typeface="Times New Roman" panose="02020603050405020304" pitchFamily="18" charset="0"/>
              </a:rPr>
              <a:t>переобучением. Примеры</a:t>
            </a:r>
            <a:r>
              <a:rPr lang="ru-RU" sz="900" dirty="0">
                <a:latin typeface="Times New Roman" panose="02020603050405020304" pitchFamily="18" charset="0"/>
                <a:cs typeface="Times New Roman" panose="02020603050405020304" pitchFamily="18" charset="0"/>
              </a:rPr>
              <a:t>: повороты, отражения, изменение яркости, добавление шума, </a:t>
            </a:r>
            <a:r>
              <a:rPr lang="ru-RU" sz="900" dirty="0" err="1" smtClean="0">
                <a:latin typeface="Times New Roman" panose="02020603050405020304" pitchFamily="18" charset="0"/>
                <a:cs typeface="Times New Roman" panose="02020603050405020304" pitchFamily="18" charset="0"/>
              </a:rPr>
              <a:t>кропы</a:t>
            </a:r>
            <a:r>
              <a:rPr lang="ru-RU" sz="900" dirty="0" smtClean="0">
                <a:latin typeface="Times New Roman" panose="02020603050405020304" pitchFamily="18" charset="0"/>
                <a:cs typeface="Times New Roman" panose="02020603050405020304" pitchFamily="18" charset="0"/>
              </a:rPr>
              <a:t>. Важно не исказить смысл: кошка, повернутая вверх ногами — это </a:t>
            </a:r>
            <a:r>
              <a:rPr lang="ru-RU" sz="900" dirty="0" err="1" smtClean="0">
                <a:latin typeface="Times New Roman" panose="02020603050405020304" pitchFamily="18" charset="0"/>
                <a:cs typeface="Times New Roman" panose="02020603050405020304" pitchFamily="18" charset="0"/>
              </a:rPr>
              <a:t>ок</a:t>
            </a:r>
            <a:r>
              <a:rPr lang="ru-RU" sz="900" dirty="0" smtClean="0">
                <a:latin typeface="Times New Roman" panose="02020603050405020304" pitchFamily="18" charset="0"/>
                <a:cs typeface="Times New Roman" panose="02020603050405020304" pitchFamily="18" charset="0"/>
              </a:rPr>
              <a:t>, но </a:t>
            </a:r>
            <a:r>
              <a:rPr lang="ru-RU" sz="900" dirty="0">
                <a:latin typeface="Times New Roman" panose="02020603050405020304" pitchFamily="18" charset="0"/>
                <a:cs typeface="Times New Roman" panose="02020603050405020304" pitchFamily="18" charset="0"/>
              </a:rPr>
              <a:t>текст, отражённый зеркально, уже </a:t>
            </a:r>
            <a:r>
              <a:rPr lang="ru-RU" sz="900" dirty="0" err="1">
                <a:latin typeface="Times New Roman" panose="02020603050405020304" pitchFamily="18" charset="0"/>
                <a:cs typeface="Times New Roman" panose="02020603050405020304" pitchFamily="18" charset="0"/>
              </a:rPr>
              <a:t>невалиден</a:t>
            </a:r>
            <a:r>
              <a:rPr lang="ru-RU" sz="900" dirty="0">
                <a:latin typeface="Times New Roman" panose="02020603050405020304" pitchFamily="18" charset="0"/>
                <a:cs typeface="Times New Roman" panose="02020603050405020304" pitchFamily="18" charset="0"/>
              </a:rPr>
              <a:t> для OCR.</a:t>
            </a:r>
          </a:p>
          <a:p>
            <a:pPr marL="0" indent="0">
              <a:spcBef>
                <a:spcPts val="400"/>
              </a:spcBef>
              <a:buNone/>
            </a:pPr>
            <a:endParaRPr lang="ru-RU" sz="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03789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1685" y="-390378"/>
            <a:ext cx="10285945" cy="1325562"/>
          </a:xfrm>
        </p:spPr>
        <p:txBody>
          <a:bodyPr/>
          <a:lstStyle/>
          <a:p>
            <a:r>
              <a:rPr lang="ru-RU" b="1" dirty="0"/>
              <a:t>Инструменты подготовки данных</a:t>
            </a:r>
            <a:endParaRPr lang="ru-RU" dirty="0"/>
          </a:p>
        </p:txBody>
      </p:sp>
      <p:sp>
        <p:nvSpPr>
          <p:cNvPr id="3" name="Объект 2"/>
          <p:cNvSpPr>
            <a:spLocks noGrp="1"/>
          </p:cNvSpPr>
          <p:nvPr>
            <p:ph idx="1"/>
          </p:nvPr>
        </p:nvSpPr>
        <p:spPr>
          <a:xfrm>
            <a:off x="651685" y="935184"/>
            <a:ext cx="6206315" cy="5738178"/>
          </a:xfrm>
        </p:spPr>
        <p:txBody>
          <a:bodyPr>
            <a:normAutofit fontScale="85000" lnSpcReduction="20000"/>
          </a:bodyPr>
          <a:lstStyle/>
          <a:p>
            <a:pPr marL="0" indent="0" algn="just">
              <a:buNone/>
            </a:pPr>
            <a:r>
              <a:rPr lang="ru-RU" dirty="0">
                <a:latin typeface="Times New Roman" panose="02020603050405020304" pitchFamily="18" charset="0"/>
                <a:cs typeface="Times New Roman" panose="02020603050405020304" pitchFamily="18" charset="0"/>
              </a:rPr>
              <a:t>Для разметки изображений чаще всего используется </a:t>
            </a:r>
            <a:r>
              <a:rPr lang="ru-RU" b="1" dirty="0">
                <a:latin typeface="Times New Roman" panose="02020603050405020304" pitchFamily="18" charset="0"/>
                <a:cs typeface="Times New Roman" panose="02020603050405020304" pitchFamily="18" charset="0"/>
              </a:rPr>
              <a:t>CVAT (</a:t>
            </a:r>
            <a:r>
              <a:rPr lang="ru-RU" b="1" dirty="0" err="1">
                <a:latin typeface="Times New Roman" panose="02020603050405020304" pitchFamily="18" charset="0"/>
                <a:cs typeface="Times New Roman" panose="02020603050405020304" pitchFamily="18" charset="0"/>
              </a:rPr>
              <a:t>Computer</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Vision</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Annotation</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Tool</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это открытый веб-инструмент, созданный </a:t>
            </a:r>
            <a:r>
              <a:rPr lang="ru-RU" dirty="0" err="1">
                <a:latin typeface="Times New Roman" panose="02020603050405020304" pitchFamily="18" charset="0"/>
                <a:cs typeface="Times New Roman" panose="02020603050405020304" pitchFamily="18" charset="0"/>
              </a:rPr>
              <a:t>Intel</a:t>
            </a:r>
            <a:r>
              <a:rPr lang="ru-RU" dirty="0">
                <a:latin typeface="Times New Roman" panose="02020603050405020304" pitchFamily="18" charset="0"/>
                <a:cs typeface="Times New Roman" panose="02020603050405020304" pitchFamily="18" charset="0"/>
              </a:rPr>
              <a:t>. Он позволяет размечать изображения и видео, поддерживает различные типы аннотаций: прямоугольники (</a:t>
            </a:r>
            <a:r>
              <a:rPr lang="ru-RU" dirty="0" err="1">
                <a:latin typeface="Times New Roman" panose="02020603050405020304" pitchFamily="18" charset="0"/>
                <a:cs typeface="Times New Roman" panose="02020603050405020304" pitchFamily="18" charset="0"/>
              </a:rPr>
              <a:t>bounding</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boxes</a:t>
            </a:r>
            <a:r>
              <a:rPr lang="ru-RU" dirty="0">
                <a:latin typeface="Times New Roman" panose="02020603050405020304" pitchFamily="18" charset="0"/>
                <a:cs typeface="Times New Roman" panose="02020603050405020304" pitchFamily="18" charset="0"/>
              </a:rPr>
              <a:t>), полигоны, линии, ключевые точки и маски сегментации. CVAT подходит для командной работы, позволяет назначать роли </a:t>
            </a:r>
            <a:r>
              <a:rPr lang="ru-RU" dirty="0" err="1">
                <a:latin typeface="Times New Roman" panose="02020603050405020304" pitchFamily="18" charset="0"/>
                <a:cs typeface="Times New Roman" panose="02020603050405020304" pitchFamily="18" charset="0"/>
              </a:rPr>
              <a:t>аннотаторам</a:t>
            </a:r>
            <a:r>
              <a:rPr lang="ru-RU" dirty="0">
                <a:latin typeface="Times New Roman" panose="02020603050405020304" pitchFamily="18" charset="0"/>
                <a:cs typeface="Times New Roman" panose="02020603050405020304" pitchFamily="18" charset="0"/>
              </a:rPr>
              <a:t> и проверяющим, а также включает автоматическую разметку с помощью </a:t>
            </a:r>
            <a:r>
              <a:rPr lang="ru-RU" dirty="0" err="1">
                <a:latin typeface="Times New Roman" panose="02020603050405020304" pitchFamily="18" charset="0"/>
                <a:cs typeface="Times New Roman" panose="02020603050405020304" pitchFamily="18" charset="0"/>
              </a:rPr>
              <a:t>предобученных</a:t>
            </a:r>
            <a:r>
              <a:rPr lang="ru-RU" dirty="0">
                <a:latin typeface="Times New Roman" panose="02020603050405020304" pitchFamily="18" charset="0"/>
                <a:cs typeface="Times New Roman" panose="02020603050405020304" pitchFamily="18" charset="0"/>
              </a:rPr>
              <a:t> моделей. Размеченные данные можно экспортировать в распространённые форматы — YOLO, COCO, </a:t>
            </a:r>
            <a:r>
              <a:rPr lang="ru-RU" dirty="0" err="1">
                <a:latin typeface="Times New Roman" panose="02020603050405020304" pitchFamily="18" charset="0"/>
                <a:cs typeface="Times New Roman" panose="02020603050405020304" pitchFamily="18" charset="0"/>
              </a:rPr>
              <a:t>Pascal</a:t>
            </a:r>
            <a:r>
              <a:rPr lang="ru-RU" dirty="0">
                <a:latin typeface="Times New Roman" panose="02020603050405020304" pitchFamily="18" charset="0"/>
                <a:cs typeface="Times New Roman" panose="02020603050405020304" pitchFamily="18" charset="0"/>
              </a:rPr>
              <a:t> VOC, </a:t>
            </a:r>
            <a:r>
              <a:rPr lang="ru-RU" dirty="0" err="1">
                <a:latin typeface="Times New Roman" panose="02020603050405020304" pitchFamily="18" charset="0"/>
                <a:cs typeface="Times New Roman" panose="02020603050405020304" pitchFamily="18" charset="0"/>
              </a:rPr>
              <a:t>TFRecord</a:t>
            </a:r>
            <a:r>
              <a:rPr lang="ru-RU" dirty="0">
                <a:latin typeface="Times New Roman" panose="02020603050405020304" pitchFamily="18" charset="0"/>
                <a:cs typeface="Times New Roman" panose="02020603050405020304" pitchFamily="18" charset="0"/>
              </a:rPr>
              <a:t> и другие. CVAT можно развернуть локально через </a:t>
            </a:r>
            <a:r>
              <a:rPr lang="ru-RU" dirty="0" err="1">
                <a:latin typeface="Times New Roman" panose="02020603050405020304" pitchFamily="18" charset="0"/>
                <a:cs typeface="Times New Roman" panose="02020603050405020304" pitchFamily="18" charset="0"/>
              </a:rPr>
              <a:t>Docker</a:t>
            </a:r>
            <a:r>
              <a:rPr lang="ru-RU" dirty="0">
                <a:latin typeface="Times New Roman" panose="02020603050405020304" pitchFamily="18" charset="0"/>
                <a:cs typeface="Times New Roman" panose="02020603050405020304" pitchFamily="18" charset="0"/>
              </a:rPr>
              <a:t> или использовать через облако.</a:t>
            </a:r>
          </a:p>
          <a:p>
            <a:pPr marL="0" indent="0" algn="just">
              <a:buNone/>
            </a:pPr>
            <a:r>
              <a:rPr lang="ru-RU" dirty="0">
                <a:latin typeface="Times New Roman" panose="02020603050405020304" pitchFamily="18" charset="0"/>
                <a:cs typeface="Times New Roman" panose="02020603050405020304" pitchFamily="18" charset="0"/>
              </a:rPr>
              <a:t>Для аугментаций и конвертации </a:t>
            </a:r>
            <a:r>
              <a:rPr lang="ru-RU" dirty="0" err="1">
                <a:latin typeface="Times New Roman" panose="02020603050405020304" pitchFamily="18" charset="0"/>
                <a:cs typeface="Times New Roman" panose="02020603050405020304" pitchFamily="18" charset="0"/>
              </a:rPr>
              <a:t>датасетов</a:t>
            </a:r>
            <a:r>
              <a:rPr lang="ru-RU" dirty="0">
                <a:latin typeface="Times New Roman" panose="02020603050405020304" pitchFamily="18" charset="0"/>
                <a:cs typeface="Times New Roman" panose="02020603050405020304" pitchFamily="18" charset="0"/>
              </a:rPr>
              <a:t> применяется </a:t>
            </a:r>
            <a:r>
              <a:rPr lang="ru-RU" b="1" dirty="0" err="1">
                <a:latin typeface="Times New Roman" panose="02020603050405020304" pitchFamily="18" charset="0"/>
                <a:cs typeface="Times New Roman" panose="02020603050405020304" pitchFamily="18" charset="0"/>
              </a:rPr>
              <a:t>Roboflow</a:t>
            </a:r>
            <a:r>
              <a:rPr lang="ru-RU" dirty="0">
                <a:latin typeface="Times New Roman" panose="02020603050405020304" pitchFamily="18" charset="0"/>
                <a:cs typeface="Times New Roman" panose="02020603050405020304" pitchFamily="18" charset="0"/>
              </a:rPr>
              <a:t> — это облачная платформа, где можно загружать наборы данных, визуализировать их, выполнять преобразование форматов и добавлять аугментации. </a:t>
            </a:r>
            <a:r>
              <a:rPr lang="ru-RU" dirty="0" err="1">
                <a:latin typeface="Times New Roman" panose="02020603050405020304" pitchFamily="18" charset="0"/>
                <a:cs typeface="Times New Roman" panose="02020603050405020304" pitchFamily="18" charset="0"/>
              </a:rPr>
              <a:t>Roboflow</a:t>
            </a:r>
            <a:r>
              <a:rPr lang="ru-RU" dirty="0">
                <a:latin typeface="Times New Roman" panose="02020603050405020304" pitchFamily="18" charset="0"/>
                <a:cs typeface="Times New Roman" panose="02020603050405020304" pitchFamily="18" charset="0"/>
              </a:rPr>
              <a:t> поддерживает операции поворота, отражения, обрезки, размытия, добавления шума, изменения контраста и яркости. Он также позволяет автоматически конвертировать разметку между форматами YOLO, COCO, VOC и другими, что удобно при смене архитектуры модели. Кроме того, </a:t>
            </a:r>
            <a:r>
              <a:rPr lang="ru-RU" dirty="0" err="1">
                <a:latin typeface="Times New Roman" panose="02020603050405020304" pitchFamily="18" charset="0"/>
                <a:cs typeface="Times New Roman" panose="02020603050405020304" pitchFamily="18" charset="0"/>
              </a:rPr>
              <a:t>Roboflow</a:t>
            </a:r>
            <a:r>
              <a:rPr lang="ru-RU" dirty="0">
                <a:latin typeface="Times New Roman" panose="02020603050405020304" pitchFamily="18" charset="0"/>
                <a:cs typeface="Times New Roman" panose="02020603050405020304" pitchFamily="18" charset="0"/>
              </a:rPr>
              <a:t> имеет интеграции с </a:t>
            </a:r>
            <a:r>
              <a:rPr lang="ru-RU" dirty="0" err="1">
                <a:latin typeface="Times New Roman" panose="02020603050405020304" pitchFamily="18" charset="0"/>
                <a:cs typeface="Times New Roman" panose="02020603050405020304" pitchFamily="18" charset="0"/>
              </a:rPr>
              <a:t>Google</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Colab</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PyTorch</a:t>
            </a:r>
            <a:r>
              <a:rPr lang="ru-RU" dirty="0">
                <a:latin typeface="Times New Roman" panose="02020603050405020304" pitchFamily="18" charset="0"/>
                <a:cs typeface="Times New Roman" panose="02020603050405020304" pitchFamily="18" charset="0"/>
              </a:rPr>
              <a:t> и библиотекой </a:t>
            </a:r>
            <a:r>
              <a:rPr lang="ru-RU" dirty="0" err="1">
                <a:latin typeface="Times New Roman" panose="02020603050405020304" pitchFamily="18" charset="0"/>
                <a:cs typeface="Times New Roman" panose="02020603050405020304" pitchFamily="18" charset="0"/>
              </a:rPr>
              <a:t>Ultralytics</a:t>
            </a:r>
            <a:r>
              <a:rPr lang="ru-RU" dirty="0">
                <a:latin typeface="Times New Roman" panose="02020603050405020304" pitchFamily="18" charset="0"/>
                <a:cs typeface="Times New Roman" panose="02020603050405020304" pitchFamily="18" charset="0"/>
              </a:rPr>
              <a:t>, а также предоставляет API для автоматизации </a:t>
            </a:r>
            <a:r>
              <a:rPr lang="ru-RU" dirty="0" smtClean="0">
                <a:latin typeface="Times New Roman" panose="02020603050405020304" pitchFamily="18" charset="0"/>
                <a:cs typeface="Times New Roman" panose="02020603050405020304" pitchFamily="18" charset="0"/>
              </a:rPr>
              <a:t>процессов.</a:t>
            </a:r>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А также является хранилищем огромного количества </a:t>
            </a:r>
            <a:r>
              <a:rPr lang="ru-RU" dirty="0" err="1" smtClean="0">
                <a:latin typeface="Times New Roman" panose="02020603050405020304" pitchFamily="18" charset="0"/>
                <a:cs typeface="Times New Roman" panose="02020603050405020304" pitchFamily="18" charset="0"/>
              </a:rPr>
              <a:t>датасетов</a:t>
            </a:r>
            <a:r>
              <a:rPr lang="ru-RU" dirty="0" smtClean="0">
                <a:latin typeface="Times New Roman" panose="02020603050405020304" pitchFamily="18" charset="0"/>
                <a:cs typeface="Times New Roman" panose="02020603050405020304" pitchFamily="18" charset="0"/>
              </a:rPr>
              <a:t> которые можно скачать и сразу использовать для обучения.</a:t>
            </a: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Таким образом, </a:t>
            </a:r>
            <a:r>
              <a:rPr lang="ru-RU" b="1" dirty="0">
                <a:latin typeface="Times New Roman" panose="02020603050405020304" pitchFamily="18" charset="0"/>
                <a:cs typeface="Times New Roman" panose="02020603050405020304" pitchFamily="18" charset="0"/>
              </a:rPr>
              <a:t>CVAT</a:t>
            </a:r>
            <a:r>
              <a:rPr lang="ru-RU" dirty="0">
                <a:latin typeface="Times New Roman" panose="02020603050405020304" pitchFamily="18" charset="0"/>
                <a:cs typeface="Times New Roman" panose="02020603050405020304" pitchFamily="18" charset="0"/>
              </a:rPr>
              <a:t> используется для точной ручной разметки изображений, а </a:t>
            </a:r>
            <a:r>
              <a:rPr lang="ru-RU" b="1" dirty="0" err="1">
                <a:latin typeface="Times New Roman" panose="02020603050405020304" pitchFamily="18" charset="0"/>
                <a:cs typeface="Times New Roman" panose="02020603050405020304" pitchFamily="18" charset="0"/>
              </a:rPr>
              <a:t>Roboflow</a:t>
            </a:r>
            <a:r>
              <a:rPr lang="ru-RU" dirty="0">
                <a:latin typeface="Times New Roman" panose="02020603050405020304" pitchFamily="18" charset="0"/>
                <a:cs typeface="Times New Roman" panose="02020603050405020304" pitchFamily="18" charset="0"/>
              </a:rPr>
              <a:t> — для дальнейшей подготовки данных: аугментации, проверки, конвертации и публикации </a:t>
            </a:r>
            <a:r>
              <a:rPr lang="ru-RU" dirty="0" err="1">
                <a:latin typeface="Times New Roman" panose="02020603050405020304" pitchFamily="18" charset="0"/>
                <a:cs typeface="Times New Roman" panose="02020603050405020304" pitchFamily="18" charset="0"/>
              </a:rPr>
              <a:t>датасета</a:t>
            </a:r>
            <a:r>
              <a:rPr lang="ru-RU" dirty="0">
                <a:latin typeface="Times New Roman" panose="02020603050405020304" pitchFamily="18" charset="0"/>
                <a:cs typeface="Times New Roman" panose="02020603050405020304" pitchFamily="18" charset="0"/>
              </a:rPr>
              <a:t>. В связке эти инструменты обеспечивают полный цикл подготовки данных: сбор, разметку, расширение выборки и экспорт в нужный формат для обучения нейронной сети.</a:t>
            </a:r>
          </a:p>
        </p:txBody>
      </p:sp>
      <p:pic>
        <p:nvPicPr>
          <p:cNvPr id="4" name="Рисунок 3"/>
          <p:cNvPicPr>
            <a:picLocks noChangeAspect="1"/>
          </p:cNvPicPr>
          <p:nvPr/>
        </p:nvPicPr>
        <p:blipFill>
          <a:blip r:embed="rId2"/>
          <a:stretch>
            <a:fillRect/>
          </a:stretch>
        </p:blipFill>
        <p:spPr>
          <a:xfrm>
            <a:off x="7051430" y="998590"/>
            <a:ext cx="3886200" cy="2465578"/>
          </a:xfrm>
          <a:prstGeom prst="rect">
            <a:avLst/>
          </a:prstGeom>
        </p:spPr>
      </p:pic>
      <p:pic>
        <p:nvPicPr>
          <p:cNvPr id="5" name="Рисунок 4"/>
          <p:cNvPicPr>
            <a:picLocks noChangeAspect="1"/>
          </p:cNvPicPr>
          <p:nvPr/>
        </p:nvPicPr>
        <p:blipFill>
          <a:blip r:embed="rId3"/>
          <a:stretch>
            <a:fillRect/>
          </a:stretch>
        </p:blipFill>
        <p:spPr>
          <a:xfrm>
            <a:off x="7051430" y="3682708"/>
            <a:ext cx="3886200" cy="1316044"/>
          </a:xfrm>
          <a:prstGeom prst="rect">
            <a:avLst/>
          </a:prstGeom>
        </p:spPr>
      </p:pic>
    </p:spTree>
    <p:extLst>
      <p:ext uri="{BB962C8B-B14F-4D97-AF65-F5344CB8AC3E}">
        <p14:creationId xmlns:p14="http://schemas.microsoft.com/office/powerpoint/2010/main" val="20817145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0856" y="-267286"/>
            <a:ext cx="9692640" cy="1325562"/>
          </a:xfrm>
        </p:spPr>
        <p:txBody>
          <a:bodyPr/>
          <a:lstStyle/>
          <a:p>
            <a:r>
              <a:rPr lang="ru-RU" b="1" dirty="0" smtClean="0"/>
              <a:t>Обучение и </a:t>
            </a:r>
            <a:r>
              <a:rPr lang="ru-RU" b="1" dirty="0" err="1" smtClean="0"/>
              <a:t>инференс</a:t>
            </a:r>
            <a:r>
              <a:rPr lang="ru-RU" b="1" dirty="0" smtClean="0"/>
              <a:t> </a:t>
            </a:r>
            <a:r>
              <a:rPr lang="ru-RU" b="1" dirty="0"/>
              <a:t>YOLO</a:t>
            </a:r>
            <a:endParaRPr lang="ru-RU" dirty="0"/>
          </a:p>
        </p:txBody>
      </p:sp>
      <p:sp>
        <p:nvSpPr>
          <p:cNvPr id="3" name="Объект 2"/>
          <p:cNvSpPr>
            <a:spLocks noGrp="1"/>
          </p:cNvSpPr>
          <p:nvPr>
            <p:ph idx="1"/>
          </p:nvPr>
        </p:nvSpPr>
        <p:spPr>
          <a:xfrm>
            <a:off x="663995" y="1230923"/>
            <a:ext cx="4259697" cy="1811215"/>
          </a:xfrm>
        </p:spPr>
        <p:txBody>
          <a:bodyPr/>
          <a:lstStyle/>
          <a:p>
            <a:pPr marL="0" indent="0" algn="just">
              <a:buNone/>
            </a:pPr>
            <a:r>
              <a:rPr lang="ru-RU" dirty="0" smtClean="0"/>
              <a:t>Сейчас мы попробуем обучить нейронную сеть </a:t>
            </a:r>
            <a:r>
              <a:rPr lang="en-US" dirty="0" smtClean="0"/>
              <a:t>YOLO</a:t>
            </a:r>
            <a:r>
              <a:rPr lang="ru-RU" dirty="0" smtClean="0"/>
              <a:t> под задачу </a:t>
            </a:r>
            <a:r>
              <a:rPr lang="ru-RU" dirty="0" err="1" smtClean="0"/>
              <a:t>детекции</a:t>
            </a:r>
            <a:r>
              <a:rPr lang="ru-RU" dirty="0" smtClean="0"/>
              <a:t> гос. номеров автомобилей. А также проверим работу </a:t>
            </a:r>
            <a:r>
              <a:rPr lang="ru-RU" dirty="0" err="1" smtClean="0"/>
              <a:t>предобученной</a:t>
            </a:r>
            <a:r>
              <a:rPr lang="ru-RU" dirty="0" smtClean="0"/>
              <a:t> версии </a:t>
            </a:r>
            <a:r>
              <a:rPr lang="en-US" dirty="0" smtClean="0"/>
              <a:t>YOLO</a:t>
            </a:r>
            <a:r>
              <a:rPr lang="ru-RU" dirty="0" smtClean="0"/>
              <a:t>.</a:t>
            </a:r>
            <a:endParaRPr lang="ru-RU" dirty="0"/>
          </a:p>
        </p:txBody>
      </p:sp>
      <p:pic>
        <p:nvPicPr>
          <p:cNvPr id="4" name="Рисунок 3"/>
          <p:cNvPicPr>
            <a:picLocks noChangeAspect="1"/>
          </p:cNvPicPr>
          <p:nvPr/>
        </p:nvPicPr>
        <p:blipFill>
          <a:blip r:embed="rId2"/>
          <a:stretch>
            <a:fillRect/>
          </a:stretch>
        </p:blipFill>
        <p:spPr>
          <a:xfrm>
            <a:off x="1638843" y="2951102"/>
            <a:ext cx="2388034" cy="3122813"/>
          </a:xfrm>
          <a:prstGeom prst="rect">
            <a:avLst/>
          </a:prstGeom>
        </p:spPr>
      </p:pic>
      <p:pic>
        <p:nvPicPr>
          <p:cNvPr id="5" name="Рисунок 4"/>
          <p:cNvPicPr>
            <a:picLocks noChangeAspect="1"/>
          </p:cNvPicPr>
          <p:nvPr/>
        </p:nvPicPr>
        <p:blipFill>
          <a:blip r:embed="rId3"/>
          <a:stretch>
            <a:fillRect/>
          </a:stretch>
        </p:blipFill>
        <p:spPr>
          <a:xfrm>
            <a:off x="5897176" y="1634645"/>
            <a:ext cx="4372585" cy="4439270"/>
          </a:xfrm>
          <a:prstGeom prst="rect">
            <a:avLst/>
          </a:prstGeom>
        </p:spPr>
      </p:pic>
    </p:spTree>
    <p:extLst>
      <p:ext uri="{BB962C8B-B14F-4D97-AF65-F5344CB8AC3E}">
        <p14:creationId xmlns:p14="http://schemas.microsoft.com/office/powerpoint/2010/main" val="6533532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lstStyle/>
          <a:p>
            <a:r>
              <a:rPr lang="ru-RU" b="1" dirty="0"/>
              <a:t>Практика и кейсы</a:t>
            </a:r>
            <a:endParaRPr lang="ru-RU" dirty="0"/>
          </a:p>
        </p:txBody>
      </p:sp>
      <p:sp>
        <p:nvSpPr>
          <p:cNvPr id="4" name="Текст 3"/>
          <p:cNvSpPr>
            <a:spLocks noGrp="1"/>
          </p:cNvSpPr>
          <p:nvPr>
            <p:ph type="body" idx="1"/>
          </p:nvPr>
        </p:nvSpPr>
        <p:spPr/>
        <p:txBody>
          <a:bodyPr/>
          <a:lstStyle/>
          <a:p>
            <a:endParaRPr lang="ru-RU"/>
          </a:p>
        </p:txBody>
      </p:sp>
    </p:spTree>
    <p:extLst>
      <p:ext uri="{BB962C8B-B14F-4D97-AF65-F5344CB8AC3E}">
        <p14:creationId xmlns:p14="http://schemas.microsoft.com/office/powerpoint/2010/main" val="952222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7955" y="-662781"/>
            <a:ext cx="10238467" cy="1325562"/>
          </a:xfrm>
        </p:spPr>
        <p:txBody>
          <a:bodyPr>
            <a:normAutofit/>
          </a:bodyPr>
          <a:lstStyle/>
          <a:p>
            <a:r>
              <a:rPr lang="ru-RU" sz="3200" b="1" dirty="0"/>
              <a:t>Реальные кейсы применения CV в </a:t>
            </a:r>
            <a:r>
              <a:rPr lang="ru-RU" sz="3200" b="1" dirty="0" smtClean="0"/>
              <a:t>индустрии</a:t>
            </a:r>
            <a:endParaRPr lang="ru-RU" sz="3200" dirty="0"/>
          </a:p>
        </p:txBody>
      </p:sp>
      <p:pic>
        <p:nvPicPr>
          <p:cNvPr id="4" name="Рисунок 3"/>
          <p:cNvPicPr>
            <a:picLocks noChangeAspect="1"/>
          </p:cNvPicPr>
          <p:nvPr/>
        </p:nvPicPr>
        <p:blipFill>
          <a:blip r:embed="rId2"/>
          <a:stretch>
            <a:fillRect/>
          </a:stretch>
        </p:blipFill>
        <p:spPr>
          <a:xfrm>
            <a:off x="122790" y="798126"/>
            <a:ext cx="3439005" cy="3353268"/>
          </a:xfrm>
          <a:prstGeom prst="rect">
            <a:avLst/>
          </a:prstGeom>
        </p:spPr>
      </p:pic>
      <p:pic>
        <p:nvPicPr>
          <p:cNvPr id="5" name="Рисунок 4"/>
          <p:cNvPicPr>
            <a:picLocks noChangeAspect="1"/>
          </p:cNvPicPr>
          <p:nvPr/>
        </p:nvPicPr>
        <p:blipFill rotWithShape="1">
          <a:blip r:embed="rId3"/>
          <a:srcRect l="8085" t="10173" r="4524" b="13342"/>
          <a:stretch/>
        </p:blipFill>
        <p:spPr>
          <a:xfrm>
            <a:off x="3639156" y="874010"/>
            <a:ext cx="2712655" cy="2559111"/>
          </a:xfrm>
          <a:prstGeom prst="rect">
            <a:avLst/>
          </a:prstGeom>
        </p:spPr>
      </p:pic>
      <p:pic>
        <p:nvPicPr>
          <p:cNvPr id="7" name="Рисунок 6"/>
          <p:cNvPicPr>
            <a:picLocks noChangeAspect="1"/>
          </p:cNvPicPr>
          <p:nvPr/>
        </p:nvPicPr>
        <p:blipFill>
          <a:blip r:embed="rId4"/>
          <a:stretch>
            <a:fillRect/>
          </a:stretch>
        </p:blipFill>
        <p:spPr>
          <a:xfrm>
            <a:off x="3639156" y="3469327"/>
            <a:ext cx="2336964" cy="642388"/>
          </a:xfrm>
          <a:prstGeom prst="rect">
            <a:avLst/>
          </a:prstGeom>
        </p:spPr>
      </p:pic>
      <p:pic>
        <p:nvPicPr>
          <p:cNvPr id="9" name="Рисунок 8"/>
          <p:cNvPicPr>
            <a:picLocks noChangeAspect="1"/>
          </p:cNvPicPr>
          <p:nvPr/>
        </p:nvPicPr>
        <p:blipFill>
          <a:blip r:embed="rId5"/>
          <a:stretch>
            <a:fillRect/>
          </a:stretch>
        </p:blipFill>
        <p:spPr>
          <a:xfrm>
            <a:off x="485941" y="4187600"/>
            <a:ext cx="5865870" cy="2383564"/>
          </a:xfrm>
          <a:prstGeom prst="rect">
            <a:avLst/>
          </a:prstGeom>
        </p:spPr>
      </p:pic>
      <p:pic>
        <p:nvPicPr>
          <p:cNvPr id="10" name="Рисунок 9"/>
          <p:cNvPicPr>
            <a:picLocks noChangeAspect="1"/>
          </p:cNvPicPr>
          <p:nvPr/>
        </p:nvPicPr>
        <p:blipFill>
          <a:blip r:embed="rId6"/>
          <a:stretch>
            <a:fillRect/>
          </a:stretch>
        </p:blipFill>
        <p:spPr>
          <a:xfrm>
            <a:off x="6604373" y="874010"/>
            <a:ext cx="2169821" cy="2346434"/>
          </a:xfrm>
          <a:prstGeom prst="rect">
            <a:avLst/>
          </a:prstGeom>
        </p:spPr>
      </p:pic>
      <p:pic>
        <p:nvPicPr>
          <p:cNvPr id="11" name="Рисунок 10"/>
          <p:cNvPicPr>
            <a:picLocks noChangeAspect="1"/>
          </p:cNvPicPr>
          <p:nvPr/>
        </p:nvPicPr>
        <p:blipFill>
          <a:blip r:embed="rId7"/>
          <a:stretch>
            <a:fillRect/>
          </a:stretch>
        </p:blipFill>
        <p:spPr>
          <a:xfrm>
            <a:off x="6604373" y="3482454"/>
            <a:ext cx="3893642" cy="2990768"/>
          </a:xfrm>
          <a:prstGeom prst="rect">
            <a:avLst/>
          </a:prstGeom>
        </p:spPr>
      </p:pic>
      <p:pic>
        <p:nvPicPr>
          <p:cNvPr id="12" name="Рисунок 11"/>
          <p:cNvPicPr>
            <a:picLocks noChangeAspect="1"/>
          </p:cNvPicPr>
          <p:nvPr/>
        </p:nvPicPr>
        <p:blipFill>
          <a:blip r:embed="rId8"/>
          <a:stretch>
            <a:fillRect/>
          </a:stretch>
        </p:blipFill>
        <p:spPr>
          <a:xfrm>
            <a:off x="9026756" y="924790"/>
            <a:ext cx="1688607" cy="1370001"/>
          </a:xfrm>
          <a:prstGeom prst="rect">
            <a:avLst/>
          </a:prstGeom>
        </p:spPr>
      </p:pic>
    </p:spTree>
    <p:extLst>
      <p:ext uri="{BB962C8B-B14F-4D97-AF65-F5344CB8AC3E}">
        <p14:creationId xmlns:p14="http://schemas.microsoft.com/office/powerpoint/2010/main" val="15843620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Лабораторные работы.</a:t>
            </a:r>
            <a:endParaRPr lang="ru-RU" dirty="0"/>
          </a:p>
        </p:txBody>
      </p:sp>
      <p:sp>
        <p:nvSpPr>
          <p:cNvPr id="3" name="Объект 2"/>
          <p:cNvSpPr>
            <a:spLocks noGrp="1"/>
          </p:cNvSpPr>
          <p:nvPr>
            <p:ph idx="1"/>
          </p:nvPr>
        </p:nvSpPr>
        <p:spPr/>
        <p:txBody>
          <a:bodyPr/>
          <a:lstStyle/>
          <a:p>
            <a:pPr marL="0" indent="0">
              <a:buNone/>
            </a:pPr>
            <a:r>
              <a:rPr lang="ru-RU" dirty="0" smtClean="0"/>
              <a:t>Вам предстоит выполнить три лабораторные работы. Вашему старосте я скину три файла, которые вам предстоит разобрать, понять суть работы на </a:t>
            </a:r>
            <a:r>
              <a:rPr lang="ru-RU" dirty="0" err="1" smtClean="0"/>
              <a:t>фреймворке</a:t>
            </a:r>
            <a:r>
              <a:rPr lang="ru-RU" dirty="0" smtClean="0"/>
              <a:t> </a:t>
            </a:r>
            <a:r>
              <a:rPr lang="en-US" dirty="0" err="1" smtClean="0"/>
              <a:t>PyTorch</a:t>
            </a:r>
            <a:r>
              <a:rPr lang="en-US" dirty="0" smtClean="0"/>
              <a:t> </a:t>
            </a:r>
            <a:r>
              <a:rPr lang="ru-RU" dirty="0" smtClean="0"/>
              <a:t>и с библиотекой </a:t>
            </a:r>
            <a:r>
              <a:rPr lang="en-US" dirty="0" smtClean="0"/>
              <a:t>YOLO</a:t>
            </a:r>
            <a:r>
              <a:rPr lang="ru-RU" dirty="0" smtClean="0"/>
              <a:t>, дополнить </a:t>
            </a:r>
            <a:r>
              <a:rPr lang="en-US" dirty="0" err="1" smtClean="0"/>
              <a:t>ipunb</a:t>
            </a:r>
            <a:r>
              <a:rPr lang="en-US" dirty="0" smtClean="0"/>
              <a:t> </a:t>
            </a:r>
            <a:r>
              <a:rPr lang="ru-RU" dirty="0" smtClean="0"/>
              <a:t>файлы и как следствие сдать три работы.</a:t>
            </a:r>
          </a:p>
          <a:p>
            <a:pPr marL="342900" indent="-342900">
              <a:buAutoNum type="arabicPeriod"/>
            </a:pPr>
            <a:r>
              <a:rPr lang="ru-RU" dirty="0" smtClean="0"/>
              <a:t>Обучить </a:t>
            </a:r>
            <a:r>
              <a:rPr lang="ru-RU" dirty="0" err="1" smtClean="0"/>
              <a:t>полносвязную</a:t>
            </a:r>
            <a:r>
              <a:rPr lang="ru-RU" dirty="0" smtClean="0"/>
              <a:t> нейронную сеть на </a:t>
            </a:r>
            <a:r>
              <a:rPr lang="ru-RU" dirty="0" err="1" smtClean="0"/>
              <a:t>датасете</a:t>
            </a:r>
            <a:r>
              <a:rPr lang="ru-RU" dirty="0" smtClean="0"/>
              <a:t> </a:t>
            </a:r>
            <a:r>
              <a:rPr lang="en-US" dirty="0" err="1" smtClean="0"/>
              <a:t>Cifar</a:t>
            </a:r>
            <a:r>
              <a:rPr lang="ru-RU" dirty="0" smtClean="0"/>
              <a:t>10.</a:t>
            </a:r>
          </a:p>
          <a:p>
            <a:pPr marL="342900" indent="-342900">
              <a:buAutoNum type="arabicPeriod"/>
            </a:pPr>
            <a:r>
              <a:rPr lang="ru-RU" dirty="0" smtClean="0"/>
              <a:t>Обучить </a:t>
            </a:r>
            <a:r>
              <a:rPr lang="ru-RU" dirty="0" err="1" smtClean="0"/>
              <a:t>сверточную</a:t>
            </a:r>
            <a:r>
              <a:rPr lang="ru-RU" dirty="0" smtClean="0"/>
              <a:t> нейронную сеть на </a:t>
            </a:r>
            <a:r>
              <a:rPr lang="ru-RU" dirty="0" err="1" smtClean="0"/>
              <a:t>датасете</a:t>
            </a:r>
            <a:r>
              <a:rPr lang="ru-RU" dirty="0" smtClean="0"/>
              <a:t> </a:t>
            </a:r>
            <a:r>
              <a:rPr lang="en-US" dirty="0" smtClean="0"/>
              <a:t>Cifar10</a:t>
            </a:r>
            <a:r>
              <a:rPr lang="ru-RU" dirty="0" smtClean="0"/>
              <a:t>.</a:t>
            </a:r>
          </a:p>
          <a:p>
            <a:pPr marL="342900" indent="-342900">
              <a:buAutoNum type="arabicPeriod"/>
            </a:pPr>
            <a:r>
              <a:rPr lang="ru-RU" dirty="0" smtClean="0"/>
              <a:t>Обучить </a:t>
            </a:r>
            <a:r>
              <a:rPr lang="en-US" dirty="0" smtClean="0"/>
              <a:t>YOLOv12 </a:t>
            </a:r>
            <a:r>
              <a:rPr lang="ru-RU" dirty="0" smtClean="0"/>
              <a:t>на любом </a:t>
            </a:r>
            <a:r>
              <a:rPr lang="ru-RU" dirty="0" err="1" smtClean="0"/>
              <a:t>датасете</a:t>
            </a:r>
            <a:r>
              <a:rPr lang="ru-RU" dirty="0" smtClean="0"/>
              <a:t> с сайта </a:t>
            </a:r>
            <a:r>
              <a:rPr lang="en-US" dirty="0" err="1" smtClean="0"/>
              <a:t>Roboflow</a:t>
            </a:r>
            <a:r>
              <a:rPr lang="ru-RU" dirty="0"/>
              <a:t> </a:t>
            </a:r>
            <a:r>
              <a:rPr lang="ru-RU" dirty="0" smtClean="0"/>
              <a:t>или сделайте его сами (для </a:t>
            </a:r>
            <a:r>
              <a:rPr lang="ru-RU" dirty="0" smtClean="0"/>
              <a:t>этого необходимо будет пройти регистрацию).</a:t>
            </a:r>
            <a:endParaRPr lang="ru-RU" dirty="0"/>
          </a:p>
        </p:txBody>
      </p:sp>
    </p:spTree>
    <p:extLst>
      <p:ext uri="{BB962C8B-B14F-4D97-AF65-F5344CB8AC3E}">
        <p14:creationId xmlns:p14="http://schemas.microsoft.com/office/powerpoint/2010/main" val="296053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a:t>Google</a:t>
            </a:r>
            <a:r>
              <a:rPr lang="ru-RU" b="1" dirty="0"/>
              <a:t> </a:t>
            </a:r>
            <a:r>
              <a:rPr lang="ru-RU" b="1" dirty="0" err="1"/>
              <a:t>Colab</a:t>
            </a:r>
            <a:r>
              <a:rPr lang="ru-RU" b="1" dirty="0"/>
              <a:t>: Обучение </a:t>
            </a:r>
            <a:r>
              <a:rPr lang="ru-RU" b="1" dirty="0" err="1"/>
              <a:t>полносвязной</a:t>
            </a:r>
            <a:r>
              <a:rPr lang="ru-RU" b="1" dirty="0"/>
              <a:t> </a:t>
            </a:r>
            <a:r>
              <a:rPr lang="ru-RU" b="1" dirty="0" smtClean="0"/>
              <a:t>сети</a:t>
            </a:r>
            <a:endParaRPr lang="ru-RU" dirty="0"/>
          </a:p>
        </p:txBody>
      </p:sp>
      <p:sp>
        <p:nvSpPr>
          <p:cNvPr id="3" name="Объект 2"/>
          <p:cNvSpPr>
            <a:spLocks noGrp="1"/>
          </p:cNvSpPr>
          <p:nvPr>
            <p:ph idx="1"/>
          </p:nvPr>
        </p:nvSpPr>
        <p:spPr>
          <a:xfrm>
            <a:off x="1261872" y="1802423"/>
            <a:ext cx="6112754" cy="4615962"/>
          </a:xfrm>
        </p:spPr>
        <p:txBody>
          <a:bodyPr/>
          <a:lstStyle/>
          <a:p>
            <a:pPr marL="0" indent="0" algn="just">
              <a:buNone/>
            </a:pPr>
            <a:r>
              <a:rPr lang="ru-RU" dirty="0" smtClean="0">
                <a:latin typeface="Times New Roman" panose="02020603050405020304" pitchFamily="18" charset="0"/>
                <a:cs typeface="Times New Roman" panose="02020603050405020304" pitchFamily="18" charset="0"/>
              </a:rPr>
              <a:t>А сейчас мы с вами попробуем погрузиться в мир обучения самых настоящих нейронных сетей, будем обучать </a:t>
            </a:r>
            <a:r>
              <a:rPr lang="ru-RU" dirty="0" err="1" smtClean="0">
                <a:latin typeface="Times New Roman" panose="02020603050405020304" pitchFamily="18" charset="0"/>
                <a:cs typeface="Times New Roman" panose="02020603050405020304" pitchFamily="18" charset="0"/>
              </a:rPr>
              <a:t>полносвязную</a:t>
            </a:r>
            <a:r>
              <a:rPr lang="ru-RU" dirty="0" smtClean="0">
                <a:latin typeface="Times New Roman" panose="02020603050405020304" pitchFamily="18" charset="0"/>
                <a:cs typeface="Times New Roman" panose="02020603050405020304" pitchFamily="18" charset="0"/>
              </a:rPr>
              <a:t> нейронную сеть (</a:t>
            </a:r>
            <a:r>
              <a:rPr lang="ru-RU" dirty="0" err="1" smtClean="0">
                <a:latin typeface="Times New Roman" panose="02020603050405020304" pitchFamily="18" charset="0"/>
                <a:cs typeface="Times New Roman" panose="02020603050405020304" pitchFamily="18" charset="0"/>
              </a:rPr>
              <a:t>перцептрон</a:t>
            </a:r>
            <a:r>
              <a:rPr lang="ru-RU" dirty="0" smtClean="0">
                <a:latin typeface="Times New Roman" panose="02020603050405020304" pitchFamily="18" charset="0"/>
                <a:cs typeface="Times New Roman" panose="02020603050405020304" pitchFamily="18" charset="0"/>
              </a:rPr>
              <a:t>) для задачи классификации на </a:t>
            </a:r>
            <a:r>
              <a:rPr lang="ru-RU" dirty="0" err="1" smtClean="0">
                <a:latin typeface="Times New Roman" panose="02020603050405020304" pitchFamily="18" charset="0"/>
                <a:cs typeface="Times New Roman" panose="02020603050405020304" pitchFamily="18" charset="0"/>
              </a:rPr>
              <a:t>датасете</a:t>
            </a:r>
            <a:r>
              <a:rPr lang="ru-RU"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CIFAR10 </a:t>
            </a:r>
            <a:r>
              <a:rPr lang="ru-RU" dirty="0" smtClean="0">
                <a:latin typeface="Times New Roman" panose="02020603050405020304" pitchFamily="18" charset="0"/>
                <a:cs typeface="Times New Roman" panose="02020603050405020304" pitchFamily="18" charset="0"/>
              </a:rPr>
              <a:t>(кошки, собачки, лягушки, машины и т.п. 10 уникальных классов)</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374626" y="3146609"/>
            <a:ext cx="3579886" cy="3422939"/>
          </a:xfrm>
          <a:prstGeom prst="rect">
            <a:avLst/>
          </a:prstGeom>
        </p:spPr>
      </p:pic>
    </p:spTree>
    <p:extLst>
      <p:ext uri="{BB962C8B-B14F-4D97-AF65-F5344CB8AC3E}">
        <p14:creationId xmlns:p14="http://schemas.microsoft.com/office/powerpoint/2010/main" val="12709935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lvl="0"/>
            <a:r>
              <a:rPr lang="ru-RU" b="1" dirty="0"/>
              <a:t>Раздел: Основы компьютерного зрения</a:t>
            </a:r>
            <a:r>
              <a:rPr lang="ru-RU" dirty="0"/>
              <a:t/>
            </a:r>
            <a:br>
              <a:rPr lang="ru-RU" dirty="0"/>
            </a:br>
            <a:endParaRPr lang="ru-RU" dirty="0"/>
          </a:p>
        </p:txBody>
      </p:sp>
      <p:sp>
        <p:nvSpPr>
          <p:cNvPr id="5" name="Текст 4"/>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5578949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Что такое изображение как данные</a:t>
            </a:r>
            <a:endParaRPr lang="ru-RU" dirty="0"/>
          </a:p>
        </p:txBody>
      </p:sp>
      <p:sp>
        <p:nvSpPr>
          <p:cNvPr id="3" name="Объект 2"/>
          <p:cNvSpPr>
            <a:spLocks noGrp="1"/>
          </p:cNvSpPr>
          <p:nvPr>
            <p:ph idx="1"/>
          </p:nvPr>
        </p:nvSpPr>
        <p:spPr>
          <a:xfrm>
            <a:off x="743127" y="1820006"/>
            <a:ext cx="6026951" cy="4906108"/>
          </a:xfrm>
        </p:spPr>
        <p:txBody>
          <a:bodyPr>
            <a:normAutofit fontScale="92500" lnSpcReduction="20000"/>
          </a:bodyPr>
          <a:lstStyle/>
          <a:p>
            <a:pPr marL="0" indent="0" algn="just">
              <a:spcBef>
                <a:spcPts val="800"/>
              </a:spcBef>
              <a:buNone/>
            </a:pPr>
            <a:r>
              <a:rPr lang="ru-RU" dirty="0">
                <a:latin typeface="Times New Roman" panose="02020603050405020304" pitchFamily="18" charset="0"/>
                <a:cs typeface="Times New Roman" panose="02020603050405020304" pitchFamily="18" charset="0"/>
              </a:rPr>
              <a:t>Изображение в компьютерном зрении — это </a:t>
            </a:r>
            <a:r>
              <a:rPr lang="ru-RU" b="1" dirty="0">
                <a:latin typeface="Times New Roman" panose="02020603050405020304" pitchFamily="18" charset="0"/>
                <a:cs typeface="Times New Roman" panose="02020603050405020304" pitchFamily="18" charset="0"/>
              </a:rPr>
              <a:t>массив чисел</a:t>
            </a:r>
            <a:r>
              <a:rPr lang="ru-RU" dirty="0">
                <a:latin typeface="Times New Roman" panose="02020603050405020304" pitchFamily="18" charset="0"/>
                <a:cs typeface="Times New Roman" panose="02020603050405020304" pitchFamily="18" charset="0"/>
              </a:rPr>
              <a:t>, где каждое число описывает </a:t>
            </a:r>
            <a:r>
              <a:rPr lang="ru-RU" b="1" dirty="0">
                <a:latin typeface="Times New Roman" panose="02020603050405020304" pitchFamily="18" charset="0"/>
                <a:cs typeface="Times New Roman" panose="02020603050405020304" pitchFamily="18" charset="0"/>
              </a:rPr>
              <a:t>яркость или цвет пикселя</a:t>
            </a:r>
            <a:r>
              <a:rPr lang="ru-RU" dirty="0">
                <a:latin typeface="Times New Roman" panose="02020603050405020304" pitchFamily="18" charset="0"/>
                <a:cs typeface="Times New Roman" panose="02020603050405020304" pitchFamily="18" charset="0"/>
              </a:rPr>
              <a:t>.</a:t>
            </a:r>
          </a:p>
          <a:p>
            <a:pPr marL="0" indent="0" algn="just">
              <a:spcBef>
                <a:spcPts val="800"/>
              </a:spcBef>
              <a:buNone/>
            </a:pPr>
            <a:r>
              <a:rPr lang="ru-RU" b="1" dirty="0">
                <a:latin typeface="Times New Roman" panose="02020603050405020304" pitchFamily="18" charset="0"/>
                <a:cs typeface="Times New Roman" panose="02020603050405020304" pitchFamily="18" charset="0"/>
              </a:rPr>
              <a:t>Пиксель (</a:t>
            </a:r>
            <a:r>
              <a:rPr lang="ru-RU" b="1" dirty="0" err="1">
                <a:latin typeface="Times New Roman" panose="02020603050405020304" pitchFamily="18" charset="0"/>
                <a:cs typeface="Times New Roman" panose="02020603050405020304" pitchFamily="18" charset="0"/>
              </a:rPr>
              <a:t>pixel</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минимальный элемент </a:t>
            </a:r>
            <a:r>
              <a:rPr lang="ru-RU" dirty="0" smtClean="0">
                <a:latin typeface="Times New Roman" panose="02020603050405020304" pitchFamily="18" charset="0"/>
                <a:cs typeface="Times New Roman" panose="02020603050405020304" pitchFamily="18" charset="0"/>
              </a:rPr>
              <a:t>изображения.</a:t>
            </a:r>
          </a:p>
          <a:p>
            <a:pPr marL="0" indent="0" algn="just">
              <a:spcBef>
                <a:spcPts val="800"/>
              </a:spcBef>
              <a:buNone/>
            </a:pPr>
            <a:r>
              <a:rPr lang="ru-RU" dirty="0" smtClean="0">
                <a:latin typeface="Times New Roman" panose="02020603050405020304" pitchFamily="18" charset="0"/>
                <a:cs typeface="Times New Roman" panose="02020603050405020304" pitchFamily="18" charset="0"/>
              </a:rPr>
              <a:t>Он </a:t>
            </a:r>
            <a:r>
              <a:rPr lang="ru-RU" dirty="0">
                <a:latin typeface="Times New Roman" panose="02020603050405020304" pitchFamily="18" charset="0"/>
                <a:cs typeface="Times New Roman" panose="02020603050405020304" pitchFamily="18" charset="0"/>
              </a:rPr>
              <a:t>содержит информацию о цвете, представляемую через </a:t>
            </a:r>
            <a:r>
              <a:rPr lang="ru-RU" b="1" dirty="0">
                <a:latin typeface="Times New Roman" panose="02020603050405020304" pitchFamily="18" charset="0"/>
                <a:cs typeface="Times New Roman" panose="02020603050405020304" pitchFamily="18" charset="0"/>
              </a:rPr>
              <a:t>каналы (</a:t>
            </a:r>
            <a:r>
              <a:rPr lang="ru-RU" b="1" dirty="0" err="1">
                <a:latin typeface="Times New Roman" panose="02020603050405020304" pitchFamily="18" charset="0"/>
                <a:cs typeface="Times New Roman" panose="02020603050405020304" pitchFamily="18" charset="0"/>
              </a:rPr>
              <a:t>channels</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a:t>
            </a:r>
          </a:p>
          <a:p>
            <a:pPr marL="0" indent="0" algn="just">
              <a:spcBef>
                <a:spcPts val="800"/>
              </a:spcBef>
              <a:buNone/>
            </a:pPr>
            <a:r>
              <a:rPr lang="ru-RU" b="1" dirty="0">
                <a:latin typeface="Times New Roman" panose="02020603050405020304" pitchFamily="18" charset="0"/>
                <a:cs typeface="Times New Roman" panose="02020603050405020304" pitchFamily="18" charset="0"/>
              </a:rPr>
              <a:t>1 канал</a:t>
            </a:r>
            <a:r>
              <a:rPr lang="ru-RU" dirty="0">
                <a:latin typeface="Times New Roman" panose="02020603050405020304" pitchFamily="18" charset="0"/>
                <a:cs typeface="Times New Roman" panose="02020603050405020304" pitchFamily="18" charset="0"/>
              </a:rPr>
              <a:t> — чёрно-белое изображение (градации серого),</a:t>
            </a:r>
          </a:p>
          <a:p>
            <a:pPr marL="0" indent="0" algn="just">
              <a:spcBef>
                <a:spcPts val="800"/>
              </a:spcBef>
              <a:buNone/>
            </a:pPr>
            <a:r>
              <a:rPr lang="ru-RU" b="1" dirty="0">
                <a:latin typeface="Times New Roman" panose="02020603050405020304" pitchFamily="18" charset="0"/>
                <a:cs typeface="Times New Roman" panose="02020603050405020304" pitchFamily="18" charset="0"/>
              </a:rPr>
              <a:t>3 канала</a:t>
            </a:r>
            <a:r>
              <a:rPr lang="ru-RU" dirty="0">
                <a:latin typeface="Times New Roman" panose="02020603050405020304" pitchFamily="18" charset="0"/>
                <a:cs typeface="Times New Roman" panose="02020603050405020304" pitchFamily="18" charset="0"/>
              </a:rPr>
              <a:t> — цветное изображение (RGB: красный, зелёный, синий).</a:t>
            </a:r>
          </a:p>
          <a:p>
            <a:pPr marL="0" indent="0" algn="just">
              <a:spcBef>
                <a:spcPts val="800"/>
              </a:spcBef>
              <a:buNone/>
            </a:pPr>
            <a:r>
              <a:rPr lang="ru-RU" dirty="0">
                <a:latin typeface="Times New Roman" panose="02020603050405020304" pitchFamily="18" charset="0"/>
                <a:cs typeface="Times New Roman" panose="02020603050405020304" pitchFamily="18" charset="0"/>
              </a:rPr>
              <a:t>Каждый канал — это отдельная матрица чисел (от 0 до 255 для целых значений или от 0 до 1 после нормализации).</a:t>
            </a:r>
          </a:p>
          <a:p>
            <a:pPr marL="0" indent="0" algn="just">
              <a:spcBef>
                <a:spcPts val="800"/>
              </a:spcBef>
              <a:buNone/>
            </a:pPr>
            <a:r>
              <a:rPr lang="ru-RU" b="1" dirty="0">
                <a:latin typeface="Times New Roman" panose="02020603050405020304" pitchFamily="18" charset="0"/>
                <a:cs typeface="Times New Roman" panose="02020603050405020304" pitchFamily="18" charset="0"/>
              </a:rPr>
              <a:t>Представление в памяти:</a:t>
            </a:r>
            <a:endParaRPr lang="ru-RU" dirty="0">
              <a:latin typeface="Times New Roman" panose="02020603050405020304" pitchFamily="18" charset="0"/>
              <a:cs typeface="Times New Roman" panose="02020603050405020304" pitchFamily="18" charset="0"/>
            </a:endParaRPr>
          </a:p>
          <a:p>
            <a:pPr marL="0" indent="0" algn="just">
              <a:spcBef>
                <a:spcPts val="800"/>
              </a:spcBef>
              <a:buNone/>
            </a:pPr>
            <a:r>
              <a:rPr lang="ru-RU" dirty="0">
                <a:latin typeface="Times New Roman" panose="02020603050405020304" pitchFamily="18" charset="0"/>
                <a:cs typeface="Times New Roman" panose="02020603050405020304" pitchFamily="18" charset="0"/>
              </a:rPr>
              <a:t>Формат </a:t>
            </a:r>
            <a:r>
              <a:rPr lang="en-US" b="1" dirty="0">
                <a:latin typeface="Times New Roman" panose="02020603050405020304" pitchFamily="18" charset="0"/>
                <a:cs typeface="Times New Roman" panose="02020603050405020304" pitchFamily="18" charset="0"/>
              </a:rPr>
              <a:t>HWC</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(Height, Width, Channels)</a:t>
            </a:r>
            <a:r>
              <a:rPr lang="en-US" dirty="0">
                <a:latin typeface="Times New Roman" panose="02020603050405020304" pitchFamily="18" charset="0"/>
                <a:cs typeface="Times New Roman" panose="02020603050405020304" pitchFamily="18" charset="0"/>
              </a:rPr>
              <a:t> — </a:t>
            </a:r>
            <a:r>
              <a:rPr lang="ru-RU" dirty="0">
                <a:latin typeface="Times New Roman" panose="02020603050405020304" pitchFamily="18" charset="0"/>
                <a:cs typeface="Times New Roman" panose="02020603050405020304" pitchFamily="18" charset="0"/>
              </a:rPr>
              <a:t>как обычно хранятся изображения.</a:t>
            </a:r>
          </a:p>
          <a:p>
            <a:pPr marL="0" indent="0" algn="just">
              <a:spcBef>
                <a:spcPts val="800"/>
              </a:spcBef>
              <a:buNone/>
            </a:pPr>
            <a:r>
              <a:rPr lang="ru-RU" dirty="0">
                <a:latin typeface="Times New Roman" panose="02020603050405020304" pitchFamily="18" charset="0"/>
                <a:cs typeface="Times New Roman" panose="02020603050405020304" pitchFamily="18" charset="0"/>
              </a:rPr>
              <a:t>Формат </a:t>
            </a:r>
            <a:r>
              <a:rPr lang="en-US" b="1" dirty="0">
                <a:latin typeface="Times New Roman" panose="02020603050405020304" pitchFamily="18" charset="0"/>
                <a:cs typeface="Times New Roman" panose="02020603050405020304" pitchFamily="18" charset="0"/>
              </a:rPr>
              <a:t>CHW</a:t>
            </a:r>
            <a:r>
              <a:rPr lang="en-US" dirty="0">
                <a:latin typeface="Times New Roman" panose="02020603050405020304" pitchFamily="18" charset="0"/>
                <a:cs typeface="Times New Roman" panose="02020603050405020304" pitchFamily="18" charset="0"/>
              </a:rPr>
              <a:t> — </a:t>
            </a:r>
            <a:r>
              <a:rPr lang="en-US" i="1" dirty="0">
                <a:latin typeface="Times New Roman" panose="02020603050405020304" pitchFamily="18" charset="0"/>
                <a:cs typeface="Times New Roman" panose="02020603050405020304" pitchFamily="18" charset="0"/>
              </a:rPr>
              <a:t>(Channels, Height, Width)</a:t>
            </a:r>
            <a:r>
              <a:rPr lang="en-US" dirty="0">
                <a:latin typeface="Times New Roman" panose="02020603050405020304" pitchFamily="18" charset="0"/>
                <a:cs typeface="Times New Roman" panose="02020603050405020304" pitchFamily="18" charset="0"/>
              </a:rPr>
              <a:t> — </a:t>
            </a:r>
            <a:r>
              <a:rPr lang="ru-RU" dirty="0">
                <a:latin typeface="Times New Roman" panose="02020603050405020304" pitchFamily="18" charset="0"/>
                <a:cs typeface="Times New Roman" panose="02020603050405020304" pitchFamily="18" charset="0"/>
              </a:rPr>
              <a:t>как ожидает </a:t>
            </a:r>
            <a:r>
              <a:rPr lang="en-US" dirty="0" err="1">
                <a:latin typeface="Times New Roman" panose="02020603050405020304" pitchFamily="18" charset="0"/>
                <a:cs typeface="Times New Roman" panose="02020603050405020304" pitchFamily="18" charset="0"/>
              </a:rPr>
              <a:t>PyTorch</a:t>
            </a:r>
            <a:r>
              <a:rPr lang="en-US"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для входа в </a:t>
            </a:r>
            <a:r>
              <a:rPr lang="ru-RU" dirty="0" err="1">
                <a:latin typeface="Times New Roman" panose="02020603050405020304" pitchFamily="18" charset="0"/>
                <a:cs typeface="Times New Roman" panose="02020603050405020304" pitchFamily="18" charset="0"/>
              </a:rPr>
              <a:t>нейросеть</a:t>
            </a:r>
            <a:r>
              <a:rPr lang="ru-RU" dirty="0" smtClean="0">
                <a:latin typeface="Times New Roman" panose="02020603050405020304" pitchFamily="18" charset="0"/>
                <a:cs typeface="Times New Roman" panose="02020603050405020304" pitchFamily="18" charset="0"/>
              </a:rPr>
              <a:t>.</a:t>
            </a:r>
          </a:p>
          <a:p>
            <a:pPr marL="0" indent="0" algn="just">
              <a:spcBef>
                <a:spcPts val="800"/>
              </a:spcBef>
              <a:buNone/>
            </a:pPr>
            <a:r>
              <a:rPr lang="ru-RU" b="1" dirty="0" smtClean="0">
                <a:latin typeface="Times New Roman" panose="02020603050405020304" pitchFamily="18" charset="0"/>
                <a:cs typeface="Times New Roman" panose="02020603050405020304" pitchFamily="18" charset="0"/>
              </a:rPr>
              <a:t>Пример:</a:t>
            </a:r>
          </a:p>
          <a:p>
            <a:pPr marL="0" indent="0" algn="just">
              <a:spcBef>
                <a:spcPts val="800"/>
              </a:spcBef>
              <a:buNone/>
            </a:pPr>
            <a:r>
              <a:rPr lang="ru-RU" dirty="0" smtClean="0">
                <a:latin typeface="Times New Roman" panose="02020603050405020304" pitchFamily="18" charset="0"/>
                <a:cs typeface="Times New Roman" panose="02020603050405020304" pitchFamily="18" charset="0"/>
              </a:rPr>
              <a:t>Цветное </a:t>
            </a:r>
            <a:r>
              <a:rPr lang="ru-RU" dirty="0">
                <a:latin typeface="Times New Roman" panose="02020603050405020304" pitchFamily="18" charset="0"/>
                <a:cs typeface="Times New Roman" panose="02020603050405020304" pitchFamily="18" charset="0"/>
              </a:rPr>
              <a:t>изображение 256×256 пикселей имеет </a:t>
            </a:r>
            <a:r>
              <a:rPr lang="ru-RU" dirty="0" smtClean="0">
                <a:latin typeface="Times New Roman" panose="02020603050405020304" pitchFamily="18" charset="0"/>
                <a:cs typeface="Times New Roman" panose="02020603050405020304" pitchFamily="18" charset="0"/>
              </a:rPr>
              <a:t>форму 256×256×3</a:t>
            </a:r>
            <a:r>
              <a:rPr lang="ru-RU"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HWC</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или 3×256×256 (</a:t>
            </a:r>
            <a:r>
              <a:rPr lang="en-US" dirty="0" smtClean="0">
                <a:latin typeface="Times New Roman" panose="02020603050405020304" pitchFamily="18" charset="0"/>
                <a:cs typeface="Times New Roman" panose="02020603050405020304" pitchFamily="18" charset="0"/>
              </a:rPr>
              <a:t>CHW)</a:t>
            </a:r>
            <a:endParaRPr lang="ru-RU" dirty="0">
              <a:latin typeface="Times New Roman" panose="02020603050405020304" pitchFamily="18" charset="0"/>
              <a:cs typeface="Times New Roman" panose="02020603050405020304" pitchFamily="18" charset="0"/>
            </a:endParaRPr>
          </a:p>
        </p:txBody>
      </p:sp>
      <p:pic>
        <p:nvPicPr>
          <p:cNvPr id="7187" name="Picture 19"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1431" y="1820007"/>
            <a:ext cx="4070838" cy="2248007"/>
          </a:xfrm>
          <a:prstGeom prst="rect">
            <a:avLst/>
          </a:prstGeom>
          <a:noFill/>
          <a:extLst>
            <a:ext uri="{909E8E84-426E-40DD-AFC4-6F175D3DCCD1}">
              <a14:hiddenFill xmlns:a14="http://schemas.microsoft.com/office/drawing/2010/main">
                <a:solidFill>
                  <a:srgbClr val="FFFFFF"/>
                </a:solidFill>
              </a14:hiddenFill>
            </a:ext>
          </a:extLst>
        </p:spPr>
      </p:pic>
      <p:pic>
        <p:nvPicPr>
          <p:cNvPr id="19" name="Рисунок 18"/>
          <p:cNvPicPr>
            <a:picLocks noChangeAspect="1"/>
          </p:cNvPicPr>
          <p:nvPr/>
        </p:nvPicPr>
        <p:blipFill>
          <a:blip r:embed="rId3"/>
          <a:stretch>
            <a:fillRect/>
          </a:stretch>
        </p:blipFill>
        <p:spPr>
          <a:xfrm>
            <a:off x="7051432" y="4273060"/>
            <a:ext cx="4070838" cy="1698013"/>
          </a:xfrm>
          <a:prstGeom prst="rect">
            <a:avLst/>
          </a:prstGeom>
        </p:spPr>
      </p:pic>
    </p:spTree>
    <p:extLst>
      <p:ext uri="{BB962C8B-B14F-4D97-AF65-F5344CB8AC3E}">
        <p14:creationId xmlns:p14="http://schemas.microsoft.com/office/powerpoint/2010/main" val="8068361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Почему </a:t>
            </a:r>
            <a:r>
              <a:rPr lang="ru-RU" b="1" dirty="0" err="1"/>
              <a:t>полносвязные</a:t>
            </a:r>
            <a:r>
              <a:rPr lang="ru-RU" b="1" dirty="0"/>
              <a:t> сети плохо работают с изображениями</a:t>
            </a:r>
            <a:endParaRPr lang="ru-RU" dirty="0"/>
          </a:p>
        </p:txBody>
      </p:sp>
      <p:sp>
        <p:nvSpPr>
          <p:cNvPr id="3" name="Объект 2"/>
          <p:cNvSpPr>
            <a:spLocks noGrp="1"/>
          </p:cNvSpPr>
          <p:nvPr>
            <p:ph idx="1"/>
          </p:nvPr>
        </p:nvSpPr>
        <p:spPr>
          <a:xfrm>
            <a:off x="1261871" y="1828801"/>
            <a:ext cx="8858075" cy="4035668"/>
          </a:xfrm>
        </p:spPr>
        <p:txBody>
          <a:bodyPr>
            <a:normAutofit fontScale="92500" lnSpcReduction="10000"/>
          </a:bodyPr>
          <a:lstStyle/>
          <a:p>
            <a:pPr marL="0" indent="0" algn="just">
              <a:buNone/>
            </a:pPr>
            <a:r>
              <a:rPr lang="ru-RU" dirty="0" err="1"/>
              <a:t>Полносвязные</a:t>
            </a:r>
            <a:r>
              <a:rPr lang="ru-RU" dirty="0"/>
              <a:t> нейронные сети (</a:t>
            </a:r>
            <a:r>
              <a:rPr lang="ru-RU" dirty="0" err="1"/>
              <a:t>Fully</a:t>
            </a:r>
            <a:r>
              <a:rPr lang="ru-RU" dirty="0"/>
              <a:t> </a:t>
            </a:r>
            <a:r>
              <a:rPr lang="ru-RU" dirty="0" err="1"/>
              <a:t>Connected</a:t>
            </a:r>
            <a:r>
              <a:rPr lang="ru-RU" dirty="0"/>
              <a:t> </a:t>
            </a:r>
            <a:r>
              <a:rPr lang="ru-RU" dirty="0" err="1"/>
              <a:t>Networks</a:t>
            </a:r>
            <a:r>
              <a:rPr lang="ru-RU" dirty="0"/>
              <a:t>) плохо справляются с обработкой изображений, потому что каждая нейронная связь обрабатывает все пиксели входного изображения как отдельные признаки</a:t>
            </a:r>
            <a:r>
              <a:rPr lang="ru-RU" dirty="0" smtClean="0"/>
              <a:t>.</a:t>
            </a:r>
          </a:p>
          <a:p>
            <a:pPr marL="0" indent="0" algn="just">
              <a:buNone/>
            </a:pPr>
            <a:r>
              <a:rPr lang="ru-RU" dirty="0" smtClean="0"/>
              <a:t>Для </a:t>
            </a:r>
            <a:r>
              <a:rPr lang="ru-RU" dirty="0"/>
              <a:t>типичных изображений это приводит к </a:t>
            </a:r>
            <a:r>
              <a:rPr lang="ru-RU" b="1" dirty="0"/>
              <a:t>огромному числу параметров</a:t>
            </a:r>
            <a:r>
              <a:rPr lang="ru-RU" dirty="0"/>
              <a:t>.</a:t>
            </a:r>
            <a:br>
              <a:rPr lang="ru-RU" dirty="0"/>
            </a:br>
            <a:r>
              <a:rPr lang="ru-RU" dirty="0"/>
              <a:t>Например, изображение размером 256×256 с 3 каналами имеет почти 200 тысяч входов — и даже небольшой скрытый слой создаёт миллионы весов, что делает обучение неэффективным.</a:t>
            </a:r>
          </a:p>
          <a:p>
            <a:pPr marL="0" indent="0" algn="just">
              <a:buNone/>
            </a:pPr>
            <a:r>
              <a:rPr lang="ru-RU" dirty="0"/>
              <a:t>Кроме того, </a:t>
            </a:r>
            <a:r>
              <a:rPr lang="ru-RU" dirty="0" err="1"/>
              <a:t>полносвязные</a:t>
            </a:r>
            <a:r>
              <a:rPr lang="ru-RU" dirty="0"/>
              <a:t> сети </a:t>
            </a:r>
            <a:r>
              <a:rPr lang="ru-RU" b="1" dirty="0"/>
              <a:t>не учитывают пространственную структуру </a:t>
            </a:r>
            <a:r>
              <a:rPr lang="ru-RU" b="1" dirty="0" smtClean="0"/>
              <a:t>изображения</a:t>
            </a:r>
            <a:r>
              <a:rPr lang="ru-RU" dirty="0"/>
              <a:t> </a:t>
            </a:r>
            <a:r>
              <a:rPr lang="ru-RU" dirty="0" smtClean="0"/>
              <a:t>– они </a:t>
            </a:r>
            <a:r>
              <a:rPr lang="ru-RU" dirty="0"/>
              <a:t>видят только набор чисел, не понимая, что соседние пиксели связаны между собой и формируют линии, контуры или объекты.</a:t>
            </a:r>
          </a:p>
          <a:p>
            <a:pPr marL="0" indent="0" algn="just">
              <a:buNone/>
            </a:pPr>
            <a:r>
              <a:rPr lang="ru-RU" dirty="0"/>
              <a:t>В результате такие модели требуют больше данных, хуже обобщают и часто </a:t>
            </a:r>
            <a:r>
              <a:rPr lang="ru-RU" dirty="0" smtClean="0"/>
              <a:t>переобучаются. Эти </a:t>
            </a:r>
            <a:r>
              <a:rPr lang="ru-RU" dirty="0"/>
              <a:t>ограничения привели к появлению </a:t>
            </a:r>
            <a:r>
              <a:rPr lang="ru-RU" b="1" dirty="0" err="1"/>
              <a:t>сверточных</a:t>
            </a:r>
            <a:r>
              <a:rPr lang="ru-RU" b="1" dirty="0"/>
              <a:t> нейронных сетей (CNN)</a:t>
            </a:r>
            <a:r>
              <a:rPr lang="ru-RU" dirty="0"/>
              <a:t>, которые используют локальные связи и распознают изображения гораздо эффективнее.</a:t>
            </a:r>
          </a:p>
        </p:txBody>
      </p:sp>
    </p:spTree>
    <p:extLst>
      <p:ext uri="{BB962C8B-B14F-4D97-AF65-F5344CB8AC3E}">
        <p14:creationId xmlns:p14="http://schemas.microsoft.com/office/powerpoint/2010/main" val="14837882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Основные задачи компьютерного зрения</a:t>
            </a:r>
            <a:endParaRPr lang="ru-RU" dirty="0"/>
          </a:p>
        </p:txBody>
      </p:sp>
      <p:sp>
        <p:nvSpPr>
          <p:cNvPr id="3" name="Объект 2"/>
          <p:cNvSpPr>
            <a:spLocks noGrp="1"/>
          </p:cNvSpPr>
          <p:nvPr>
            <p:ph idx="1"/>
          </p:nvPr>
        </p:nvSpPr>
        <p:spPr>
          <a:xfrm>
            <a:off x="1094819" y="1691322"/>
            <a:ext cx="7653527" cy="3596054"/>
          </a:xfrm>
        </p:spPr>
        <p:txBody>
          <a:bodyPr>
            <a:normAutofit fontScale="85000" lnSpcReduction="20000"/>
          </a:bodyPr>
          <a:lstStyle/>
          <a:p>
            <a:pPr marL="0" indent="0" algn="just">
              <a:spcBef>
                <a:spcPts val="600"/>
              </a:spcBef>
              <a:spcAft>
                <a:spcPts val="0"/>
              </a:spcAft>
              <a:buNone/>
            </a:pPr>
            <a:r>
              <a:rPr lang="ru-RU" dirty="0">
                <a:latin typeface="Times New Roman" panose="02020603050405020304" pitchFamily="18" charset="0"/>
                <a:cs typeface="Times New Roman" panose="02020603050405020304" pitchFamily="18" charset="0"/>
              </a:rPr>
              <a:t>Компьютерное зрение решает широкий спектр задач, связанных с автоматическим пониманием изображений и видео</a:t>
            </a:r>
            <a:r>
              <a:rPr lang="ru-RU" dirty="0" smtClean="0">
                <a:latin typeface="Times New Roman" panose="02020603050405020304" pitchFamily="18" charset="0"/>
                <a:cs typeface="Times New Roman" panose="02020603050405020304" pitchFamily="18" charset="0"/>
              </a:rPr>
              <a:t>.</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Базовые направления включают несколько ключевых типов задач.</a:t>
            </a:r>
          </a:p>
          <a:p>
            <a:pPr marL="0" indent="0" algn="just">
              <a:spcBef>
                <a:spcPts val="600"/>
              </a:spcBef>
              <a:spcAft>
                <a:spcPts val="0"/>
              </a:spcAft>
              <a:buNone/>
            </a:pPr>
            <a:r>
              <a:rPr lang="ru-RU" b="1" dirty="0" smtClean="0">
                <a:latin typeface="Times New Roman" panose="02020603050405020304" pitchFamily="18" charset="0"/>
                <a:cs typeface="Times New Roman" panose="02020603050405020304" pitchFamily="18" charset="0"/>
              </a:rPr>
              <a:t>Классификация</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определение, к какому классу относится всё изображение.</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Пример: распознать, изображена ли на фото кошка или собака.</a:t>
            </a:r>
          </a:p>
          <a:p>
            <a:pPr marL="0" indent="0" algn="just">
              <a:spcBef>
                <a:spcPts val="600"/>
              </a:spcBef>
              <a:spcAft>
                <a:spcPts val="0"/>
              </a:spcAft>
              <a:buNone/>
            </a:pPr>
            <a:r>
              <a:rPr lang="ru-RU" b="1" dirty="0" err="1">
                <a:latin typeface="Times New Roman" panose="02020603050405020304" pitchFamily="18" charset="0"/>
                <a:cs typeface="Times New Roman" panose="02020603050405020304" pitchFamily="18" charset="0"/>
              </a:rPr>
              <a:t>Детекция</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Object</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Detection</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нахождение и классификация отдельных объектов на изображении с указанием их координат в виде прямоугольных рамок (</a:t>
            </a:r>
            <a:r>
              <a:rPr lang="ru-RU" dirty="0" err="1">
                <a:latin typeface="Times New Roman" panose="02020603050405020304" pitchFamily="18" charset="0"/>
                <a:cs typeface="Times New Roman" panose="02020603050405020304" pitchFamily="18" charset="0"/>
              </a:rPr>
              <a:t>bounding</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boxes</a:t>
            </a:r>
            <a:r>
              <a:rPr lang="ru-RU" dirty="0">
                <a:latin typeface="Times New Roman" panose="02020603050405020304" pitchFamily="18" charset="0"/>
                <a:cs typeface="Times New Roman" panose="02020603050405020304" pitchFamily="18" charset="0"/>
              </a:rPr>
              <a:t>).</a:t>
            </a:r>
          </a:p>
          <a:p>
            <a:pPr marL="0" indent="0" algn="just">
              <a:spcBef>
                <a:spcPts val="600"/>
              </a:spcBef>
              <a:spcAft>
                <a:spcPts val="0"/>
              </a:spcAft>
              <a:buNone/>
            </a:pPr>
            <a:r>
              <a:rPr lang="ru-RU" b="1" dirty="0">
                <a:latin typeface="Times New Roman" panose="02020603050405020304" pitchFamily="18" charset="0"/>
                <a:cs typeface="Times New Roman" panose="02020603050405020304" pitchFamily="18" charset="0"/>
              </a:rPr>
              <a:t>Сегментация (</a:t>
            </a:r>
            <a:r>
              <a:rPr lang="ru-RU" b="1" dirty="0" err="1">
                <a:latin typeface="Times New Roman" panose="02020603050405020304" pitchFamily="18" charset="0"/>
                <a:cs typeface="Times New Roman" panose="02020603050405020304" pitchFamily="18" charset="0"/>
              </a:rPr>
              <a:t>Segmentation</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выделение каждого объекта или области на изображении </a:t>
            </a:r>
            <a:r>
              <a:rPr lang="ru-RU" b="1" dirty="0">
                <a:latin typeface="Times New Roman" panose="02020603050405020304" pitchFamily="18" charset="0"/>
                <a:cs typeface="Times New Roman" panose="02020603050405020304" pitchFamily="18" charset="0"/>
              </a:rPr>
              <a:t>пиксель за пикселем</a:t>
            </a:r>
            <a:r>
              <a:rPr lang="ru-RU" dirty="0">
                <a:latin typeface="Times New Roman" panose="02020603050405020304" pitchFamily="18" charset="0"/>
                <a:cs typeface="Times New Roman" panose="02020603050405020304" pitchFamily="18" charset="0"/>
              </a:rPr>
              <a:t>.</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Различают </a:t>
            </a:r>
            <a:r>
              <a:rPr lang="ru-RU" i="1" dirty="0">
                <a:latin typeface="Times New Roman" panose="02020603050405020304" pitchFamily="18" charset="0"/>
                <a:cs typeface="Times New Roman" panose="02020603050405020304" pitchFamily="18" charset="0"/>
              </a:rPr>
              <a:t>семантическую</a:t>
            </a:r>
            <a:r>
              <a:rPr lang="ru-RU" dirty="0">
                <a:latin typeface="Times New Roman" panose="02020603050405020304" pitchFamily="18" charset="0"/>
                <a:cs typeface="Times New Roman" panose="02020603050405020304" pitchFamily="18" charset="0"/>
              </a:rPr>
              <a:t> (по типам объектов) и </a:t>
            </a:r>
            <a:r>
              <a:rPr lang="ru-RU" i="1" dirty="0" err="1">
                <a:latin typeface="Times New Roman" panose="02020603050405020304" pitchFamily="18" charset="0"/>
                <a:cs typeface="Times New Roman" panose="02020603050405020304" pitchFamily="18" charset="0"/>
              </a:rPr>
              <a:t>instance</a:t>
            </a:r>
            <a:r>
              <a:rPr lang="ru-RU" i="1" dirty="0">
                <a:latin typeface="Times New Roman" panose="02020603050405020304" pitchFamily="18" charset="0"/>
                <a:cs typeface="Times New Roman" panose="02020603050405020304" pitchFamily="18" charset="0"/>
              </a:rPr>
              <a:t>-сегментацию</a:t>
            </a:r>
            <a:r>
              <a:rPr lang="ru-RU" dirty="0">
                <a:latin typeface="Times New Roman" panose="02020603050405020304" pitchFamily="18" charset="0"/>
                <a:cs typeface="Times New Roman" panose="02020603050405020304" pitchFamily="18" charset="0"/>
              </a:rPr>
              <a:t> (по конкретным экземплярам).</a:t>
            </a:r>
          </a:p>
          <a:p>
            <a:pPr marL="0" indent="0" algn="just">
              <a:spcBef>
                <a:spcPts val="600"/>
              </a:spcBef>
              <a:spcAft>
                <a:spcPts val="0"/>
              </a:spcAft>
              <a:buNone/>
            </a:pPr>
            <a:r>
              <a:rPr lang="ru-RU" b="1" dirty="0">
                <a:latin typeface="Times New Roman" panose="02020603050405020304" pitchFamily="18" charset="0"/>
                <a:cs typeface="Times New Roman" panose="02020603050405020304" pitchFamily="18" charset="0"/>
              </a:rPr>
              <a:t>OCR (</a:t>
            </a:r>
            <a:r>
              <a:rPr lang="ru-RU" b="1" dirty="0" err="1">
                <a:latin typeface="Times New Roman" panose="02020603050405020304" pitchFamily="18" charset="0"/>
                <a:cs typeface="Times New Roman" panose="02020603050405020304" pitchFamily="18" charset="0"/>
              </a:rPr>
              <a:t>Optical</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Character</a:t>
            </a:r>
            <a:r>
              <a:rPr lang="ru-RU" b="1" dirty="0">
                <a:latin typeface="Times New Roman" panose="02020603050405020304" pitchFamily="18" charset="0"/>
                <a:cs typeface="Times New Roman" panose="02020603050405020304" pitchFamily="18" charset="0"/>
              </a:rPr>
              <a:t> </a:t>
            </a:r>
            <a:r>
              <a:rPr lang="ru-RU" b="1" dirty="0" err="1">
                <a:latin typeface="Times New Roman" panose="02020603050405020304" pitchFamily="18" charset="0"/>
                <a:cs typeface="Times New Roman" panose="02020603050405020304" pitchFamily="18" charset="0"/>
              </a:rPr>
              <a:t>Recognition</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распознавание текстов на изображениях, в документах, фото и видео.</a:t>
            </a:r>
          </a:p>
          <a:p>
            <a:pPr marL="0" indent="0" algn="just">
              <a:spcBef>
                <a:spcPts val="600"/>
              </a:spcBef>
              <a:spcAft>
                <a:spcPts val="0"/>
              </a:spcAft>
              <a:buNone/>
            </a:pPr>
            <a:r>
              <a:rPr lang="ru-RU" b="1" dirty="0">
                <a:latin typeface="Times New Roman" panose="02020603050405020304" pitchFamily="18" charset="0"/>
                <a:cs typeface="Times New Roman" panose="02020603050405020304" pitchFamily="18" charset="0"/>
              </a:rPr>
              <a:t>Трекинг (</a:t>
            </a:r>
            <a:r>
              <a:rPr lang="ru-RU" b="1" dirty="0" err="1">
                <a:latin typeface="Times New Roman" panose="02020603050405020304" pitchFamily="18" charset="0"/>
                <a:cs typeface="Times New Roman" panose="02020603050405020304" pitchFamily="18" charset="0"/>
              </a:rPr>
              <a:t>Tracking</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отслеживание движения объектов на последовательности кадров, часто используется в </a:t>
            </a:r>
            <a:r>
              <a:rPr lang="ru-RU" dirty="0" err="1">
                <a:latin typeface="Times New Roman" panose="02020603050405020304" pitchFamily="18" charset="0"/>
                <a:cs typeface="Times New Roman" panose="02020603050405020304" pitchFamily="18" charset="0"/>
              </a:rPr>
              <a:t>видеоаналитике</a:t>
            </a:r>
            <a:r>
              <a:rPr lang="ru-RU" dirty="0">
                <a:latin typeface="Times New Roman" panose="02020603050405020304" pitchFamily="18" charset="0"/>
                <a:cs typeface="Times New Roman" panose="02020603050405020304" pitchFamily="18" charset="0"/>
              </a:rPr>
              <a:t> и робототехнике.</a:t>
            </a:r>
          </a:p>
          <a:p>
            <a:pPr marL="0" indent="0" algn="just">
              <a:spcBef>
                <a:spcPts val="600"/>
              </a:spcBef>
              <a:spcAft>
                <a:spcPts val="0"/>
              </a:spcAft>
              <a:buNone/>
            </a:pPr>
            <a:r>
              <a:rPr lang="ru-RU" dirty="0">
                <a:latin typeface="Times New Roman" panose="02020603050405020304" pitchFamily="18" charset="0"/>
                <a:cs typeface="Times New Roman" panose="02020603050405020304" pitchFamily="18" charset="0"/>
              </a:rPr>
              <a:t>Эти задачи могут комбинироваться: например, </a:t>
            </a:r>
            <a:r>
              <a:rPr lang="ru-RU" dirty="0" err="1">
                <a:latin typeface="Times New Roman" panose="02020603050405020304" pitchFamily="18" charset="0"/>
                <a:cs typeface="Times New Roman" panose="02020603050405020304" pitchFamily="18" charset="0"/>
              </a:rPr>
              <a:t>детекция</a:t>
            </a:r>
            <a:r>
              <a:rPr lang="ru-RU" dirty="0">
                <a:latin typeface="Times New Roman" panose="02020603050405020304" pitchFamily="18" charset="0"/>
                <a:cs typeface="Times New Roman" panose="02020603050405020304" pitchFamily="18" charset="0"/>
              </a:rPr>
              <a:t> и трекинг в системах видеонаблюдения, или сегментация и OCR при анализе документов.</a:t>
            </a:r>
          </a:p>
        </p:txBody>
      </p:sp>
      <p:pic>
        <p:nvPicPr>
          <p:cNvPr id="4" name="Picture 17"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6156" y="5219333"/>
            <a:ext cx="6733528" cy="157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3807506"/>
      </p:ext>
    </p:extLst>
  </p:cSld>
  <p:clrMapOvr>
    <a:masterClrMapping/>
  </p:clrMapOvr>
  <p:timing>
    <p:tnLst>
      <p:par>
        <p:cTn id="1" dur="indefinite" restart="never" nodeType="tmRoot"/>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TM03457515[[fn=Вид]]</Template>
  <TotalTime>390</TotalTime>
  <Words>4247</Words>
  <Application>Microsoft Office PowerPoint</Application>
  <PresentationFormat>Широкоэкранный</PresentationFormat>
  <Paragraphs>408</Paragraphs>
  <Slides>47</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47</vt:i4>
      </vt:variant>
    </vt:vector>
  </HeadingPairs>
  <TitlesOfParts>
    <vt:vector size="53" baseType="lpstr">
      <vt:lpstr>Arial</vt:lpstr>
      <vt:lpstr>Cambria Math</vt:lpstr>
      <vt:lpstr>Century Schoolbook</vt:lpstr>
      <vt:lpstr>Times New Roman</vt:lpstr>
      <vt:lpstr>Wingdings 2</vt:lpstr>
      <vt:lpstr>View</vt:lpstr>
      <vt:lpstr>Нейронные сети в CV</vt:lpstr>
      <vt:lpstr>Введение в CV, PyTorch</vt:lpstr>
      <vt:lpstr>Процесс обучения модели</vt:lpstr>
      <vt:lpstr>Что такое PyTorch и его ключевые компоненты</vt:lpstr>
      <vt:lpstr>Google Colab: Обучение полносвязной сети</vt:lpstr>
      <vt:lpstr>Раздел: Основы компьютерного зрения </vt:lpstr>
      <vt:lpstr>Что такое изображение как данные</vt:lpstr>
      <vt:lpstr>Почему полносвязные сети плохо работают с изображениями</vt:lpstr>
      <vt:lpstr>Основные задачи компьютерного зрения</vt:lpstr>
      <vt:lpstr>Раздел: Сверточные нейронные сети (CNN - Convolutional Neural Networks)</vt:lpstr>
      <vt:lpstr>Идея сверточного слоя</vt:lpstr>
      <vt:lpstr>Паддинг и аугментация</vt:lpstr>
      <vt:lpstr>Паддинг и аугментация</vt:lpstr>
      <vt:lpstr>Типовые архитектуры CNN LeNet</vt:lpstr>
      <vt:lpstr>Типовые архитектуры AlexNet</vt:lpstr>
      <vt:lpstr>Типовые архитектуры VGG</vt:lpstr>
      <vt:lpstr>Типовые архитектуры ResNet</vt:lpstr>
      <vt:lpstr>Пулинг</vt:lpstr>
      <vt:lpstr>Практика: Обучение CNN на изображениях</vt:lpstr>
      <vt:lpstr>Сравнение FCN vs CNN</vt:lpstr>
      <vt:lpstr>Современные задачи компьютерного зрения</vt:lpstr>
      <vt:lpstr>Современные задачи в CV</vt:lpstr>
      <vt:lpstr>Детекция</vt:lpstr>
      <vt:lpstr>Детекция R-CNN</vt:lpstr>
      <vt:lpstr>Сегментация</vt:lpstr>
      <vt:lpstr>Сегментация U-Net</vt:lpstr>
      <vt:lpstr>Pose Estimation</vt:lpstr>
      <vt:lpstr>Генерация изображений</vt:lpstr>
      <vt:lpstr>Vision Transformers (ViT) в CV</vt:lpstr>
      <vt:lpstr>Vision Transformers (ViT) в CV</vt:lpstr>
      <vt:lpstr>Метрики. Confusion matrix</vt:lpstr>
      <vt:lpstr>Метрики. Классификация.</vt:lpstr>
      <vt:lpstr>Считаем метрики</vt:lpstr>
      <vt:lpstr>Считаем метрики</vt:lpstr>
      <vt:lpstr>Метрики. Сегментация</vt:lpstr>
      <vt:lpstr>Метрики. Детекция</vt:lpstr>
      <vt:lpstr>Метрики. Практические советы</vt:lpstr>
      <vt:lpstr>YOLO – You Only Look Once</vt:lpstr>
      <vt:lpstr>Идея YOLO</vt:lpstr>
      <vt:lpstr>Идея YOLO</vt:lpstr>
      <vt:lpstr>Краткий обзор версий YOLO</vt:lpstr>
      <vt:lpstr>Подготовка датасета</vt:lpstr>
      <vt:lpstr>Инструменты подготовки данных</vt:lpstr>
      <vt:lpstr>Обучение и инференс YOLO</vt:lpstr>
      <vt:lpstr>Практика и кейсы</vt:lpstr>
      <vt:lpstr>Реальные кейсы применения CV в индустрии</vt:lpstr>
      <vt:lpstr>Лабораторные работы.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Нейронные сети в CV</dc:title>
  <dc:creator>Kvantron</dc:creator>
  <cp:lastModifiedBy>Kvantron</cp:lastModifiedBy>
  <cp:revision>41</cp:revision>
  <dcterms:created xsi:type="dcterms:W3CDTF">2025-11-10T12:38:48Z</dcterms:created>
  <dcterms:modified xsi:type="dcterms:W3CDTF">2025-11-12T07:15:58Z</dcterms:modified>
</cp:coreProperties>
</file>