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4"/>
  </p:notesMasterIdLst>
  <p:sldIdLst>
    <p:sldId id="256" r:id="rId2"/>
    <p:sldId id="258" r:id="rId3"/>
    <p:sldId id="339" r:id="rId4"/>
    <p:sldId id="257" r:id="rId5"/>
    <p:sldId id="259" r:id="rId6"/>
    <p:sldId id="330" r:id="rId7"/>
    <p:sldId id="331" r:id="rId8"/>
    <p:sldId id="260" r:id="rId9"/>
    <p:sldId id="261" r:id="rId10"/>
    <p:sldId id="301" r:id="rId11"/>
    <p:sldId id="332" r:id="rId12"/>
    <p:sldId id="333" r:id="rId13"/>
    <p:sldId id="334" r:id="rId14"/>
    <p:sldId id="335" r:id="rId15"/>
    <p:sldId id="336" r:id="rId16"/>
    <p:sldId id="337" r:id="rId17"/>
    <p:sldId id="302" r:id="rId18"/>
    <p:sldId id="338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9" r:id="rId27"/>
    <p:sldId id="347" r:id="rId28"/>
    <p:sldId id="348" r:id="rId29"/>
    <p:sldId id="350" r:id="rId30"/>
    <p:sldId id="355" r:id="rId31"/>
    <p:sldId id="351" r:id="rId32"/>
    <p:sldId id="352" r:id="rId33"/>
    <p:sldId id="353" r:id="rId34"/>
    <p:sldId id="356" r:id="rId35"/>
    <p:sldId id="357" r:id="rId36"/>
    <p:sldId id="358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2" r:id="rId49"/>
    <p:sldId id="371" r:id="rId50"/>
    <p:sldId id="297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7" r:id="rId74"/>
    <p:sldId id="398" r:id="rId75"/>
    <p:sldId id="399" r:id="rId76"/>
    <p:sldId id="400" r:id="rId77"/>
    <p:sldId id="401" r:id="rId78"/>
    <p:sldId id="402" r:id="rId79"/>
    <p:sldId id="403" r:id="rId80"/>
    <p:sldId id="405" r:id="rId81"/>
    <p:sldId id="404" r:id="rId82"/>
    <p:sldId id="406" r:id="rId83"/>
    <p:sldId id="407" r:id="rId84"/>
    <p:sldId id="408" r:id="rId85"/>
    <p:sldId id="409" r:id="rId86"/>
    <p:sldId id="410" r:id="rId87"/>
    <p:sldId id="413" r:id="rId88"/>
    <p:sldId id="414" r:id="rId89"/>
    <p:sldId id="415" r:id="rId90"/>
    <p:sldId id="416" r:id="rId91"/>
    <p:sldId id="411" r:id="rId92"/>
    <p:sldId id="412" r:id="rId9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FD89D5A-9CE7-4EE2-86B2-0F68D435C927}">
          <p14:sldIdLst>
            <p14:sldId id="256"/>
            <p14:sldId id="258"/>
            <p14:sldId id="339"/>
            <p14:sldId id="257"/>
            <p14:sldId id="259"/>
            <p14:sldId id="330"/>
            <p14:sldId id="331"/>
            <p14:sldId id="260"/>
            <p14:sldId id="261"/>
            <p14:sldId id="301"/>
            <p14:sldId id="332"/>
            <p14:sldId id="333"/>
            <p14:sldId id="334"/>
            <p14:sldId id="335"/>
            <p14:sldId id="336"/>
            <p14:sldId id="337"/>
            <p14:sldId id="302"/>
            <p14:sldId id="338"/>
            <p14:sldId id="340"/>
            <p14:sldId id="341"/>
            <p14:sldId id="342"/>
            <p14:sldId id="343"/>
            <p14:sldId id="344"/>
            <p14:sldId id="345"/>
            <p14:sldId id="346"/>
            <p14:sldId id="349"/>
            <p14:sldId id="347"/>
            <p14:sldId id="348"/>
            <p14:sldId id="350"/>
            <p14:sldId id="355"/>
            <p14:sldId id="351"/>
            <p14:sldId id="352"/>
            <p14:sldId id="353"/>
            <p14:sldId id="356"/>
            <p14:sldId id="357"/>
            <p14:sldId id="358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2"/>
            <p14:sldId id="371"/>
            <p14:sldId id="297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</p14:sldIdLst>
        </p14:section>
        <p14:section name="Раздел без заголовка" id="{3C9812B9-6135-449A-A9C0-E94F1B8DD3F6}">
          <p14:sldIdLst>
            <p14:sldId id="400"/>
            <p14:sldId id="401"/>
            <p14:sldId id="402"/>
            <p14:sldId id="403"/>
            <p14:sldId id="405"/>
            <p14:sldId id="404"/>
            <p14:sldId id="406"/>
            <p14:sldId id="407"/>
            <p14:sldId id="408"/>
            <p14:sldId id="409"/>
            <p14:sldId id="410"/>
            <p14:sldId id="413"/>
            <p14:sldId id="414"/>
            <p14:sldId id="415"/>
            <p14:sldId id="416"/>
            <p14:sldId id="411"/>
            <p14:sldId id="4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EA01F-8F21-4C8B-8DA3-5E747455C79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67362-5E3E-478D-9C3E-54D85B42A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1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67362-5E3E-478D-9C3E-54D85B42AA4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56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374034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826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026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64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96398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392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41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884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652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130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96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87218809-5B2E-47A3-844A-F850FFBE3F7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197422D8-E1BA-411C-95E9-8485CCE51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12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Рекуррентные нейронные сети и </a:t>
            </a:r>
            <a:r>
              <a:rPr lang="ru-RU" dirty="0" err="1" smtClean="0"/>
              <a:t>трансформеры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CV – </a:t>
            </a:r>
            <a:r>
              <a:rPr lang="ru-RU" dirty="0" smtClean="0"/>
              <a:t>Компьютерное зрение (</a:t>
            </a:r>
            <a:r>
              <a:rPr lang="en-US" dirty="0" smtClean="0"/>
              <a:t>Computer Vision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Ветринцев</a:t>
            </a:r>
            <a:r>
              <a:rPr lang="ru-RU" dirty="0" smtClean="0"/>
              <a:t> И.А.</a:t>
            </a:r>
          </a:p>
          <a:p>
            <a:r>
              <a:rPr lang="ru-RU" dirty="0" smtClean="0"/>
              <a:t>Программист 1-й категории в ООО «</a:t>
            </a:r>
            <a:r>
              <a:rPr lang="ru-RU" dirty="0" err="1" smtClean="0"/>
              <a:t>Квантрон</a:t>
            </a:r>
            <a:r>
              <a:rPr lang="ru-RU" dirty="0" smtClean="0"/>
              <a:t> Групп»</a:t>
            </a:r>
          </a:p>
          <a:p>
            <a:r>
              <a:rPr lang="ru-RU" dirty="0" smtClean="0"/>
              <a:t>ст. группы 5413М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7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Как устроен алгоритм?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488" y="1812659"/>
            <a:ext cx="3433220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Word2Vec - это </a:t>
            </a:r>
            <a:r>
              <a:rPr lang="ru-RU" dirty="0" err="1"/>
              <a:t>полносвязная</a:t>
            </a:r>
            <a:r>
              <a:rPr lang="ru-RU" dirty="0"/>
              <a:t> нейронная сеть с одним скрытым слоем.</a:t>
            </a:r>
          </a:p>
          <a:p>
            <a:pPr lvl="1"/>
            <a:r>
              <a:rPr lang="ru-RU" dirty="0"/>
              <a:t>На вход сети подаются слова контекста, закодированные при помощи </a:t>
            </a:r>
            <a:r>
              <a:rPr lang="ru-RU" dirty="0" err="1"/>
              <a:t>OneHot</a:t>
            </a:r>
            <a:r>
              <a:rPr lang="ru-RU" dirty="0"/>
              <a:t>-кодирования </a:t>
            </a:r>
          </a:p>
          <a:p>
            <a:pPr lvl="1"/>
            <a:r>
              <a:rPr lang="ru-RU" dirty="0"/>
              <a:t>На выходе мы получаем вектор размерности количества слов в словаре, где на i-й позиции стоит вероятность того, что внутри данного контекста стоит i-е слово из </a:t>
            </a:r>
            <a:r>
              <a:rPr lang="ru-RU" dirty="0" smtClean="0"/>
              <a:t>словаря</a:t>
            </a:r>
            <a:endParaRPr lang="ru-RU" dirty="0"/>
          </a:p>
          <a:p>
            <a:pPr lvl="1"/>
            <a:endParaRPr lang="ru-RU" dirty="0"/>
          </a:p>
          <a:p>
            <a:pPr marL="274320" lvl="1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462" y="1325562"/>
            <a:ext cx="5529862" cy="3457798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611" y="4589333"/>
            <a:ext cx="3983695" cy="226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Как устроен алгоритм?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55203" y="1439862"/>
                <a:ext cx="4300742" cy="4795007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ru-RU" b="1" dirty="0" smtClean="0"/>
                  <a:t>Какие функции активации используются:</a:t>
                </a:r>
                <a:endParaRPr lang="ru-RU" dirty="0"/>
              </a:p>
              <a:p>
                <a:pPr lvl="1"/>
                <a:r>
                  <a:rPr lang="ru-RU" dirty="0"/>
                  <a:t>На скрытом слое НЕТ функции активации!</a:t>
                </a:r>
              </a:p>
              <a:p>
                <a:pPr lvl="1"/>
                <a:r>
                  <a:rPr lang="ru-RU" dirty="0" smtClean="0"/>
                  <a:t>На </a:t>
                </a:r>
                <a:r>
                  <a:rPr lang="ru-RU" dirty="0"/>
                  <a:t>выходном слое функция активации - </a:t>
                </a:r>
                <a:r>
                  <a:rPr lang="ru-RU" dirty="0" err="1"/>
                  <a:t>softmax</a:t>
                </a:r>
                <a:r>
                  <a:rPr lang="ru-RU" dirty="0"/>
                  <a:t> - классическая функция активации в задачах </a:t>
                </a:r>
                <a:r>
                  <a:rPr lang="ru-RU" dirty="0" err="1"/>
                  <a:t>многоклассовой</a:t>
                </a:r>
                <a:r>
                  <a:rPr lang="ru-RU" dirty="0"/>
                  <a:t> классификации, а у нас именно такая задача</a:t>
                </a:r>
                <a:r>
                  <a:rPr lang="ru-RU" dirty="0" smtClean="0"/>
                  <a:t>.</a:t>
                </a:r>
              </a:p>
              <a:p>
                <a:pPr marL="0" indent="0">
                  <a:buNone/>
                </a:pPr>
                <a:r>
                  <a:rPr lang="ru-RU" b="1" dirty="0"/>
                  <a:t>Какая функция потерь?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Тут тоже без неожиданностей: так как мы решаем задачу </a:t>
                </a:r>
                <a:r>
                  <a:rPr lang="ru-RU" dirty="0" err="1"/>
                  <a:t>многоклассовой</a:t>
                </a:r>
                <a:r>
                  <a:rPr lang="ru-RU" dirty="0"/>
                  <a:t> классификации с прогнозом вероятностей классов, то используем </a:t>
                </a:r>
                <a:r>
                  <a:rPr lang="ru-RU" dirty="0" err="1"/>
                  <a:t>Cross-Entropy</a:t>
                </a:r>
                <a:r>
                  <a:rPr lang="ru-RU" dirty="0"/>
                  <a:t> </a:t>
                </a:r>
                <a:r>
                  <a:rPr lang="ru-RU" dirty="0" err="1"/>
                  <a:t>Loss</a:t>
                </a:r>
                <a:r>
                  <a:rPr lang="ru-RU" dirty="0"/>
                  <a:t> (</a:t>
                </a:r>
                <a:r>
                  <a:rPr lang="ru-RU" dirty="0" err="1"/>
                  <a:t>Log-Loss</a:t>
                </a:r>
                <a:r>
                  <a:rPr lang="ru-RU" dirty="0"/>
                  <a:t>):</a:t>
                </a:r>
              </a:p>
              <a:p>
                <a:pPr marL="0" indent="0">
                  <a:buNone/>
                </a:pPr>
                <a:r>
                  <a:rPr lang="ru-RU" dirty="0" smtClean="0"/>
                  <a:t>Здесь:</a:t>
                </a:r>
                <a:endParaRPr lang="ru-RU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- </a:t>
                </a:r>
                <a:r>
                  <a:rPr lang="ru-RU" dirty="0"/>
                  <a:t>правильный ответ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 smtClean="0">
                            <a:latin typeface="Cambria Math" panose="02040503050406030204" pitchFamily="18" charset="0"/>
                          </a:rPr>
                          <m:t>ӯ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/>
                  <a:t>​ - прогноз модели.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203" y="1439862"/>
                <a:ext cx="4300742" cy="4795007"/>
              </a:xfrm>
              <a:blipFill>
                <a:blip r:embed="rId2"/>
                <a:stretch>
                  <a:fillRect l="-850" t="-1144" r="-1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945" y="1439862"/>
            <a:ext cx="5915179" cy="3486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7754" y="5109683"/>
            <a:ext cx="4015023" cy="159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5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А где же векторы слов?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203" y="1439862"/>
            <a:ext cx="4300742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Помните, что мы ищем? Мы ищем векторы слов</a:t>
            </a:r>
            <a:r>
              <a:rPr lang="ru-RU" dirty="0" smtClean="0"/>
              <a:t>, </a:t>
            </a:r>
            <a:r>
              <a:rPr lang="ru-RU" dirty="0"/>
              <a:t>а где же они? 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>А вот где: </a:t>
            </a:r>
            <a:r>
              <a:rPr lang="ru-RU" i="1" dirty="0" smtClean="0"/>
              <a:t>i</a:t>
            </a:r>
            <a:r>
              <a:rPr lang="ru-RU" b="1" dirty="0" smtClean="0"/>
              <a:t>-й </a:t>
            </a:r>
            <a:r>
              <a:rPr lang="ru-RU" b="1" dirty="0"/>
              <a:t>столбец матрицы </a:t>
            </a:r>
            <a:r>
              <a:rPr lang="ru-RU" dirty="0" smtClean="0"/>
              <a:t>W′</a:t>
            </a:r>
            <a:r>
              <a:rPr lang="ru-RU" b="1" dirty="0"/>
              <a:t> - это вектор </a:t>
            </a:r>
            <a:r>
              <a:rPr lang="ru-RU" i="1" dirty="0" smtClean="0"/>
              <a:t>i</a:t>
            </a:r>
            <a:r>
              <a:rPr lang="ru-RU" b="1" dirty="0" smtClean="0"/>
              <a:t>-</a:t>
            </a:r>
            <a:r>
              <a:rPr lang="ru-RU" b="1" dirty="0" err="1" smtClean="0"/>
              <a:t>го</a:t>
            </a:r>
            <a:r>
              <a:rPr lang="ru-RU" b="1" dirty="0" smtClean="0"/>
              <a:t> </a:t>
            </a:r>
            <a:r>
              <a:rPr lang="ru-RU" b="1" dirty="0"/>
              <a:t>слова из </a:t>
            </a:r>
            <a:r>
              <a:rPr lang="ru-RU" b="1" dirty="0" smtClean="0"/>
              <a:t>словаря!</a:t>
            </a:r>
            <a:endParaRPr lang="en-US" b="1" dirty="0" smtClean="0"/>
          </a:p>
          <a:p>
            <a:pPr marL="0" indent="0">
              <a:buNone/>
            </a:pPr>
            <a:r>
              <a:rPr lang="ru-RU" dirty="0"/>
              <a:t>Существуют и другие варианты:</a:t>
            </a:r>
          </a:p>
          <a:p>
            <a:pPr lvl="1"/>
            <a:r>
              <a:rPr lang="ru-RU" dirty="0"/>
              <a:t>Можно взять не матрицу </a:t>
            </a:r>
            <a:r>
              <a:rPr lang="ru-RU" dirty="0" smtClean="0"/>
              <a:t>W′</a:t>
            </a:r>
            <a:r>
              <a:rPr lang="en-US" dirty="0" smtClean="0"/>
              <a:t>, </a:t>
            </a:r>
            <a:r>
              <a:rPr lang="ru-RU" dirty="0" smtClean="0"/>
              <a:t>а </a:t>
            </a:r>
            <a:r>
              <a:rPr lang="ru-RU" dirty="0"/>
              <a:t>матрицу </a:t>
            </a:r>
            <a:r>
              <a:rPr lang="ru-RU" dirty="0" smtClean="0"/>
              <a:t>W</a:t>
            </a:r>
            <a:r>
              <a:rPr lang="ru-RU" dirty="0"/>
              <a:t> для извлечения векторов</a:t>
            </a:r>
          </a:p>
          <a:p>
            <a:pPr lvl="1"/>
            <a:r>
              <a:rPr lang="ru-RU" dirty="0"/>
              <a:t>Можно усреднить матрицы </a:t>
            </a:r>
            <a:r>
              <a:rPr lang="ru-RU" dirty="0" smtClean="0"/>
              <a:t>W</a:t>
            </a:r>
            <a:r>
              <a:rPr lang="ru-RU" dirty="0"/>
              <a:t> и W</a:t>
            </a:r>
            <a:r>
              <a:rPr lang="ru-RU" dirty="0" smtClean="0"/>
              <a:t>′</a:t>
            </a:r>
            <a:r>
              <a:rPr lang="ru-RU" dirty="0"/>
              <a:t> и по среднему считать векторы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005" y="1325562"/>
            <a:ext cx="5273438" cy="3567087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552" y="4689231"/>
            <a:ext cx="3217027" cy="202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43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492616"/>
            <a:ext cx="8550343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Какая функция активации используется на скрытом слое в архитектуре сети для задачи word2vec</a:t>
            </a:r>
            <a:r>
              <a:rPr lang="ru-RU" sz="2400" dirty="0" smtClean="0"/>
              <a:t>?</a:t>
            </a:r>
          </a:p>
          <a:p>
            <a:pPr marL="0" indent="0">
              <a:buNone/>
            </a:pPr>
            <a:r>
              <a:rPr lang="ru-RU" sz="2400" dirty="0" smtClean="0"/>
              <a:t>1.</a:t>
            </a:r>
            <a:r>
              <a:rPr lang="en-US" sz="2400" dirty="0"/>
              <a:t> Sigmoid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2.</a:t>
            </a:r>
            <a:r>
              <a:rPr lang="en-US" sz="2400" dirty="0"/>
              <a:t> </a:t>
            </a:r>
            <a:r>
              <a:rPr lang="en-US" sz="2400" dirty="0" err="1"/>
              <a:t>Tanh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3. </a:t>
            </a:r>
            <a:r>
              <a:rPr lang="en-US" sz="2400" dirty="0" err="1"/>
              <a:t>ReLu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4. Никакая.</a:t>
            </a:r>
          </a:p>
        </p:txBody>
      </p:sp>
    </p:spTree>
    <p:extLst>
      <p:ext uri="{BB962C8B-B14F-4D97-AF65-F5344CB8AC3E}">
        <p14:creationId xmlns:p14="http://schemas.microsoft.com/office/powerpoint/2010/main" val="410468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Почему это работает?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492616"/>
            <a:ext cx="9692640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Обученный word2vec выучил некоторые важные признаки слов (на скрытом слое), и через эти признаки мы получили векторы слов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Какие-то компоненты у слов похожи, какие-то нет - это означает, что какие-то смысловые свойства слов совпадают, а какие-то нет.</a:t>
            </a:r>
            <a:endParaRPr lang="ru-RU" sz="20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803" y="3133556"/>
            <a:ext cx="6839905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4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Мера близости слов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492616"/>
            <a:ext cx="9692640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Мы векторизовали слова. А как посчитать расстояние между векторами слов?</a:t>
            </a:r>
          </a:p>
          <a:p>
            <a:pPr marL="0" indent="0">
              <a:buNone/>
            </a:pPr>
            <a:r>
              <a:rPr lang="ru-RU" dirty="0"/>
              <a:t>В качестве расстояния используется </a:t>
            </a:r>
            <a:r>
              <a:rPr lang="ru-RU" b="1" i="1" dirty="0"/>
              <a:t>косинусная близость</a:t>
            </a:r>
            <a:r>
              <a:rPr lang="ru-RU" dirty="0"/>
              <a:t>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58" y="2408103"/>
            <a:ext cx="10250330" cy="367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ru-RU" b="1" dirty="0"/>
              <a:t>Приятное свойство </a:t>
            </a:r>
            <a:r>
              <a:rPr lang="en-US" b="1" dirty="0"/>
              <a:t>w2v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492616"/>
            <a:ext cx="9692640" cy="479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Благодаря заложенному в алгоритме предположению о том, что слова из похожих контекстов должны иметь похожий смысл, а, значит, похожие векторы - становится возможной векторная арифметика на word2vec-векторах слов.</a:t>
            </a:r>
          </a:p>
          <a:p>
            <a:pPr marL="0" indent="0">
              <a:buNone/>
            </a:pPr>
            <a:r>
              <a:rPr lang="ru-RU" dirty="0"/>
              <a:t>С полученными </a:t>
            </a:r>
            <a:r>
              <a:rPr lang="ru-RU" dirty="0" err="1"/>
              <a:t>эмбеддингами</a:t>
            </a:r>
            <a:r>
              <a:rPr lang="ru-RU" dirty="0"/>
              <a:t> слов можно проводить математические действия, которые приведут к осмысленным результатам!</a:t>
            </a:r>
          </a:p>
        </p:txBody>
      </p:sp>
      <p:pic>
        <p:nvPicPr>
          <p:cNvPr id="5" name="Picture 4" descr="https://yastatic.net/naydex/yandex-search/AINBq6351/2820a3Yi/rmWbH3_2lykCGndm7n45nh_SDWeuwthYmMQzYibXVVLXaZzYOIjqouE9e1ZIMfoahuDC8e6B91d6sYi46cfH01_3qPseZEXv8NgVoPzMuwzNYhmXrtPNLAm0JEG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71" y="3308725"/>
            <a:ext cx="3341668" cy="297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6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6114873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Пусть размер словаря 10000 слов, а на скрытом слое в описанной архитектуре word2vec </a:t>
            </a:r>
            <a:r>
              <a:rPr lang="ru-RU" sz="2400" b="1" dirty="0"/>
              <a:t>300</a:t>
            </a:r>
            <a:r>
              <a:rPr lang="ru-RU" sz="2400" dirty="0"/>
              <a:t> нейронов. </a:t>
            </a:r>
          </a:p>
          <a:p>
            <a:pPr marL="0" indent="0">
              <a:buNone/>
            </a:pPr>
            <a:r>
              <a:rPr lang="ru-RU" sz="2400" dirty="0"/>
              <a:t>Какого размера получатся word2vec-векторы слов?</a:t>
            </a:r>
          </a:p>
        </p:txBody>
      </p:sp>
    </p:spTree>
    <p:extLst>
      <p:ext uri="{BB962C8B-B14F-4D97-AF65-F5344CB8AC3E}">
        <p14:creationId xmlns:p14="http://schemas.microsoft.com/office/powerpoint/2010/main" val="30420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488" y="1568229"/>
            <a:ext cx="10484651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Алгоритм word2vec кодирования текстов закодировал словосочетания “бутерброд с колбасой”, “бутерброд без колбасы”, “бутерброд с сыром” векторами 𝑎=(1,2,3,2,4</a:t>
            </a:r>
            <a:r>
              <a:rPr lang="ru-RU" dirty="0" smtClean="0"/>
              <a:t>), 𝑏</a:t>
            </a:r>
            <a:r>
              <a:rPr lang="ru-RU" dirty="0"/>
              <a:t>=(0.5,2,2.5,2,4</a:t>
            </a:r>
            <a:r>
              <a:rPr lang="ru-RU" dirty="0" smtClean="0"/>
              <a:t>)</a:t>
            </a:r>
            <a:r>
              <a:rPr lang="ru-RU" dirty="0"/>
              <a:t> и 𝑐=(</a:t>
            </a:r>
            <a:r>
              <a:rPr lang="ru-RU" dirty="0" smtClean="0"/>
              <a:t>5,2,2,3,4)</a:t>
            </a:r>
            <a:r>
              <a:rPr lang="ru-RU" dirty="0"/>
              <a:t> соответственно.</a:t>
            </a:r>
          </a:p>
          <a:p>
            <a:pPr marL="0" indent="0">
              <a:buNone/>
            </a:pPr>
            <a:r>
              <a:rPr lang="ru-RU" dirty="0"/>
              <a:t>Известно, что операции над полученными word2vec-векторами сохраняют смысл текстов,  то есть, например,</a:t>
            </a:r>
          </a:p>
          <a:p>
            <a:pPr marL="0" indent="0">
              <a:buNone/>
            </a:pPr>
            <a:r>
              <a:rPr lang="ru-RU" i="1" dirty="0"/>
              <a:t>(вектор слова “король”) + (вектор слова “женщина”) - (вектор слова “мужчина”) = (вектор слова “королева”).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Найдите вектор словосочетания “бутерброд без сыра”. В ответ запишите квадрат его длины (евклидовой нормы</a:t>
            </a:r>
            <a:r>
              <a:rPr lang="ru-RU" dirty="0" smtClean="0"/>
              <a:t>). (51.5)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34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dirty="0" smtClean="0"/>
              <a:t>Детали </a:t>
            </a:r>
            <a:r>
              <a:rPr lang="en-US" dirty="0" smtClean="0"/>
              <a:t>word2vec</a:t>
            </a:r>
            <a:r>
              <a:rPr lang="ru-RU" dirty="0" smtClean="0"/>
              <a:t> и вариации алгоритма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dirty="0" smtClean="0"/>
              <a:t>Основы обработки естественного языка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данном разделе мы познакомимся с </a:t>
            </a:r>
            <a:r>
              <a:rPr lang="en-US" dirty="0" smtClean="0">
                <a:solidFill>
                  <a:schemeClr val="tx1"/>
                </a:solidFill>
              </a:rPr>
              <a:t>word2vec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8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0"/>
            <a:ext cx="9692640" cy="1325562"/>
          </a:xfrm>
        </p:spPr>
        <p:txBody>
          <a:bodyPr/>
          <a:lstStyle/>
          <a:p>
            <a:r>
              <a:rPr lang="en-US" b="1" dirty="0"/>
              <a:t>CBOW </a:t>
            </a:r>
            <a:r>
              <a:rPr lang="ru-RU" b="1" dirty="0"/>
              <a:t>и </a:t>
            </a:r>
            <a:r>
              <a:rPr lang="en-US" b="1" dirty="0" err="1"/>
              <a:t>SkipGram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2" y="1492616"/>
            <a:ext cx="9773113" cy="25224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предыдущем </a:t>
            </a:r>
            <a:r>
              <a:rPr lang="ru-RU" dirty="0" smtClean="0"/>
              <a:t>подразделе мы </a:t>
            </a:r>
            <a:r>
              <a:rPr lang="ru-RU" dirty="0"/>
              <a:t>рассматривали архитектуру для обучения word2vec-векторов. Она называется </a:t>
            </a:r>
            <a:r>
              <a:rPr lang="ru-RU" b="1" dirty="0"/>
              <a:t>CBOW - сокращение от </a:t>
            </a:r>
            <a:r>
              <a:rPr lang="ru-RU" b="1" dirty="0" err="1"/>
              <a:t>Continuous</a:t>
            </a:r>
            <a:r>
              <a:rPr lang="ru-RU" b="1" dirty="0"/>
              <a:t> </a:t>
            </a:r>
            <a:r>
              <a:rPr lang="ru-RU" b="1" dirty="0" err="1"/>
              <a:t>Bag</a:t>
            </a:r>
            <a:r>
              <a:rPr lang="ru-RU" b="1" dirty="0"/>
              <a:t> </a:t>
            </a:r>
            <a:r>
              <a:rPr lang="ru-RU" b="1" dirty="0" err="1"/>
              <a:t>Of</a:t>
            </a:r>
            <a:r>
              <a:rPr lang="ru-RU" b="1" dirty="0"/>
              <a:t> </a:t>
            </a:r>
            <a:r>
              <a:rPr lang="ru-RU" b="1" dirty="0" err="1"/>
              <a:t>Words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Есть и симметричная ей архитектура, в которой мы по слову предсказываем вероятности слов из контекста. Она </a:t>
            </a:r>
            <a:r>
              <a:rPr lang="ru-RU" dirty="0" smtClean="0"/>
              <a:t>называется</a:t>
            </a:r>
            <a:r>
              <a:rPr lang="ru-RU" dirty="0"/>
              <a:t> </a:t>
            </a:r>
            <a:r>
              <a:rPr lang="ru-RU" b="1" dirty="0" err="1"/>
              <a:t>SkipGram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Для получения векторов слов можно использовать любую из этих архитектур. Некоторые NLP-исследователи утверждают, что </a:t>
            </a:r>
            <a:r>
              <a:rPr lang="ru-RU" dirty="0" err="1"/>
              <a:t>SkipGram</a:t>
            </a:r>
            <a:r>
              <a:rPr lang="ru-RU" dirty="0"/>
              <a:t>-модель дает чуть более качественные векторы слов.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571" y="3616969"/>
            <a:ext cx="5837146" cy="309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6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en-US" b="1" dirty="0"/>
              <a:t>Negative Sampling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83802" y="981913"/>
                <a:ext cx="9773113" cy="5743083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В архитектурах CBOW и </a:t>
                </a:r>
                <a:r>
                  <a:rPr lang="ru-RU" dirty="0" err="1"/>
                  <a:t>SkipGram</a:t>
                </a:r>
                <a:r>
                  <a:rPr lang="ru-RU" dirty="0"/>
                  <a:t> есть некоторая вычислительная трудность. Давайте рассматривать </a:t>
                </a:r>
                <a:r>
                  <a:rPr lang="ru-RU" dirty="0" err="1"/>
                  <a:t>SkipGram</a:t>
                </a:r>
                <a:r>
                  <a:rPr lang="ru-RU" dirty="0"/>
                  <a:t>, но в CBOW дела обстоят аналогично. </a:t>
                </a:r>
                <a:r>
                  <a:rPr lang="ru-RU" dirty="0" smtClean="0"/>
                  <a:t>Когда </a:t>
                </a:r>
                <a:r>
                  <a:rPr lang="ru-RU" dirty="0"/>
                  <a:t>мы для входного слова вычисляем вероятности слов быть в контексте данного слова, мы </a:t>
                </a:r>
                <a:r>
                  <a:rPr lang="ru-RU" dirty="0" smtClean="0"/>
                  <a:t>пользуемся </a:t>
                </a:r>
                <a:r>
                  <a:rPr lang="ru-RU" dirty="0"/>
                  <a:t>формулой</a:t>
                </a:r>
                <a:r>
                  <a:rPr lang="ru-RU" dirty="0" smtClean="0"/>
                  <a:t>:</a:t>
                </a: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 smtClean="0"/>
                  <a:t>Здесь</a:t>
                </a:r>
                <a:r>
                  <a:rPr lang="en-US" dirty="0"/>
                  <a:t>:</a:t>
                </a:r>
                <a:endParaRPr lang="ru-RU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/>
                  <a:t> - входное слово,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ru-RU" dirty="0" smtClean="0"/>
                  <a:t>​</a:t>
                </a:r>
                <a:r>
                  <a:rPr lang="ru-RU" dirty="0"/>
                  <a:t> - слово, для которого мы считаем вероятность быть в контексте слова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ru-RU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</m:oMath>
                </a14:m>
                <a:r>
                  <a:rPr lang="ru-RU" dirty="0"/>
                  <a:t> - word2vec-векторы входного и выходного слов</a:t>
                </a:r>
              </a:p>
              <a:p>
                <a:pPr marL="0" indent="0">
                  <a:buNone/>
                </a:pPr>
                <a:r>
                  <a:rPr lang="ru-RU" dirty="0"/>
                  <a:t>В знаменателе суммирование идет по всем словам словаря в количестве </a:t>
                </a:r>
                <a:r>
                  <a:rPr lang="ru-RU" dirty="0" smtClean="0"/>
                  <a:t>W</a:t>
                </a:r>
                <a:r>
                  <a:rPr lang="ru-RU" dirty="0"/>
                  <a:t> - их может быть очень </a:t>
                </a:r>
                <a:r>
                  <a:rPr lang="ru-RU" dirty="0" smtClean="0"/>
                  <a:t>много.</a:t>
                </a:r>
                <a:r>
                  <a:rPr lang="en-US" dirty="0" smtClean="0"/>
                  <a:t> </a:t>
                </a:r>
                <a:r>
                  <a:rPr lang="ru-RU" dirty="0" smtClean="0"/>
                  <a:t>Затем </a:t>
                </a:r>
                <a:r>
                  <a:rPr lang="ru-RU" dirty="0"/>
                  <a:t>после вычисления этой вероятности мы подставляем ее в функцию потерь и считаем по ней градиент</a:t>
                </a:r>
                <a:r>
                  <a:rPr lang="ru-RU" dirty="0" smtClean="0"/>
                  <a:t>.</a:t>
                </a:r>
                <a:r>
                  <a:rPr lang="en-US" dirty="0" smtClean="0"/>
                  <a:t> </a:t>
                </a:r>
                <a:r>
                  <a:rPr lang="ru-RU" dirty="0" smtClean="0"/>
                  <a:t>В </a:t>
                </a:r>
                <a:r>
                  <a:rPr lang="ru-RU" dirty="0"/>
                  <a:t>этом алгоритме кроется вычислительная сложность, так как в знаменателе стоит сумма по всем словам из словаря, которых может быть очень много</a:t>
                </a:r>
                <a:r>
                  <a:rPr lang="ru-RU" dirty="0" smtClean="0"/>
                  <a:t>.</a:t>
                </a:r>
                <a:r>
                  <a:rPr lang="ru-RU" dirty="0"/>
                  <a:t> </a:t>
                </a:r>
              </a:p>
              <a:p>
                <a:pPr marL="0" indent="0">
                  <a:buNone/>
                </a:pPr>
                <a:r>
                  <a:rPr lang="ru-RU" dirty="0"/>
                  <a:t>Решением является </a:t>
                </a:r>
                <a:r>
                  <a:rPr lang="ru-RU" b="1" dirty="0" err="1"/>
                  <a:t>negative</a:t>
                </a:r>
                <a:r>
                  <a:rPr lang="ru-RU" b="1" dirty="0"/>
                  <a:t> </a:t>
                </a:r>
                <a:r>
                  <a:rPr lang="ru-RU" b="1" dirty="0" err="1"/>
                  <a:t>sampling</a:t>
                </a:r>
                <a:r>
                  <a:rPr lang="ru-RU" b="1" dirty="0"/>
                  <a:t>.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b="1" dirty="0"/>
                  <a:t>Давайте попробуем перейти от задаче </a:t>
                </a:r>
                <a:r>
                  <a:rPr lang="ru-RU" b="1" dirty="0" err="1"/>
                  <a:t>многоклассовой</a:t>
                </a:r>
                <a:r>
                  <a:rPr lang="ru-RU" b="1" dirty="0"/>
                  <a:t> классификации (где число классов = числу слов в словаре) к своего рода задаче бинарной классификации!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Для каждого входного слова мы имеем:</a:t>
                </a:r>
              </a:p>
              <a:p>
                <a:pPr lvl="1"/>
                <a:r>
                  <a:rPr lang="ru-RU" i="1" dirty="0"/>
                  <a:t>положительные примеры</a:t>
                </a:r>
                <a:r>
                  <a:rPr lang="ru-RU" dirty="0"/>
                  <a:t>: это слова, которые действительно находятся в контексте вокруг этого слова </a:t>
                </a:r>
              </a:p>
              <a:p>
                <a:pPr lvl="1"/>
                <a:r>
                  <a:rPr lang="ru-RU" dirty="0"/>
                  <a:t>достанем из нашего обучающего корпуса </a:t>
                </a:r>
                <a:r>
                  <a:rPr lang="ru-RU" i="1" dirty="0"/>
                  <a:t>отрицательные примеры</a:t>
                </a:r>
                <a:r>
                  <a:rPr lang="ru-RU" dirty="0"/>
                  <a:t>: это случайные контексты. В силу случайности можно сказать, что эти слова не находятся в контексте вокруг входного </a:t>
                </a:r>
                <a:r>
                  <a:rPr lang="ru-RU" dirty="0" smtClean="0"/>
                  <a:t>слова</a:t>
                </a: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3802" y="981913"/>
                <a:ext cx="9773113" cy="5743083"/>
              </a:xfrm>
              <a:blipFill>
                <a:blip r:embed="rId2"/>
                <a:stretch>
                  <a:fillRect l="-250" t="-743" r="-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435" y="1776392"/>
            <a:ext cx="2657846" cy="7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8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en-US" b="1" dirty="0"/>
              <a:t>Negative Sampling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51788" y="974611"/>
                <a:ext cx="4960472" cy="5743083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ru-RU" sz="1400" dirty="0" smtClean="0"/>
                  <a:t>Модифицируем функцию потерь - теперь она похожа на </a:t>
                </a:r>
                <a:r>
                  <a:rPr lang="ru-RU" sz="1400" dirty="0" err="1" smtClean="0"/>
                  <a:t>двухклассовый</a:t>
                </a:r>
                <a:r>
                  <a:rPr lang="ru-RU" sz="1400" dirty="0" smtClean="0"/>
                  <a:t> </a:t>
                </a:r>
                <a:r>
                  <a:rPr lang="ru-RU" sz="1400" dirty="0" err="1" smtClean="0"/>
                  <a:t>Log-Loss</a:t>
                </a:r>
                <a:r>
                  <a:rPr lang="ru-RU" sz="1400" dirty="0" smtClean="0"/>
                  <a:t>:</a:t>
                </a:r>
                <a:endParaRPr lang="en-US" sz="1400" dirty="0" smtClean="0"/>
              </a:p>
              <a:p>
                <a:pPr algn="just"/>
                <a:endParaRPr lang="en-US" sz="1400" dirty="0" smtClean="0"/>
              </a:p>
              <a:p>
                <a:pPr marL="0" indent="0" algn="just">
                  <a:buNone/>
                </a:pPr>
                <a:r>
                  <a:rPr lang="ru-RU" sz="1400" dirty="0" smtClean="0"/>
                  <a:t>Здесь</a:t>
                </a:r>
                <a:endParaRPr lang="ru-RU" sz="1400" dirty="0"/>
              </a:p>
              <a:p>
                <a:pPr lvl="1" algn="just"/>
                <a:r>
                  <a:rPr lang="ru-RU" sz="1400" dirty="0" smtClean="0"/>
                  <a:t>(</a:t>
                </a:r>
                <a:r>
                  <a:rPr lang="ru-RU" sz="1400" i="1" dirty="0"/>
                  <a:t>w</a:t>
                </a:r>
                <a:r>
                  <a:rPr lang="ru-RU" sz="1400" dirty="0" smtClean="0"/>
                  <a:t>,</a:t>
                </a:r>
                <a:r>
                  <a:rPr lang="en-US" sz="1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𝑡𝑟𝑢𝑒</m:t>
                        </m:r>
                      </m:sub>
                    </m:sSub>
                  </m:oMath>
                </a14:m>
                <a:r>
                  <a:rPr lang="ru-RU" sz="1400" dirty="0"/>
                  <a:t>)(</a:t>
                </a:r>
                <a:r>
                  <a:rPr lang="ru-RU" sz="1400" i="1" dirty="0"/>
                  <a:t>w</a:t>
                </a:r>
                <a:r>
                  <a:rPr lang="ru-RU" sz="1400" dirty="0" smtClean="0"/>
                  <a:t>,</a:t>
                </a:r>
                <a:r>
                  <a:rPr lang="en-US" sz="1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𝑡𝑟𝑢𝑒</m:t>
                        </m:r>
                      </m:sub>
                    </m:sSub>
                  </m:oMath>
                </a14:m>
                <a:r>
                  <a:rPr lang="ru-RU" sz="1400" dirty="0"/>
                  <a:t>​) - все пары входное слово - реальный контекст этого слова. Для них мы считаем штраф при помощи первого слагаемого</a:t>
                </a:r>
              </a:p>
              <a:p>
                <a:pPr lvl="1" algn="just"/>
                <a:r>
                  <a:rPr lang="ru-RU" sz="1400" dirty="0" smtClean="0"/>
                  <a:t>(</a:t>
                </a:r>
                <a:r>
                  <a:rPr lang="ru-RU" sz="1400" i="1" dirty="0"/>
                  <a:t>w</a:t>
                </a:r>
                <a:r>
                  <a:rPr lang="ru-RU" sz="1400" dirty="0" smtClean="0"/>
                  <a:t>,</a:t>
                </a:r>
                <a:r>
                  <a:rPr lang="en-US" sz="1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𝑓𝑎𝑙𝑠𝑒</m:t>
                        </m:r>
                      </m:sub>
                    </m:sSub>
                  </m:oMath>
                </a14:m>
                <a:r>
                  <a:rPr lang="ru-RU" sz="1400" dirty="0" smtClean="0"/>
                  <a:t>)(</a:t>
                </a:r>
                <a:r>
                  <a:rPr lang="ru-RU" sz="1400" i="1" dirty="0"/>
                  <a:t>w</a:t>
                </a:r>
                <a:r>
                  <a:rPr lang="ru-RU" sz="1400" dirty="0" smtClean="0"/>
                  <a:t>,</a:t>
                </a:r>
                <a:r>
                  <a:rPr lang="en-US" sz="1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𝑓𝑎𝑙𝑠𝑒</m:t>
                        </m:r>
                      </m:sub>
                    </m:sSub>
                  </m:oMath>
                </a14:m>
                <a:r>
                  <a:rPr lang="ru-RU" sz="1400" dirty="0"/>
                  <a:t>​) - все пары входное слово - случайный (неверный) контекст этого слова. Для них мы считаем штраф при помощи второго слагаемого</a:t>
                </a:r>
              </a:p>
              <a:p>
                <a:pPr lvl="1" algn="just"/>
                <a:r>
                  <a:rPr lang="ru-RU" sz="1400" dirty="0"/>
                  <a:t>p(c ∣w</a:t>
                </a:r>
                <a:r>
                  <a:rPr lang="ru-RU" sz="1400" dirty="0" smtClean="0"/>
                  <a:t>)</a:t>
                </a:r>
                <a:r>
                  <a:rPr lang="ru-RU" sz="1400" i="1" dirty="0" smtClean="0"/>
                  <a:t> </a:t>
                </a:r>
                <a:r>
                  <a:rPr lang="ru-RU" sz="1400" dirty="0" smtClean="0"/>
                  <a:t>- </a:t>
                </a:r>
                <a:r>
                  <a:rPr lang="ru-RU" sz="1400" dirty="0"/>
                  <a:t>вероятность того, что слово </a:t>
                </a:r>
                <a:r>
                  <a:rPr lang="ru-RU" sz="1400" dirty="0" smtClean="0"/>
                  <a:t>c</a:t>
                </a:r>
                <a:r>
                  <a:rPr lang="ru-RU" sz="1400" dirty="0"/>
                  <a:t> находится в контексте слова </a:t>
                </a:r>
                <a:r>
                  <a:rPr lang="ru-RU" sz="1400" dirty="0" smtClean="0"/>
                  <a:t>w</a:t>
                </a:r>
                <a:endParaRPr lang="ru-RU" sz="1400" dirty="0"/>
              </a:p>
              <a:p>
                <a:pPr marL="0" indent="0" algn="just">
                  <a:buNone/>
                </a:pPr>
                <a:r>
                  <a:rPr lang="ru-RU" sz="1400" dirty="0"/>
                  <a:t>На практике мы можем взять k∈[2,20]</a:t>
                </a:r>
                <a:r>
                  <a:rPr lang="ru-RU" sz="1400" i="1" dirty="0"/>
                  <a:t> </a:t>
                </a:r>
                <a:r>
                  <a:rPr lang="ru-RU" sz="1400" dirty="0"/>
                  <a:t>случайных отрицательных контекстов. Тем самым мы сильно снизим вычислительную сложность алгоритма - ведь для каждого входного слова </a:t>
                </a:r>
                <a:r>
                  <a:rPr lang="ru-RU" sz="1400" b="1" i="1" dirty="0"/>
                  <a:t>мы будем обновлять веса не у всех слов из словаря, а только у небольшого фиксированного количества слов</a:t>
                </a:r>
                <a:r>
                  <a:rPr lang="ru-RU" sz="1400" dirty="0"/>
                  <a:t>. </a:t>
                </a:r>
              </a:p>
              <a:p>
                <a:pPr marL="0" indent="0" algn="just">
                  <a:buNone/>
                </a:pPr>
                <a:r>
                  <a:rPr lang="ru-RU" sz="1400" dirty="0"/>
                  <a:t>Эта процедура при этом сохраняет очень высокое итоговое качество модели.</a:t>
                </a:r>
              </a:p>
              <a:p>
                <a:pPr marL="0" indent="0" algn="just">
                  <a:buNone/>
                </a:pPr>
                <a:endParaRPr lang="ru-RU" sz="1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1788" y="974611"/>
                <a:ext cx="4960472" cy="5743083"/>
              </a:xfrm>
              <a:blipFill>
                <a:blip r:embed="rId2"/>
                <a:stretch>
                  <a:fillRect l="-369" t="-425" r="-4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92" y="1479663"/>
            <a:ext cx="4070584" cy="5487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950" y="2028414"/>
            <a:ext cx="5796196" cy="301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4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en-US" b="1" dirty="0" err="1"/>
              <a:t>FastText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2" y="974611"/>
            <a:ext cx="10122248" cy="57430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У алгоритма word2vec есть недостаток: если в новых текстах встречаются слова, отсутствующие в обучающей выборке, их не получится закодировать при помощи word2vec.</a:t>
            </a:r>
          </a:p>
          <a:p>
            <a:pPr marL="0" indent="0" algn="just">
              <a:buNone/>
            </a:pPr>
            <a:r>
              <a:rPr lang="ru-RU" dirty="0" err="1"/>
              <a:t>FastText</a:t>
            </a:r>
            <a:r>
              <a:rPr lang="ru-RU" dirty="0"/>
              <a:t> - это модификация word2vec, которая решает эту проблему при помощи использования символьных N-грамм. То есть в качестве </a:t>
            </a:r>
            <a:r>
              <a:rPr lang="ru-RU" dirty="0" err="1"/>
              <a:t>токенов</a:t>
            </a:r>
            <a:r>
              <a:rPr lang="ru-RU" dirty="0"/>
              <a:t> используются не только слова, но и их кусочки, N-граммы.</a:t>
            </a:r>
          </a:p>
          <a:p>
            <a:pPr lvl="1" algn="just"/>
            <a:r>
              <a:rPr lang="ru-RU" dirty="0"/>
              <a:t>Например, 3-граммы слова кошка: </a:t>
            </a:r>
            <a:r>
              <a:rPr lang="ru-RU" i="1" dirty="0"/>
              <a:t>кош, </a:t>
            </a:r>
            <a:r>
              <a:rPr lang="ru-RU" i="1" dirty="0" err="1"/>
              <a:t>ошк</a:t>
            </a:r>
            <a:r>
              <a:rPr lang="ru-RU" i="1" dirty="0"/>
              <a:t>, </a:t>
            </a:r>
            <a:r>
              <a:rPr lang="ru-RU" i="1" dirty="0" err="1"/>
              <a:t>шка</a:t>
            </a:r>
            <a:r>
              <a:rPr lang="ru-RU" i="1" dirty="0"/>
              <a:t>.</a:t>
            </a:r>
            <a:r>
              <a:rPr lang="ru-RU" dirty="0"/>
              <a:t> В этом случае </a:t>
            </a:r>
            <a:r>
              <a:rPr lang="ru-RU" dirty="0" err="1"/>
              <a:t>fasttext</a:t>
            </a:r>
            <a:r>
              <a:rPr lang="ru-RU" dirty="0"/>
              <a:t> будет обучаться на следующих </a:t>
            </a:r>
            <a:r>
              <a:rPr lang="ru-RU" dirty="0" err="1"/>
              <a:t>токенах</a:t>
            </a:r>
            <a:r>
              <a:rPr lang="ru-RU" dirty="0"/>
              <a:t>: </a:t>
            </a:r>
            <a:r>
              <a:rPr lang="ru-RU" i="1" dirty="0"/>
              <a:t>ко, кош, </a:t>
            </a:r>
            <a:r>
              <a:rPr lang="ru-RU" i="1" dirty="0" err="1"/>
              <a:t>ошк</a:t>
            </a:r>
            <a:r>
              <a:rPr lang="ru-RU" i="1" dirty="0"/>
              <a:t>, </a:t>
            </a:r>
            <a:r>
              <a:rPr lang="ru-RU" i="1" dirty="0" err="1"/>
              <a:t>шка</a:t>
            </a:r>
            <a:r>
              <a:rPr lang="ru-RU" i="1" dirty="0"/>
              <a:t>, ка, кошка</a:t>
            </a:r>
            <a:r>
              <a:rPr lang="ru-RU" dirty="0"/>
              <a:t> (</a:t>
            </a:r>
            <a:r>
              <a:rPr lang="ru-RU" dirty="0" err="1"/>
              <a:t>Токены</a:t>
            </a:r>
            <a:r>
              <a:rPr lang="ru-RU" dirty="0"/>
              <a:t> ко и ка - на самом деле трехсимвольные: START_TOKEN + к + о и к + a + END_TOKEN,  где START_TOKEN и END_TOKEN - специальные символы начала и конца слова).</a:t>
            </a:r>
          </a:p>
          <a:p>
            <a:pPr lvl="1" algn="just"/>
            <a:r>
              <a:rPr lang="ru-RU" dirty="0"/>
              <a:t>Чтобы посчитать вектор слова, мы суммируем векторы всех его N-грамм.</a:t>
            </a:r>
          </a:p>
          <a:p>
            <a:pPr marL="0" indent="0" algn="just">
              <a:buNone/>
            </a:pPr>
            <a:r>
              <a:rPr lang="ru-RU" dirty="0"/>
              <a:t>Поэтому, если встретится новое слово, то мы все равно сможем его векторизовать, так как оно состоит из N-грамм, которые с большой вероятностью присутствуют в обучении.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039" y="4785932"/>
            <a:ext cx="5040166" cy="207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en-US" b="1" dirty="0" err="1"/>
              <a:t>GloVe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2" y="974611"/>
            <a:ext cx="10122248" cy="574308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dirty="0" smtClean="0"/>
              <a:t>Еще один недостаток word2vec - учет только локального контекста, то есть модель берет в расчет только ближайших соседей слова для его векторизации, при этом игнорируя глобальную структуру корпуса текста. В результате модель может упустить некоторые важные семантические отношения между словами.</a:t>
            </a:r>
          </a:p>
          <a:p>
            <a:pPr marL="0" indent="0" algn="just">
              <a:buNone/>
            </a:pPr>
            <a:r>
              <a:rPr lang="ru-RU" sz="1200" dirty="0" smtClean="0"/>
              <a:t>Модель </a:t>
            </a:r>
            <a:r>
              <a:rPr lang="ru-RU" sz="1200" dirty="0" err="1" smtClean="0"/>
              <a:t>GloVe</a:t>
            </a:r>
            <a:r>
              <a:rPr lang="ru-RU" sz="1200" dirty="0" smtClean="0"/>
              <a:t> решает эту проблему, объединяя как локальную, так и глобальную статистику появления слов в корпусе текста. Она использует матрицу совместной встречаемости слов, чтобы учесть глобальные закономерности в данных. Такой подход позволяет учитывать не только ближайшие слова, но и все слова в корпусе текста при вычислении векторных представлений.</a:t>
            </a:r>
          </a:p>
          <a:p>
            <a:pPr marL="0" indent="0" algn="just">
              <a:buNone/>
            </a:pPr>
            <a:r>
              <a:rPr lang="ru-RU" sz="1200" dirty="0" smtClean="0"/>
              <a:t>Разберемся чуть подробнее.</a:t>
            </a:r>
          </a:p>
          <a:p>
            <a:pPr lvl="1" algn="just"/>
            <a:r>
              <a:rPr lang="ru-RU" sz="1200" dirty="0" smtClean="0"/>
              <a:t>Первый шаг в </a:t>
            </a:r>
            <a:r>
              <a:rPr lang="ru-RU" sz="1200" dirty="0" err="1" smtClean="0"/>
              <a:t>GloVe</a:t>
            </a:r>
            <a:r>
              <a:rPr lang="ru-RU" sz="1200" dirty="0" smtClean="0"/>
              <a:t> - это создание матрицы совместной встречаемости X. Эта матрица содержит статистику того, как часто слова i и j появляются вместе в корпусе текста. Обычно для этого используется окно контекста - это количество слов слева и справа от данного слова, которое учитывается.</a:t>
            </a:r>
          </a:p>
          <a:p>
            <a:pPr lvl="1" algn="just"/>
            <a:r>
              <a:rPr lang="ru-RU" sz="1200" dirty="0" smtClean="0"/>
              <a:t>Для каждой пары слов i и j</a:t>
            </a:r>
            <a:r>
              <a:rPr lang="en-US" sz="1200" i="1" dirty="0" smtClean="0"/>
              <a:t> </a:t>
            </a:r>
            <a:r>
              <a:rPr lang="ru-RU" sz="1200" dirty="0" smtClean="0"/>
              <a:t>значение </a:t>
            </a:r>
            <a:r>
              <a:rPr lang="ru-RU" sz="1200" dirty="0" err="1" smtClean="0"/>
              <a:t>Xij</a:t>
            </a:r>
            <a:r>
              <a:rPr lang="en-US" sz="1200" dirty="0" smtClean="0"/>
              <a:t> </a:t>
            </a:r>
            <a:r>
              <a:rPr lang="ru-RU" sz="1200" dirty="0" smtClean="0"/>
              <a:t>​ определяется как частота, с которой слово j появляется в контексте слова </a:t>
            </a:r>
            <a:r>
              <a:rPr lang="ru-RU" sz="1200" dirty="0" err="1" smtClean="0"/>
              <a:t>i</a:t>
            </a:r>
            <a:r>
              <a:rPr lang="ru-RU" sz="1200" i="1" dirty="0" err="1" smtClean="0"/>
              <a:t>i</a:t>
            </a:r>
            <a:r>
              <a:rPr lang="ru-RU" sz="1200" dirty="0" smtClean="0"/>
              <a:t>. Матрица совместной встречаемости может быть оценена с использованием эмпирических данных из корпуса текста.</a:t>
            </a:r>
            <a:endParaRPr lang="en-US" sz="1200" dirty="0" smtClean="0"/>
          </a:p>
          <a:p>
            <a:pPr lvl="1" algn="just"/>
            <a:endParaRPr lang="en-US" sz="1200" dirty="0"/>
          </a:p>
          <a:p>
            <a:pPr lvl="1" algn="just"/>
            <a:endParaRPr lang="en-US" sz="1200" dirty="0" smtClean="0"/>
          </a:p>
          <a:p>
            <a:pPr lvl="1" algn="just"/>
            <a:endParaRPr lang="en-US" sz="1200" dirty="0" smtClean="0"/>
          </a:p>
          <a:p>
            <a:pPr marL="274320" lvl="1" indent="0" algn="just">
              <a:buNone/>
            </a:pPr>
            <a:endParaRPr lang="en-US" sz="1200" dirty="0" smtClean="0"/>
          </a:p>
          <a:p>
            <a:pPr lvl="1" algn="just"/>
            <a:r>
              <a:rPr lang="ru-RU" sz="1200" dirty="0" smtClean="0"/>
              <a:t>Далее мы вводим некоторую функцию f(</a:t>
            </a:r>
            <a:r>
              <a:rPr lang="ru-RU" sz="1200" dirty="0" err="1" smtClean="0"/>
              <a:t>Xij</a:t>
            </a:r>
            <a:r>
              <a:rPr lang="ru-RU" sz="1200" dirty="0" smtClean="0"/>
              <a:t>)</a:t>
            </a:r>
            <a:r>
              <a:rPr lang="ru-RU" sz="1200" i="1" dirty="0" smtClean="0"/>
              <a:t>f</a:t>
            </a:r>
            <a:r>
              <a:rPr lang="ru-RU" sz="1200" dirty="0" smtClean="0"/>
              <a:t>(</a:t>
            </a:r>
            <a:r>
              <a:rPr lang="ru-RU" sz="1200" i="1" dirty="0" err="1" smtClean="0"/>
              <a:t>Xij</a:t>
            </a:r>
            <a:r>
              <a:rPr lang="ru-RU" sz="1200" dirty="0" smtClean="0"/>
              <a:t>​), чтобы определить, насколько важна каждая пара слов для модели. Эта функция обычно определяется некоторыми эмпирическими формулами (далее опустим ее для простоты)</a:t>
            </a:r>
          </a:p>
          <a:p>
            <a:pPr lvl="1" algn="just"/>
            <a:r>
              <a:rPr lang="ru-RU" sz="1200" dirty="0" smtClean="0"/>
              <a:t>Наконец, при обучении модели мы минимизируем следующую функцию:</a:t>
            </a:r>
            <a:endParaRPr lang="en-US" sz="1200" dirty="0" smtClean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1200" dirty="0" smtClean="0"/>
              <a:t>то есть обучаем модель таким векторам, чтобы скалярное произведение слов </a:t>
            </a:r>
            <a:r>
              <a:rPr lang="ru-RU" sz="1200" dirty="0" err="1" smtClean="0"/>
              <a:t>i</a:t>
            </a:r>
            <a:r>
              <a:rPr lang="ru-RU" sz="1200" i="1" dirty="0" err="1" smtClean="0"/>
              <a:t>i</a:t>
            </a:r>
            <a:r>
              <a:rPr lang="ru-RU" sz="1200" dirty="0" smtClean="0"/>
              <a:t> и </a:t>
            </a:r>
            <a:r>
              <a:rPr lang="ru-RU" sz="1200" dirty="0" err="1" smtClean="0"/>
              <a:t>j</a:t>
            </a:r>
            <a:r>
              <a:rPr lang="ru-RU" sz="1200" i="1" dirty="0" err="1" smtClean="0"/>
              <a:t>j</a:t>
            </a:r>
            <a:r>
              <a:rPr lang="ru-RU" sz="1200" dirty="0" smtClean="0"/>
              <a:t> было близко к логарифму совместной встречаемости слов (суммирование в формуле идет по всем парам слов из словаря размера V</a:t>
            </a:r>
            <a:r>
              <a:rPr lang="ru-RU" sz="1200" i="1" dirty="0" smtClean="0"/>
              <a:t>V</a:t>
            </a:r>
            <a:r>
              <a:rPr lang="ru-RU" sz="1200" dirty="0" smtClean="0"/>
              <a:t>).</a:t>
            </a: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567" y="5059535"/>
            <a:ext cx="2753109" cy="8287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32" y="3616304"/>
            <a:ext cx="4341575" cy="98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ru-RU" b="1" dirty="0"/>
              <a:t>Сравнение методов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2" y="974611"/>
            <a:ext cx="10122248" cy="574308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/>
              <a:t>Разные исследователи получают различные экспериментальные результаты относительно лучшего среди перечисленных метода векторизации, поэтому нельзя сказать однозначно, какой из методов (word2vec, </a:t>
            </a:r>
            <a:r>
              <a:rPr lang="ru-RU" sz="1400" dirty="0" err="1"/>
              <a:t>fasttext</a:t>
            </a:r>
            <a:r>
              <a:rPr lang="ru-RU" sz="1400" dirty="0"/>
              <a:t>, </a:t>
            </a:r>
            <a:r>
              <a:rPr lang="ru-RU" sz="1400" dirty="0" err="1"/>
              <a:t>GloVe</a:t>
            </a:r>
            <a:r>
              <a:rPr lang="ru-RU" sz="1400" dirty="0"/>
              <a:t>) лучший</a:t>
            </a:r>
            <a:r>
              <a:rPr lang="ru-RU" sz="1400" dirty="0" smtClean="0"/>
              <a:t>.</a:t>
            </a:r>
            <a:endParaRPr lang="en-US" sz="1400" dirty="0"/>
          </a:p>
          <a:p>
            <a:pPr marL="0" indent="0" algn="just">
              <a:buNone/>
            </a:pPr>
            <a:r>
              <a:rPr lang="ru-RU" sz="1400" dirty="0"/>
              <a:t>Например, недавно </a:t>
            </a:r>
            <a:r>
              <a:rPr lang="ru-RU" sz="1400" dirty="0" err="1"/>
              <a:t>Томаш</a:t>
            </a:r>
            <a:r>
              <a:rPr lang="ru-RU" sz="1400" dirty="0"/>
              <a:t> </a:t>
            </a:r>
            <a:r>
              <a:rPr lang="ru-RU" sz="1400" dirty="0" err="1"/>
              <a:t>Миколов</a:t>
            </a:r>
            <a:r>
              <a:rPr lang="ru-RU" sz="1400" dirty="0"/>
              <a:t>, автор word2vec и </a:t>
            </a:r>
            <a:r>
              <a:rPr lang="ru-RU" sz="1400" dirty="0" err="1"/>
              <a:t>fasttext</a:t>
            </a:r>
            <a:r>
              <a:rPr lang="ru-RU" sz="1400" dirty="0"/>
              <a:t> написал замечательный пост в своем блоге по поводу 10-летия </a:t>
            </a:r>
            <a:r>
              <a:rPr lang="ru-RU" sz="1400" dirty="0" smtClean="0"/>
              <a:t>word2vec. Вот основные пункты:</a:t>
            </a:r>
          </a:p>
          <a:p>
            <a:pPr marL="0" indent="0">
              <a:buNone/>
            </a:pPr>
            <a:r>
              <a:rPr lang="ru-RU" sz="1400" b="1" dirty="0"/>
              <a:t>Основные моменты:</a:t>
            </a:r>
            <a:endParaRPr lang="ru-RU" sz="1400" dirty="0"/>
          </a:p>
          <a:p>
            <a:pPr lvl="1"/>
            <a:r>
              <a:rPr lang="ru-RU" sz="1300" b="1" dirty="0"/>
              <a:t>Ироничный успех:</a:t>
            </a:r>
            <a:r>
              <a:rPr lang="ru-RU" sz="1300" dirty="0"/>
              <a:t> Изначально статью о word2vec отвергли на конференции ICLR 2013, что подчеркивает сложность оценки будущего влияния исследований.</a:t>
            </a:r>
          </a:p>
          <a:p>
            <a:pPr lvl="1"/>
            <a:r>
              <a:rPr lang="ru-RU" sz="1300" b="1" dirty="0"/>
              <a:t>История кода:</a:t>
            </a:r>
            <a:r>
              <a:rPr lang="ru-RU" sz="1300" dirty="0"/>
              <a:t> Код word2vec считали намеренно нечитаемым, но автор объясняет это длительной оптимизацией в ожидании разрешения на открытую публикацию от </a:t>
            </a:r>
            <a:r>
              <a:rPr lang="ru-RU" sz="1300" dirty="0" err="1"/>
              <a:t>Google</a:t>
            </a:r>
            <a:r>
              <a:rPr lang="ru-RU" sz="1300" dirty="0"/>
              <a:t> (одного из первых крупных </a:t>
            </a:r>
            <a:r>
              <a:rPr lang="ru-RU" sz="1300" dirty="0" err="1"/>
              <a:t>open-source</a:t>
            </a:r>
            <a:r>
              <a:rPr lang="ru-RU" sz="1300" dirty="0"/>
              <a:t> AI-проектов компании).</a:t>
            </a:r>
          </a:p>
          <a:p>
            <a:pPr lvl="1"/>
            <a:r>
              <a:rPr lang="ru-RU" sz="1300" b="1" dirty="0"/>
              <a:t>Полемика с </a:t>
            </a:r>
            <a:r>
              <a:rPr lang="ru-RU" sz="1300" b="1" dirty="0" err="1"/>
              <a:t>GloVe</a:t>
            </a:r>
            <a:r>
              <a:rPr lang="ru-RU" sz="1300" b="1" dirty="0"/>
              <a:t>:</a:t>
            </a:r>
            <a:r>
              <a:rPr lang="ru-RU" sz="1300" dirty="0"/>
              <a:t> Автор критикует метод </a:t>
            </a:r>
            <a:r>
              <a:rPr lang="ru-RU" sz="1300" dirty="0" err="1"/>
              <a:t>GloVe</a:t>
            </a:r>
            <a:r>
              <a:rPr lang="ru-RU" sz="1300" dirty="0"/>
              <a:t> от </a:t>
            </a:r>
            <a:r>
              <a:rPr lang="ru-RU" sz="1300" dirty="0" err="1"/>
              <a:t>Stanford</a:t>
            </a:r>
            <a:r>
              <a:rPr lang="ru-RU" sz="1300" dirty="0"/>
              <a:t>, считая его шагом назад (медленнее, хуже качество), а его популярность объясняет обучением на гораздо большем объеме данных. Позже в проекте </a:t>
            </a:r>
            <a:r>
              <a:rPr lang="ru-RU" sz="1300" dirty="0" err="1"/>
              <a:t>fastText</a:t>
            </a:r>
            <a:r>
              <a:rPr lang="ru-RU" sz="1300" dirty="0"/>
              <a:t> его команда доказала преимущество word2vec при равных условиях.</a:t>
            </a:r>
          </a:p>
          <a:p>
            <a:pPr lvl="1"/>
            <a:r>
              <a:rPr lang="ru-RU" sz="1300" b="1" dirty="0"/>
              <a:t>Споры об аналогиях:</a:t>
            </a:r>
            <a:r>
              <a:rPr lang="ru-RU" sz="1300" dirty="0"/>
              <a:t> Реакция на знаменитые семантические аналогии word2vec ("</a:t>
            </a:r>
            <a:r>
              <a:rPr lang="ru-RU" sz="1300" dirty="0" err="1"/>
              <a:t>king</a:t>
            </a:r>
            <a:r>
              <a:rPr lang="ru-RU" sz="1300" dirty="0"/>
              <a:t> - </a:t>
            </a:r>
            <a:r>
              <a:rPr lang="ru-RU" sz="1300" dirty="0" err="1"/>
              <a:t>man</a:t>
            </a:r>
            <a:r>
              <a:rPr lang="ru-RU" sz="1300" dirty="0"/>
              <a:t> + </a:t>
            </a:r>
            <a:r>
              <a:rPr lang="ru-RU" sz="1300" dirty="0" err="1"/>
              <a:t>woman</a:t>
            </a:r>
            <a:r>
              <a:rPr lang="ru-RU" sz="1300" dirty="0"/>
              <a:t> = </a:t>
            </a:r>
            <a:r>
              <a:rPr lang="ru-RU" sz="1300" dirty="0" err="1"/>
              <a:t>queen</a:t>
            </a:r>
            <a:r>
              <a:rPr lang="ru-RU" sz="1300" dirty="0"/>
              <a:t>") варьировалась от "я тоже это знал, но не опубликовал" (Джеффри </a:t>
            </a:r>
            <a:r>
              <a:rPr lang="ru-RU" sz="1300" dirty="0" err="1"/>
              <a:t>Хинтон</a:t>
            </a:r>
            <a:r>
              <a:rPr lang="ru-RU" sz="1300" dirty="0"/>
              <a:t>) до обвинений в "халтуре" без должной проверки.</a:t>
            </a:r>
          </a:p>
          <a:p>
            <a:pPr lvl="1"/>
            <a:r>
              <a:rPr lang="ru-RU" sz="1300" b="1" dirty="0"/>
              <a:t>Главный проект — не word2vec:</a:t>
            </a:r>
            <a:r>
              <a:rPr lang="ru-RU" sz="1300" dirty="0"/>
              <a:t> Несмотря на высокую цитируемость, своим самым влиятельным проектом автор считает </a:t>
            </a:r>
            <a:r>
              <a:rPr lang="ru-RU" sz="1300" b="1" dirty="0"/>
              <a:t>RNNLM</a:t>
            </a:r>
            <a:r>
              <a:rPr lang="ru-RU" sz="1300" dirty="0"/>
              <a:t> (рекуррентную </a:t>
            </a:r>
            <a:r>
              <a:rPr lang="ru-RU" sz="1300" dirty="0" err="1"/>
              <a:t>нейросеть</a:t>
            </a:r>
            <a:r>
              <a:rPr lang="ru-RU" sz="1300" dirty="0"/>
              <a:t> для моделирования языка), разработанную ранее. В ней уже в 2010-м были реализованы многие революционные для того времени идеи: масштабируемое обучение RNN, генерация текста, моделирование на уровне символов и многое другое.</a:t>
            </a:r>
          </a:p>
          <a:p>
            <a:pPr marL="0" indent="0" algn="just">
              <a:buNone/>
            </a:pPr>
            <a:endParaRPr lang="en-US" sz="1400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207" y="5543361"/>
            <a:ext cx="1314639" cy="13146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390" y="5549126"/>
            <a:ext cx="1527021" cy="130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6114873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Какой метод векторизации может осмысленно кодировать слова, не встречающиеся в обучающей выборке?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Word2Vec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GloVe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Bag of Words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FastText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8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6114873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Какой метод векторизации позволяет учесть глобальный контекст слов</a:t>
            </a:r>
            <a:r>
              <a:rPr lang="ru-RU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Word2Vec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FastText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Tf-Idf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GloVe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8982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6114873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Зачем применяется </a:t>
            </a:r>
            <a:r>
              <a:rPr lang="en-US" dirty="0"/>
              <a:t>Negative </a:t>
            </a:r>
            <a:r>
              <a:rPr lang="en-US" dirty="0" smtClean="0"/>
              <a:t>Sampling?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Для </a:t>
            </a:r>
            <a:r>
              <a:rPr lang="ru-RU" sz="2400" dirty="0"/>
              <a:t>увеличения размера обучающей </a:t>
            </a:r>
            <a:r>
              <a:rPr lang="ru-RU" sz="2400" dirty="0" smtClean="0"/>
              <a:t>выборки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Для учета новых словоформ в </a:t>
            </a:r>
            <a:r>
              <a:rPr lang="ru-RU" sz="2400" dirty="0" smtClean="0"/>
              <a:t>словаре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Для учета не только локального, но и глобального контекста </a:t>
            </a:r>
            <a:r>
              <a:rPr lang="ru-RU" sz="2400" dirty="0" smtClean="0"/>
              <a:t>слова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Для ускорения времени обучения </a:t>
            </a:r>
            <a:r>
              <a:rPr lang="ru-RU" sz="2400" dirty="0" smtClean="0"/>
              <a:t>модели.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8493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b="1" dirty="0" smtClean="0"/>
              <a:t>Рекуррентные нейронные сети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7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w</a:t>
            </a:r>
            <a:r>
              <a:rPr lang="en-US" dirty="0" smtClean="0"/>
              <a:t>ord2vec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4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983" y="172748"/>
            <a:ext cx="9692640" cy="1325562"/>
          </a:xfrm>
        </p:spPr>
        <p:txBody>
          <a:bodyPr/>
          <a:lstStyle/>
          <a:p>
            <a:r>
              <a:rPr lang="ru-RU" b="1" dirty="0"/>
              <a:t>Чем нас не устраивают все предыдущие векторизации?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9934" y="1819477"/>
            <a:ext cx="7154604" cy="50385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При кодировании слов с помощью Word2Vec/</a:t>
            </a:r>
            <a:r>
              <a:rPr lang="ru-RU" dirty="0" err="1"/>
              <a:t>FastText</a:t>
            </a:r>
            <a:r>
              <a:rPr lang="ru-RU" dirty="0"/>
              <a:t>:</a:t>
            </a:r>
          </a:p>
          <a:p>
            <a:pPr lvl="1" algn="just"/>
            <a:r>
              <a:rPr lang="ru-RU" dirty="0"/>
              <a:t>вектор текста - это средний вектор его слов</a:t>
            </a:r>
          </a:p>
          <a:p>
            <a:pPr lvl="1" algn="just"/>
            <a:r>
              <a:rPr lang="ru-RU" dirty="0"/>
              <a:t>вектор текста - это средний вектор его слов с </a:t>
            </a:r>
            <a:r>
              <a:rPr lang="ru-RU" dirty="0" err="1"/>
              <a:t>TfIDf</a:t>
            </a:r>
            <a:r>
              <a:rPr lang="ru-RU" dirty="0"/>
              <a:t>-весами</a:t>
            </a:r>
          </a:p>
          <a:p>
            <a:pPr marL="0" indent="0" algn="just">
              <a:buNone/>
            </a:pPr>
            <a:r>
              <a:rPr lang="ru-RU" dirty="0"/>
              <a:t>При таком способе кодирования, усредняя векторы (возможно, с весами), мы теряем много информации о смысле текста, и сложные задачи (</a:t>
            </a:r>
            <a:r>
              <a:rPr lang="ru-RU" dirty="0" err="1"/>
              <a:t>Question</a:t>
            </a:r>
            <a:r>
              <a:rPr lang="ru-RU" dirty="0"/>
              <a:t> </a:t>
            </a:r>
            <a:r>
              <a:rPr lang="ru-RU" dirty="0" err="1"/>
              <a:t>Answering</a:t>
            </a:r>
            <a:r>
              <a:rPr lang="ru-RU" dirty="0"/>
              <a:t>, </a:t>
            </a:r>
            <a:r>
              <a:rPr lang="ru-RU" dirty="0" err="1"/>
              <a:t>Summarization</a:t>
            </a:r>
            <a:r>
              <a:rPr lang="ru-RU" dirty="0"/>
              <a:t> и так далее) будет решить с такой кодировкой затруднительно</a:t>
            </a:r>
            <a:r>
              <a:rPr lang="ru-RU" dirty="0" smtClean="0"/>
              <a:t>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Что же делать?</a:t>
            </a:r>
          </a:p>
          <a:p>
            <a:pPr marL="0" indent="0" algn="just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997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ru-RU" b="1" dirty="0"/>
              <a:t>Идея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2" y="1114917"/>
            <a:ext cx="8534518" cy="269231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/>
              <a:t>Мы читаем текст последовательно, и постепенно мы все лучше понимаем, о чем он.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На этом подходе построены рекуррентные нейронные сети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Начнем формализовывать идею:</a:t>
            </a:r>
          </a:p>
          <a:p>
            <a:pPr lvl="1" algn="just"/>
            <a:r>
              <a:rPr lang="ru-RU" dirty="0"/>
              <a:t>На вход нейронной сети подаются слова (текст) x1,x2,...,</a:t>
            </a:r>
            <a:r>
              <a:rPr lang="ru-RU" dirty="0" err="1"/>
              <a:t>xn</a:t>
            </a:r>
            <a:r>
              <a:rPr lang="ru-RU" dirty="0" smtClean="0"/>
              <a:t>,...</a:t>
            </a:r>
            <a:endParaRPr lang="ru-RU" dirty="0"/>
          </a:p>
          <a:p>
            <a:pPr lvl="1" algn="just"/>
            <a:r>
              <a:rPr lang="ru-RU" dirty="0"/>
              <a:t>Мы читаем слова последовательно слева направо</a:t>
            </a:r>
          </a:p>
          <a:p>
            <a:pPr marL="0" indent="0" algn="just">
              <a:buNone/>
            </a:pPr>
            <a:r>
              <a:rPr lang="ru-RU" dirty="0"/>
              <a:t>В следующих шагах мы подробно разберемся в архитектуре рекуррентной нейронной сети.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430" y="3807228"/>
            <a:ext cx="8402223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2" y="-343649"/>
            <a:ext cx="9692640" cy="1325562"/>
          </a:xfrm>
        </p:spPr>
        <p:txBody>
          <a:bodyPr/>
          <a:lstStyle/>
          <a:p>
            <a:r>
              <a:rPr lang="ru-RU" b="1" dirty="0"/>
              <a:t>Рекуррентные нейронные сети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83802" y="1114917"/>
                <a:ext cx="9565296" cy="574308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/>
                  <a:t>Продолжим объяснять подход.</a:t>
                </a:r>
              </a:p>
              <a:p>
                <a:pPr marL="0" indent="0">
                  <a:buNone/>
                </a:pPr>
                <a:r>
                  <a:rPr lang="ru-RU" dirty="0"/>
                  <a:t>Модель читает слова (</a:t>
                </a:r>
                <a:r>
                  <a:rPr lang="ru-RU" dirty="0" err="1"/>
                  <a:t>токены</a:t>
                </a:r>
                <a:r>
                  <a:rPr lang="ru-RU" dirty="0"/>
                  <a:t>) текста последовательно и накапливает информацию о прочитанном в своем скрытом состоянии.</a:t>
                </a:r>
              </a:p>
              <a:p>
                <a:pPr lvl="1"/>
                <a:r>
                  <a:rPr lang="ru-RU" dirty="0"/>
                  <a:t>Вектор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dirty="0"/>
                          <m:t>a</m:t>
                        </m:r>
                      </m:e>
                      <m:sup>
                        <m:r>
                          <m:rPr>
                            <m:nor/>
                          </m:rPr>
                          <a:rPr lang="ru-RU" dirty="0"/>
                          <m:t>&lt;</m:t>
                        </m:r>
                        <m:r>
                          <m:rPr>
                            <m:nor/>
                          </m:rPr>
                          <a:rPr lang="ru-RU" dirty="0"/>
                          <m:t>t</m:t>
                        </m:r>
                        <m:r>
                          <m:rPr>
                            <m:nor/>
                          </m:rPr>
                          <a:rPr lang="ru-RU" dirty="0"/>
                          <m:t>&gt;</m:t>
                        </m:r>
                      </m:sup>
                    </m:sSup>
                  </m:oMath>
                </a14:m>
                <a:r>
                  <a:rPr lang="ru-RU" dirty="0"/>
                  <a:t> - информация, накопленная сетью после прочтения </a:t>
                </a:r>
                <a:r>
                  <a:rPr lang="ru-RU" i="1" dirty="0" smtClean="0"/>
                  <a:t>t</a:t>
                </a:r>
                <a:r>
                  <a:rPr lang="ru-RU" dirty="0" smtClean="0"/>
                  <a:t>-</a:t>
                </a:r>
                <a:r>
                  <a:rPr lang="ru-RU" dirty="0" err="1" smtClean="0"/>
                  <a:t>го</a:t>
                </a:r>
                <a:r>
                  <a:rPr lang="ru-RU" dirty="0" smtClean="0"/>
                  <a:t> </a:t>
                </a:r>
                <a:r>
                  <a:rPr lang="ru-RU" dirty="0" err="1"/>
                  <a:t>токена</a:t>
                </a:r>
                <a:r>
                  <a:rPr lang="ru-RU" dirty="0"/>
                  <a:t> (то есть после прочтения </a:t>
                </a:r>
                <a:r>
                  <a:rPr lang="ru-RU" i="1" dirty="0" smtClean="0"/>
                  <a:t>t</a:t>
                </a:r>
                <a:r>
                  <a:rPr lang="ru-RU" dirty="0"/>
                  <a:t> первых </a:t>
                </a:r>
                <a:r>
                  <a:rPr lang="ru-RU" dirty="0" err="1"/>
                  <a:t>токенов</a:t>
                </a:r>
                <a:r>
                  <a:rPr lang="ru-RU" dirty="0"/>
                  <a:t>)</a:t>
                </a:r>
              </a:p>
              <a:p>
                <a:pPr lvl="1"/>
                <a:r>
                  <a:rPr lang="ru-RU" dirty="0"/>
                  <a:t>Вектор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m:rPr>
                            <m:nor/>
                          </m:rPr>
                          <a:rPr lang="ru-RU" dirty="0"/>
                          <m:t>&lt;</m:t>
                        </m:r>
                        <m:r>
                          <m:rPr>
                            <m:nor/>
                          </m:rPr>
                          <a:rPr lang="ru-RU" dirty="0"/>
                          <m:t>t</m:t>
                        </m:r>
                        <m:r>
                          <m:rPr>
                            <m:nor/>
                          </m:rPr>
                          <a:rPr lang="ru-RU" dirty="0"/>
                          <m:t>&gt;</m:t>
                        </m:r>
                      </m:sup>
                    </m:sSup>
                  </m:oMath>
                </a14:m>
                <a:r>
                  <a:rPr lang="ru-RU" dirty="0"/>
                  <a:t> - или </a:t>
                </a:r>
                <a:r>
                  <a:rPr lang="ru-RU" dirty="0" err="1"/>
                  <a:t>one-hot</a:t>
                </a:r>
                <a:r>
                  <a:rPr lang="ru-RU" dirty="0"/>
                  <a:t> вектор </a:t>
                </a:r>
                <a:r>
                  <a:rPr lang="ru-RU" dirty="0" err="1"/>
                  <a:t>токена</a:t>
                </a:r>
                <a:r>
                  <a:rPr lang="ru-RU" dirty="0"/>
                  <a:t>, или какая-то несложная векторизация (word2vec, </a:t>
                </a:r>
                <a:r>
                  <a:rPr lang="ru-RU" dirty="0" err="1"/>
                  <a:t>fasttext</a:t>
                </a:r>
                <a:r>
                  <a:rPr lang="ru-RU" dirty="0"/>
                  <a:t>)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3802" y="1114917"/>
                <a:ext cx="9565296" cy="5743083"/>
              </a:xfrm>
              <a:blipFill>
                <a:blip r:embed="rId2"/>
                <a:stretch>
                  <a:fillRect l="-574" t="-849" r="-7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917" y="3564239"/>
            <a:ext cx="8345065" cy="270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129682"/>
            <a:ext cx="9692640" cy="1325562"/>
          </a:xfrm>
        </p:spPr>
        <p:txBody>
          <a:bodyPr/>
          <a:lstStyle/>
          <a:p>
            <a:r>
              <a:rPr lang="ru-RU" b="1" dirty="0"/>
              <a:t> Устройство классического рекуррентного блока (RNN</a:t>
            </a:r>
            <a:r>
              <a:rPr lang="ru-RU" b="1" dirty="0" smtClean="0"/>
              <a:t>)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00922" y="1455244"/>
                <a:ext cx="7246045" cy="5080087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Теперь поймем, по какой формуле делается прогноз на </a:t>
                </a:r>
                <a:r>
                  <a:rPr lang="ru-RU" i="1" dirty="0" smtClean="0"/>
                  <a:t>t</a:t>
                </a:r>
                <a:r>
                  <a:rPr lang="ru-RU" dirty="0" smtClean="0"/>
                  <a:t>-м шаге:</a:t>
                </a:r>
                <a:endParaRPr lang="en-US" dirty="0"/>
              </a:p>
              <a:p>
                <a:pPr marL="0" indent="0">
                  <a:buNone/>
                </a:pPr>
                <a:r>
                  <a:rPr lang="ru-RU" dirty="0"/>
                  <a:t>На самом деле не во всех задачах нам нужно делать прогноз на каждом шаге (после считывания каждого </a:t>
                </a:r>
                <a:r>
                  <a:rPr lang="ru-RU" dirty="0" err="1"/>
                  <a:t>токена</a:t>
                </a:r>
                <a:r>
                  <a:rPr lang="ru-RU" dirty="0"/>
                  <a:t>).</a:t>
                </a:r>
              </a:p>
              <a:p>
                <a:pPr lvl="1"/>
                <a:r>
                  <a:rPr lang="ru-RU" dirty="0"/>
                  <a:t>Например, </a:t>
                </a:r>
                <a:r>
                  <a:rPr lang="ru-RU" i="1" dirty="0"/>
                  <a:t>в задаче анализа тональности текста</a:t>
                </a:r>
                <a:r>
                  <a:rPr lang="ru-RU" dirty="0"/>
                  <a:t> мы сначала считываем все </a:t>
                </a:r>
                <a:r>
                  <a:rPr lang="ru-RU" dirty="0" err="1"/>
                  <a:t>токены</a:t>
                </a:r>
                <a:r>
                  <a:rPr lang="ru-RU" dirty="0"/>
                  <a:t>, а затем на основе полученного вектора скрытого состояния </a:t>
                </a:r>
                <a:r>
                  <a:rPr lang="ru-RU" dirty="0" err="1"/>
                  <a:t>at</a:t>
                </a:r>
                <a:r>
                  <a:rPr lang="ru-RU" i="1" dirty="0" err="1"/>
                  <a:t>at</a:t>
                </a:r>
                <a:r>
                  <a:rPr lang="ru-RU" dirty="0"/>
                  <a:t>​ делаем прогноз. </a:t>
                </a:r>
              </a:p>
              <a:p>
                <a:pPr lvl="1"/>
                <a:r>
                  <a:rPr lang="ru-RU" dirty="0"/>
                  <a:t>А вот, например, </a:t>
                </a:r>
                <a:r>
                  <a:rPr lang="ru-RU" i="1" dirty="0"/>
                  <a:t>в задаче </a:t>
                </a:r>
                <a:r>
                  <a:rPr lang="ru-RU" i="1" dirty="0" err="1"/>
                  <a:t>Part-of-Speech</a:t>
                </a:r>
                <a:r>
                  <a:rPr lang="ru-RU" i="1" dirty="0"/>
                  <a:t> </a:t>
                </a:r>
                <a:r>
                  <a:rPr lang="ru-RU" i="1" dirty="0" err="1"/>
                  <a:t>tagging</a:t>
                </a:r>
                <a:r>
                  <a:rPr lang="ru-RU" dirty="0"/>
                  <a:t> нам для каждого </a:t>
                </a:r>
                <a:r>
                  <a:rPr lang="ru-RU" dirty="0" err="1"/>
                  <a:t>токена</a:t>
                </a:r>
                <a:r>
                  <a:rPr lang="ru-RU" dirty="0"/>
                  <a:t> нужно сделать прогноз - какой частью речи является </a:t>
                </a:r>
                <a:r>
                  <a:rPr lang="ru-RU" dirty="0" err="1"/>
                  <a:t>токен</a:t>
                </a:r>
                <a:r>
                  <a:rPr lang="ru-RU" dirty="0"/>
                  <a:t>. В этом случае мы на каждом шаге выдаем некоторый ответ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dirty="0"/>
                          <m:t>y</m:t>
                        </m:r>
                      </m:e>
                      <m:sup>
                        <m:r>
                          <m:rPr>
                            <m:nor/>
                          </m:rPr>
                          <a:rPr lang="ru-RU" dirty="0"/>
                          <m:t>&lt;</m:t>
                        </m:r>
                        <m:r>
                          <m:rPr>
                            <m:nor/>
                          </m:rPr>
                          <a:rPr lang="ru-RU" dirty="0"/>
                          <m:t>t</m:t>
                        </m:r>
                        <m:r>
                          <m:rPr>
                            <m:nor/>
                          </m:rPr>
                          <a:rPr lang="ru-RU" dirty="0"/>
                          <m:t>&gt;</m:t>
                        </m:r>
                      </m:sup>
                    </m:sSup>
                  </m:oMath>
                </a14:m>
                <a:r>
                  <a:rPr lang="ru-RU" dirty="0"/>
                  <a:t>. </a:t>
                </a:r>
              </a:p>
              <a:p>
                <a:pPr marL="0" indent="0">
                  <a:buNone/>
                </a:pPr>
                <a:r>
                  <a:rPr lang="ru-RU" dirty="0"/>
                  <a:t>В случае, если мы на каждом шаге хотим получить прогноз, нам требуется еще один </a:t>
                </a:r>
                <a:r>
                  <a:rPr lang="ru-RU" dirty="0" err="1"/>
                  <a:t>полносвязный</a:t>
                </a:r>
                <a:r>
                  <a:rPr lang="ru-RU" dirty="0"/>
                  <a:t> слой, задаваемый матрицей весов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𝑦𝑎</m:t>
                        </m:r>
                      </m:sub>
                    </m:sSub>
                  </m:oMath>
                </a14:m>
                <a:r>
                  <a:rPr lang="ru-RU" dirty="0"/>
                  <a:t>, ответственный за формирование прогнозов модели. Прогноз на шаге </a:t>
                </a:r>
                <a:r>
                  <a:rPr lang="ru-RU" i="1" dirty="0" smtClean="0"/>
                  <a:t>t</a:t>
                </a:r>
                <a:r>
                  <a:rPr lang="ru-RU" dirty="0"/>
                  <a:t> делается по формуле: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b="0" i="0" dirty="0" smtClean="0"/>
                          <m:t>y</m:t>
                        </m:r>
                      </m:e>
                      <m:sup>
                        <m:r>
                          <m:rPr>
                            <m:nor/>
                          </m:rPr>
                          <a:rPr lang="ru-RU" dirty="0"/>
                          <m:t>&lt;</m:t>
                        </m:r>
                        <m:r>
                          <m:rPr>
                            <m:nor/>
                          </m:rPr>
                          <a:rPr lang="ru-RU" dirty="0"/>
                          <m:t>t</m:t>
                        </m:r>
                        <m:r>
                          <m:rPr>
                            <m:nor/>
                          </m:rPr>
                          <a:rPr lang="ru-RU" dirty="0"/>
                          <m:t>&gt;</m:t>
                        </m:r>
                      </m:sup>
                    </m:sSup>
                  </m:oMath>
                </a14:m>
                <a:r>
                  <a:rPr lang="ru-RU" dirty="0"/>
                  <a:t>=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𝑦𝑎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𝑎𝑡</m:t>
                    </m:r>
                  </m:oMath>
                </a14:m>
                <a:r>
                  <a:rPr lang="ru-RU" dirty="0" smtClean="0"/>
                  <a:t>),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Где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/>
                  <a:t>​</a:t>
                </a:r>
                <a:r>
                  <a:rPr lang="ru-RU" dirty="0"/>
                  <a:t> - некоторая функция активации (в задаче классификации это может быть </a:t>
                </a:r>
                <a:r>
                  <a:rPr lang="ru-RU" i="1" dirty="0" err="1"/>
                  <a:t>softmax</a:t>
                </a:r>
                <a:r>
                  <a:rPr lang="ru-RU" dirty="0"/>
                  <a:t>).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0922" y="1455244"/>
                <a:ext cx="7246045" cy="5080087"/>
              </a:xfrm>
              <a:blipFill>
                <a:blip r:embed="rId2"/>
                <a:stretch>
                  <a:fillRect l="-757" t="-1561" r="-7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977" y="4755207"/>
            <a:ext cx="3872396" cy="2102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166" y="1455244"/>
            <a:ext cx="1670410" cy="1854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4496" y="2694893"/>
            <a:ext cx="2193957" cy="164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2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129682"/>
            <a:ext cx="9692640" cy="1325562"/>
          </a:xfrm>
        </p:spPr>
        <p:txBody>
          <a:bodyPr/>
          <a:lstStyle/>
          <a:p>
            <a:r>
              <a:rPr lang="ru-RU" b="1" dirty="0"/>
              <a:t>Обучение </a:t>
            </a:r>
            <a:r>
              <a:rPr lang="en-US" b="1" dirty="0"/>
              <a:t>RNN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922" y="1455244"/>
            <a:ext cx="7246045" cy="5080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Итак, мы разобрались, как устроен RNN-блок. Еще раз покажем (без деталей), как выглядит развернутый (во времени) вариант </a:t>
            </a:r>
            <a:r>
              <a:rPr lang="ru-RU" dirty="0" smtClean="0"/>
              <a:t>RNN-сети:</a:t>
            </a:r>
            <a:endParaRPr lang="en-US" dirty="0" smtClean="0"/>
          </a:p>
          <a:p>
            <a:pPr lvl="1"/>
            <a:r>
              <a:rPr lang="ru-RU" dirty="0"/>
              <a:t>Обучение модели, как и всех других нейронных сетей, происходит </a:t>
            </a:r>
            <a:r>
              <a:rPr lang="ru-RU" b="1" i="1" dirty="0"/>
              <a:t>методом градиентного спуска (или одной из его модификаций)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Для вычисления градиентов, как и ранее, используется </a:t>
            </a:r>
            <a:r>
              <a:rPr lang="ru-RU" b="1" i="1" dirty="0"/>
              <a:t>метод обратного распространения ошибки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Существенная особенность рекуррентной модели - это обновление скрытого состояния ячейки во времени. Эта особенность немного усложняет вычисление градиентов в методе обратного распространения ошибки. Далее расскажем об этом подробнее.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311" y="4914629"/>
            <a:ext cx="4867954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9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129682"/>
            <a:ext cx="9692640" cy="1325562"/>
          </a:xfrm>
        </p:spPr>
        <p:txBody>
          <a:bodyPr/>
          <a:lstStyle/>
          <a:p>
            <a:r>
              <a:rPr lang="en-US" b="1" dirty="0"/>
              <a:t>Backpropagation through time (BPTT)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00922" y="1455244"/>
                <a:ext cx="10355005" cy="5080087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Так как скрытое состояние RNN-сети обновляется со временем, это влияет и на вычисление градиентов при обучении модели.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ru-RU" dirty="0"/>
                  <a:t>Разберемся подробнее</a:t>
                </a:r>
                <a:r>
                  <a:rPr lang="ru-RU" dirty="0" smtClean="0"/>
                  <a:t>.</a:t>
                </a:r>
                <a:endParaRPr lang="en-US" dirty="0" smtClean="0"/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ru-RU" dirty="0"/>
                  <a:t>Запишем формулы в следующих обозначениях</a:t>
                </a:r>
                <a:r>
                  <a:rPr lang="ru-RU" dirty="0" smtClean="0"/>
                  <a:t>:</a:t>
                </a:r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ru-RU" i="1" dirty="0"/>
                  <a:t>Мы сократили обозначения с предыдущих слайдов: веса матрицы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ru-RU" i="1" dirty="0"/>
                  <a:t> обозначили как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ru-RU" i="1" dirty="0"/>
                  <a:t>, а веса матрицы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𝑎𝑦</m:t>
                        </m:r>
                      </m:sub>
                    </m:sSub>
                  </m:oMath>
                </a14:m>
                <a:r>
                  <a:rPr lang="ru-RU" i="1" dirty="0"/>
                  <a:t> обозначили как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ru-RU" i="1" dirty="0"/>
                  <a:t>​. </a:t>
                </a:r>
                <a:r>
                  <a:rPr lang="ru-RU" dirty="0" smtClean="0"/>
                  <a:t>Функция </a:t>
                </a:r>
                <a:r>
                  <a:rPr lang="ru-RU" dirty="0"/>
                  <a:t>потерь вычисляется как сумма потерь по всем временным шагам</a:t>
                </a:r>
                <a:r>
                  <a:rPr lang="ru-RU" dirty="0" smtClean="0"/>
                  <a:t>: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ru-RU" dirty="0"/>
                  <a:t>Посчитаем градиент по весу</a:t>
                </a:r>
                <a:r>
                  <a:rPr lang="ru-RU" dirty="0" smtClean="0"/>
                  <a:t>: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ru-RU" dirty="0"/>
                  <a:t>Первый и второй множители считаются сразу, а третий придется вычислить по формуле (уходим назад во времени) - как раз здесь проявляются особенности BPTT</a:t>
                </a:r>
                <a:r>
                  <a:rPr lang="ru-RU" dirty="0" smtClean="0"/>
                  <a:t>: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/>
                  <a:t>Далее, после вычисления производных, для обновления весов применяем градиентный спуск.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0922" y="1455244"/>
                <a:ext cx="10355005" cy="5080087"/>
              </a:xfrm>
              <a:blipFill>
                <a:blip r:embed="rId2"/>
                <a:stretch>
                  <a:fillRect l="-412" t="-16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135" y="2509305"/>
            <a:ext cx="1857634" cy="543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6022" y="3577852"/>
            <a:ext cx="3724795" cy="609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7391" y="4545475"/>
            <a:ext cx="4182059" cy="485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0840" y="5563644"/>
            <a:ext cx="3315163" cy="46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129682"/>
            <a:ext cx="9692640" cy="1325562"/>
          </a:xfrm>
        </p:spPr>
        <p:txBody>
          <a:bodyPr/>
          <a:lstStyle/>
          <a:p>
            <a:r>
              <a:rPr lang="ru-RU" b="1" dirty="0"/>
              <a:t>Типы </a:t>
            </a:r>
            <a:r>
              <a:rPr lang="en-US" b="1" dirty="0" smtClean="0"/>
              <a:t>RNN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922" y="1455244"/>
            <a:ext cx="10355005" cy="5080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Под разные задачи используются различные архитектуры RNN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ru-RU" dirty="0"/>
              <a:t>Например, для задачи анализа тональности, как мы обсуждали ранее, используется архитектура </a:t>
            </a:r>
            <a:r>
              <a:rPr lang="ru-RU" dirty="0" err="1"/>
              <a:t>many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one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Для задачи POS-</a:t>
            </a:r>
            <a:r>
              <a:rPr lang="ru-RU" dirty="0" err="1"/>
              <a:t>tagging</a:t>
            </a:r>
            <a:r>
              <a:rPr lang="ru-RU" dirty="0"/>
              <a:t> - архитектура </a:t>
            </a:r>
            <a:r>
              <a:rPr lang="ru-RU" dirty="0" err="1"/>
              <a:t>many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many</a:t>
            </a:r>
            <a:r>
              <a:rPr lang="ru-RU" dirty="0"/>
              <a:t> (самая правая картинка).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06" y="1961762"/>
            <a:ext cx="9716856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8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9947681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Как вы думаете, для какой задачи может использоваться второй вариант архитектуры </a:t>
            </a:r>
            <a:r>
              <a:rPr lang="ru-RU" dirty="0" err="1" smtClean="0"/>
              <a:t>many</a:t>
            </a:r>
            <a:r>
              <a:rPr lang="ru-RU" dirty="0" smtClean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many</a:t>
            </a:r>
            <a:r>
              <a:rPr lang="ru-RU" dirty="0"/>
              <a:t> (вторая картинка справа</a:t>
            </a:r>
            <a:r>
              <a:rPr lang="ru-RU" dirty="0" smtClean="0"/>
              <a:t>)?</a:t>
            </a:r>
            <a:endParaRPr lang="en-US" dirty="0" smtClean="0"/>
          </a:p>
          <a:p>
            <a:pPr lvl="1"/>
            <a:r>
              <a:rPr lang="ru-RU" dirty="0"/>
              <a:t>Генерация подписи к </a:t>
            </a:r>
            <a:r>
              <a:rPr lang="ru-RU" dirty="0" smtClean="0"/>
              <a:t>изображению</a:t>
            </a:r>
            <a:endParaRPr lang="ru-RU" dirty="0"/>
          </a:p>
          <a:p>
            <a:pPr lvl="1"/>
            <a:r>
              <a:rPr lang="ru-RU" dirty="0"/>
              <a:t>Ни для какой из </a:t>
            </a:r>
            <a:r>
              <a:rPr lang="ru-RU" dirty="0" smtClean="0"/>
              <a:t>перечисленных</a:t>
            </a:r>
            <a:endParaRPr lang="ru-RU" dirty="0"/>
          </a:p>
          <a:p>
            <a:pPr lvl="1"/>
            <a:r>
              <a:rPr lang="ru-RU" dirty="0"/>
              <a:t>Перевод текста с одного языка на </a:t>
            </a:r>
            <a:r>
              <a:rPr lang="ru-RU" dirty="0" smtClean="0"/>
              <a:t>другой</a:t>
            </a:r>
            <a:r>
              <a:rPr lang="en-US" dirty="0"/>
              <a:t>.</a:t>
            </a:r>
            <a:endParaRPr lang="ru-RU" dirty="0"/>
          </a:p>
          <a:p>
            <a:pPr lvl="1"/>
            <a:r>
              <a:rPr lang="ru-RU" dirty="0"/>
              <a:t>Задача POS-</a:t>
            </a:r>
            <a:r>
              <a:rPr lang="ru-RU" dirty="0" err="1"/>
              <a:t>tagging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80" y="3633957"/>
            <a:ext cx="9831172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2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25455"/>
            <a:ext cx="9692640" cy="1325562"/>
          </a:xfrm>
        </p:spPr>
        <p:txBody>
          <a:bodyPr/>
          <a:lstStyle/>
          <a:p>
            <a:r>
              <a:rPr lang="ru-RU" b="1" dirty="0"/>
              <a:t>Многослойные </a:t>
            </a:r>
            <a:r>
              <a:rPr lang="en-US" b="1" dirty="0"/>
              <a:t>RNN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922" y="1455244"/>
            <a:ext cx="10355005" cy="50800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Для лучшего улавливания зависимостей в тексте иногда используются многослойные RNN</a:t>
            </a:r>
            <a:r>
              <a:rPr lang="ru-RU" dirty="0" smtClean="0"/>
              <a:t>: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ru-RU" dirty="0"/>
              <a:t>В таких архитектурах мы несколько раз последовательно читаем текст, подавая в каждый слой выходы не только с предыдущего шага, но и с предыдущего слоя (уровня) рекуррентной сети.</a:t>
            </a:r>
            <a:br>
              <a:rPr lang="ru-RU" dirty="0"/>
            </a:br>
            <a:endParaRPr lang="en-US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491" y="1826085"/>
            <a:ext cx="3031770" cy="352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2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dirty="0" smtClean="0"/>
              <a:t>Модификации</a:t>
            </a:r>
            <a:r>
              <a:rPr lang="en-US" dirty="0" smtClean="0"/>
              <a:t> RNN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7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450" y="-249515"/>
            <a:ext cx="9692640" cy="1325562"/>
          </a:xfrm>
        </p:spPr>
        <p:txBody>
          <a:bodyPr>
            <a:normAutofit/>
          </a:bodyPr>
          <a:lstStyle/>
          <a:p>
            <a:r>
              <a:rPr lang="ru-RU" sz="4000" b="1" dirty="0"/>
              <a:t>Эмбеддинг — Язык для </a:t>
            </a:r>
            <a:r>
              <a:rPr lang="ru-RU" sz="4000" b="1" dirty="0" err="1"/>
              <a:t>нейросети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255" y="1213339"/>
            <a:ext cx="10330258" cy="34114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Эмбеддинг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 — это преобразование 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слова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вектор чисел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понятный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нейросети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Это "цифровая ДНК" слова, которая кодирует его смысл. Слова с близким значением → Векторы, расположенные рядом в пространстве.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Трансформеры работают не с текстом, а с числами. Эмбеддинг — это 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первый и обязательный шаг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который превращает последовательность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токенов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в последовательность векторов — "сырьё" для механизма внимания.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входит в итоговый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эмбеддинг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(суммируется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lang="ru-RU" altLang="ru-RU" sz="1400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Смысл </a:t>
            </a:r>
            <a:r>
              <a:rPr lang="ru-RU" altLang="ru-RU" sz="1400" b="1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</a:t>
            </a:r>
          </a:p>
          <a:p>
            <a:pPr marL="274320" lvl="1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AutoNum type="arabicPeriod"/>
            </a:pP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Обучаемый 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вектор, уникальный для каждого слова в словаре.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</a:pPr>
            <a:r>
              <a:rPr lang="ru-RU" altLang="ru-RU" sz="1400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в тексте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(Позиционный </a:t>
            </a:r>
            <a:r>
              <a:rPr lang="ru-RU" altLang="ru-RU" sz="1400" dirty="0" err="1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эмбеддинг</a:t>
            </a: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74320" lvl="1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AutoNum type="arabicPeriod" startAt="2"/>
            </a:pP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который указывает, какое по счёту это слово (1-е, 5-е, 100-е). Нужен, так как </a:t>
            </a:r>
            <a:r>
              <a:rPr lang="ru-RU" altLang="ru-RU" sz="1400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трансформер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сам по себе не видит порядок.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</a:pPr>
            <a:r>
              <a:rPr lang="ru-RU" altLang="ru-RU" sz="1400" b="1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Принадлежность </a:t>
            </a:r>
            <a:r>
              <a:rPr lang="ru-RU" altLang="ru-RU" sz="1400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предложению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(Сегментный </a:t>
            </a:r>
            <a:r>
              <a:rPr lang="ru-RU" altLang="ru-RU" sz="1400" dirty="0" err="1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эмбеддинг</a:t>
            </a: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74320" lvl="1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AutoNum type="arabicPeriod" startAt="3"/>
            </a:pP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Вектор-метка 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задач с двумя </a:t>
            </a: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текстами.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400" b="1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Итог:</a:t>
            </a: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[Вход для модели] = [Вектор смысла] + [Вектор позиции] + [Вектор сегмента]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400" dirty="0" smtClean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Эмбеддинг 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сохраняет смысл, порядок и структуру, переводя язык в язык математики для последующей обработки </a:t>
            </a:r>
            <a:r>
              <a:rPr lang="ru-RU" altLang="ru-RU" sz="1400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механизмом внимания</a:t>
            </a:r>
            <a:r>
              <a:rPr lang="ru-RU" altLang="ru-RU" sz="1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</a:pP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yastatic.net/naydex/yandex-search/AINBq6251/2820a3Yi/rmWbH3_2lykCGndm7n45nh_SDWeuwthYmMQzYibXVVLXaZzYOIjqouE9e1ZIMUrqxuBSgW5x9wd6sQkPL5en190nDi-8FEQP8OnEoS18W-y-E5lnDsIYScnGh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85" y="4575812"/>
            <a:ext cx="5885716" cy="206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yastatic.net/naydex/yandex-search/AINBq6351/2820a3Yi/rmWbH3_2lykCGndm7n45nh_SDWeuwthYmMQzYibXVVLXaZzYOIjqouE9e1ZIMfoahuDC8e6B91d6sYi46cfH01_3qPseZEXv8NgVoPzMuwzNYhmXrtPNLAm0JEG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62" y="4762047"/>
            <a:ext cx="2101953" cy="187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-215419"/>
            <a:ext cx="65" cy="430839"/>
          </a:xfrm>
          <a:prstGeom prst="rect">
            <a:avLst/>
          </a:prstGeom>
          <a:solidFill>
            <a:srgbClr val="EBEE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50784" rIns="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1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25455"/>
            <a:ext cx="9692640" cy="1325562"/>
          </a:xfrm>
        </p:spPr>
        <p:txBody>
          <a:bodyPr/>
          <a:lstStyle/>
          <a:p>
            <a:r>
              <a:rPr lang="ru-RU" b="1" dirty="0"/>
              <a:t>Проблемы классической </a:t>
            </a:r>
            <a:r>
              <a:rPr lang="en-US" b="1" dirty="0"/>
              <a:t>RNN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922" y="1455244"/>
            <a:ext cx="6423085" cy="508008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dirty="0"/>
              <a:t>Классические рекуррентные сети сталкиваются с несколькими проблемами, которые препятствуют решению поставленных задач с хорошим качеством:</a:t>
            </a:r>
          </a:p>
          <a:p>
            <a:pPr lvl="1" algn="just"/>
            <a:r>
              <a:rPr lang="ru-RU" sz="1400" dirty="0"/>
              <a:t>В силу того, что мы используем </a:t>
            </a:r>
            <a:r>
              <a:rPr lang="ru-RU" sz="1400" dirty="0" err="1"/>
              <a:t>Backpropagation</a:t>
            </a:r>
            <a:r>
              <a:rPr lang="ru-RU" sz="1400" dirty="0"/>
              <a:t> </a:t>
            </a:r>
            <a:r>
              <a:rPr lang="ru-RU" sz="1400" dirty="0" err="1"/>
              <a:t>Through</a:t>
            </a:r>
            <a:r>
              <a:rPr lang="ru-RU" sz="1400" dirty="0"/>
              <a:t> </a:t>
            </a:r>
            <a:r>
              <a:rPr lang="ru-RU" sz="1400" dirty="0" err="1"/>
              <a:t>Time</a:t>
            </a:r>
            <a:r>
              <a:rPr lang="ru-RU" sz="1400" dirty="0"/>
              <a:t>, то особенно остро встает проблема уменьшения и даже </a:t>
            </a:r>
            <a:r>
              <a:rPr lang="ru-RU" sz="1400" dirty="0" err="1"/>
              <a:t>зануления</a:t>
            </a:r>
            <a:r>
              <a:rPr lang="ru-RU" sz="1400" dirty="0"/>
              <a:t> </a:t>
            </a:r>
            <a:r>
              <a:rPr lang="ru-RU" sz="1400" dirty="0" err="1"/>
              <a:t>градиентов,что</a:t>
            </a:r>
            <a:r>
              <a:rPr lang="ru-RU" sz="1400" dirty="0"/>
              <a:t> делает обучение очень медленным или даже останавливает его. Это особенно проблематично при обучении долгосрочных зависимостей в последовательных данных.</a:t>
            </a:r>
          </a:p>
          <a:p>
            <a:pPr lvl="1" algn="just"/>
            <a:r>
              <a:rPr lang="ru-RU" sz="1400" dirty="0"/>
              <a:t>Также при обновлении скрытого состояния сети </a:t>
            </a:r>
            <a:r>
              <a:rPr lang="ru-RU" sz="1400" dirty="0" err="1"/>
              <a:t>at</a:t>
            </a:r>
            <a:r>
              <a:rPr lang="ru-RU" sz="1400" i="1" dirty="0" err="1"/>
              <a:t>at</a:t>
            </a:r>
            <a:r>
              <a:rPr lang="ru-RU" sz="1400" dirty="0"/>
              <a:t>​ мы можем потерять информацию о начале текста, особенно, длинного (информация просто </a:t>
            </a:r>
            <a:r>
              <a:rPr lang="ru-RU" sz="1400" dirty="0" err="1"/>
              <a:t>напросто</a:t>
            </a:r>
            <a:r>
              <a:rPr lang="ru-RU" sz="1400" dirty="0"/>
              <a:t> "затрется" последними </a:t>
            </a:r>
            <a:r>
              <a:rPr lang="ru-RU" sz="1400" dirty="0" err="1"/>
              <a:t>токенами</a:t>
            </a:r>
            <a:r>
              <a:rPr lang="ru-RU" sz="1400" dirty="0"/>
              <a:t> текста). </a:t>
            </a:r>
          </a:p>
          <a:p>
            <a:pPr marL="0" indent="0" algn="just">
              <a:buNone/>
            </a:pPr>
            <a:r>
              <a:rPr lang="ru-RU" sz="1600" dirty="0"/>
              <a:t>Описанные особенности часто называют </a:t>
            </a:r>
            <a:r>
              <a:rPr lang="ru-RU" sz="1600" i="1" dirty="0"/>
              <a:t>проблемой короткой памяти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pPr marL="0" indent="0" algn="just">
              <a:buNone/>
            </a:pPr>
            <a:r>
              <a:rPr lang="ru-RU" sz="1600" dirty="0"/>
              <a:t>Поэтому классические RNN могут показывать хорошее качество только при решении задач на коротких текстовых последовательностях (не более 20-30 </a:t>
            </a:r>
            <a:r>
              <a:rPr lang="ru-RU" sz="1600" dirty="0" err="1"/>
              <a:t>токенов</a:t>
            </a:r>
            <a:r>
              <a:rPr lang="ru-RU" sz="1600" dirty="0"/>
              <a:t>).</a:t>
            </a:r>
          </a:p>
          <a:p>
            <a:pPr marL="0" indent="0" algn="just">
              <a:buNone/>
            </a:pPr>
            <a:r>
              <a:rPr lang="ru-RU" sz="1600" dirty="0"/>
              <a:t>Для решения указанных проблем используются модификации классической RNN-ячейки. С ними мы разберемся в следующих Степах.</a:t>
            </a:r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447" y="2733717"/>
            <a:ext cx="3581900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25455"/>
            <a:ext cx="9692640" cy="1325562"/>
          </a:xfrm>
        </p:spPr>
        <p:txBody>
          <a:bodyPr/>
          <a:lstStyle/>
          <a:p>
            <a:r>
              <a:rPr lang="ru-RU" b="1" dirty="0"/>
              <a:t>Модификации </a:t>
            </a:r>
            <a:r>
              <a:rPr lang="en-US" b="1" dirty="0"/>
              <a:t>RNN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922" y="1421993"/>
            <a:ext cx="9290976" cy="50800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Проблемы RNN, описанные на предыдущем </a:t>
            </a:r>
            <a:r>
              <a:rPr lang="ru-RU" dirty="0" err="1"/>
              <a:t>cтепе</a:t>
            </a:r>
            <a:r>
              <a:rPr lang="ru-RU" dirty="0"/>
              <a:t>, возникают, в частности, из-за простоты структуры RNN-блока. Существует несколько модификаций классической RNN, которые более хитро работают с </a:t>
            </a:r>
            <a:r>
              <a:rPr lang="ru-RU" i="1" dirty="0"/>
              <a:t>памятью</a:t>
            </a:r>
            <a:r>
              <a:rPr lang="ru-RU" dirty="0"/>
              <a:t> ячейки (то есть алгоритмы накопления информации о тексте более продвинутые</a:t>
            </a:r>
            <a:r>
              <a:rPr lang="ru-RU" dirty="0" smtClean="0"/>
              <a:t>).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Самые популярные модификации RNN - это </a:t>
            </a:r>
            <a:r>
              <a:rPr lang="ru-RU" b="1" i="1" dirty="0"/>
              <a:t>LSTM (</a:t>
            </a:r>
            <a:r>
              <a:rPr lang="ru-RU" b="1" i="1" dirty="0" err="1"/>
              <a:t>Long-Short</a:t>
            </a:r>
            <a:r>
              <a:rPr lang="ru-RU" b="1" i="1" dirty="0"/>
              <a:t> </a:t>
            </a:r>
            <a:r>
              <a:rPr lang="ru-RU" b="1" i="1" dirty="0" err="1"/>
              <a:t>Term</a:t>
            </a:r>
            <a:r>
              <a:rPr lang="ru-RU" b="1" i="1" dirty="0"/>
              <a:t> </a:t>
            </a:r>
            <a:r>
              <a:rPr lang="ru-RU" b="1" i="1" dirty="0" err="1"/>
              <a:t>Memory</a:t>
            </a:r>
            <a:r>
              <a:rPr lang="ru-RU" b="1" i="1" dirty="0"/>
              <a:t> </a:t>
            </a:r>
            <a:r>
              <a:rPr lang="ru-RU" b="1" i="1" dirty="0" err="1"/>
              <a:t>cell</a:t>
            </a:r>
            <a:r>
              <a:rPr lang="ru-RU" b="1" i="1" dirty="0"/>
              <a:t>)</a:t>
            </a:r>
            <a:r>
              <a:rPr lang="ru-RU" dirty="0"/>
              <a:t> и </a:t>
            </a:r>
            <a:r>
              <a:rPr lang="ru-RU" b="1" i="1" dirty="0"/>
              <a:t>GRU (</a:t>
            </a:r>
            <a:r>
              <a:rPr lang="ru-RU" b="1" i="1" dirty="0" err="1"/>
              <a:t>Gated</a:t>
            </a:r>
            <a:r>
              <a:rPr lang="ru-RU" b="1" i="1" dirty="0"/>
              <a:t> </a:t>
            </a:r>
            <a:r>
              <a:rPr lang="ru-RU" b="1" i="1" dirty="0" err="1"/>
              <a:t>Recurrent</a:t>
            </a:r>
            <a:r>
              <a:rPr lang="ru-RU" b="1" i="1" dirty="0"/>
              <a:t> </a:t>
            </a:r>
            <a:r>
              <a:rPr lang="ru-RU" b="1" i="1" dirty="0" err="1"/>
              <a:t>Unit</a:t>
            </a:r>
            <a:r>
              <a:rPr lang="ru-RU" b="1" i="1" dirty="0"/>
              <a:t>)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r>
              <a:rPr lang="ru-RU" dirty="0"/>
              <a:t>Уже из картинки видно, что структура LSTM и GRU гораздо сложнее, чем у классической RNN. Далее разберемся в ней подробнее.</a:t>
            </a:r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750" y="2797379"/>
            <a:ext cx="6470983" cy="179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9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-130785"/>
            <a:ext cx="9692640" cy="1325562"/>
          </a:xfrm>
        </p:spPr>
        <p:txBody>
          <a:bodyPr/>
          <a:lstStyle/>
          <a:p>
            <a:r>
              <a:rPr lang="en-US" b="1" dirty="0"/>
              <a:t>LSTM. </a:t>
            </a:r>
            <a:r>
              <a:rPr lang="ru-RU" b="1" dirty="0"/>
              <a:t>Долгосрочная память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00922" y="1421993"/>
                <a:ext cx="9290976" cy="5080087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ru-RU" dirty="0" smtClean="0"/>
                  <a:t>Разберем подробно структуру LSTM-блока. В LSTM, в отличие от классической RNN, память разделяется на </a:t>
                </a:r>
                <a:r>
                  <a:rPr lang="ru-RU" b="1" i="1" dirty="0"/>
                  <a:t>долгосрочную</a:t>
                </a:r>
                <a:r>
                  <a:rPr lang="ru-RU" dirty="0"/>
                  <a:t> и </a:t>
                </a:r>
                <a:r>
                  <a:rPr lang="ru-RU" b="1" i="1" dirty="0"/>
                  <a:t>краткосрочную</a:t>
                </a:r>
                <a:r>
                  <a:rPr lang="ru-RU" dirty="0"/>
                  <a:t> (это, кстати, отражено в названии блока</a:t>
                </a:r>
                <a:r>
                  <a:rPr lang="ru-RU" dirty="0" smtClean="0"/>
                  <a:t>).</a:t>
                </a:r>
              </a:p>
              <a:p>
                <a:pPr marL="0" indent="0" algn="just">
                  <a:buNone/>
                </a:pPr>
                <a:endParaRPr lang="ru-RU" dirty="0" smtClean="0"/>
              </a:p>
              <a:p>
                <a:pPr marL="0" indent="0" algn="just">
                  <a:buNone/>
                </a:pPr>
                <a:endParaRPr lang="ru-RU" sz="1600" dirty="0" smtClean="0"/>
              </a:p>
              <a:p>
                <a:pPr marL="0" indent="0" algn="just">
                  <a:buNone/>
                </a:pPr>
                <a:endParaRPr lang="ru-RU" sz="1600" dirty="0"/>
              </a:p>
              <a:p>
                <a:pPr marL="0" indent="0" algn="just">
                  <a:buNone/>
                </a:pPr>
                <a:endParaRPr lang="ru-RU" sz="1600" dirty="0"/>
              </a:p>
              <a:p>
                <a:pPr marL="0" indent="0" algn="just">
                  <a:buNone/>
                </a:pPr>
                <a:r>
                  <a:rPr lang="ru-RU" dirty="0"/>
                  <a:t>Сначала разберемся с долгосрочной памятью</a:t>
                </a:r>
                <a:r>
                  <a:rPr lang="ru-RU" dirty="0" smtClean="0"/>
                  <a:t>.</a:t>
                </a:r>
                <a:endParaRPr lang="ru-RU" sz="1600" dirty="0"/>
              </a:p>
              <a:p>
                <a:pPr marL="0" indent="0">
                  <a:buNone/>
                </a:pPr>
                <a:r>
                  <a:rPr lang="ru-RU" b="1" dirty="0"/>
                  <a:t>Что это такое?</a:t>
                </a:r>
                <a:r>
                  <a:rPr lang="ru-RU" dirty="0"/>
                  <a:t> Долгосрочная память представлена состоянием ячейки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dirty="0"/>
                  <a:t>. Она хранит важную информацию, которая может быть использована на более поздних временных шагах.</a:t>
                </a:r>
              </a:p>
              <a:p>
                <a:pPr marL="0" indent="0" algn="just">
                  <a:buNone/>
                </a:pPr>
                <a:endParaRPr lang="ru-RU" sz="16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0922" y="1421993"/>
                <a:ext cx="9290976" cy="5080087"/>
              </a:xfrm>
              <a:blipFill>
                <a:blip r:embed="rId2"/>
                <a:stretch>
                  <a:fillRect l="-591" t="-839" r="-5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22" y="2293122"/>
            <a:ext cx="4075450" cy="15616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1926" y="2097669"/>
            <a:ext cx="3435303" cy="237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0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-130785"/>
            <a:ext cx="9692640" cy="1325562"/>
          </a:xfrm>
        </p:spPr>
        <p:txBody>
          <a:bodyPr/>
          <a:lstStyle/>
          <a:p>
            <a:r>
              <a:rPr lang="en-US" b="1" dirty="0"/>
              <a:t>LSTM. </a:t>
            </a:r>
            <a:r>
              <a:rPr lang="ru-RU" b="1" dirty="0"/>
              <a:t>Долгосрочная память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15142" y="1263535"/>
                <a:ext cx="10241280" cy="523854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1400" b="1" dirty="0" smtClean="0"/>
                  <a:t>Как работает?</a:t>
                </a:r>
                <a:r>
                  <a:rPr lang="ru-RU" sz="1400" dirty="0"/>
                  <a:t> Состояние ячейки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 обновляется с использованием забывающего </a:t>
                </a:r>
                <a:r>
                  <a:rPr lang="ru-RU" sz="1400" dirty="0" err="1"/>
                  <a:t>гейта</a:t>
                </a:r>
                <a:r>
                  <a:rPr lang="ru-RU" sz="1400" dirty="0"/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 и входного </a:t>
                </a:r>
                <a:r>
                  <a:rPr lang="ru-RU" sz="1400" dirty="0" err="1"/>
                  <a:t>гейта</a:t>
                </a:r>
                <a:r>
                  <a:rPr lang="ru-RU" sz="1400" dirty="0"/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</a:t>
                </a:r>
                <a:r>
                  <a:rPr lang="ru-RU" sz="1400" dirty="0" smtClean="0"/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400" dirty="0"/>
                          <m:t>y</m:t>
                        </m:r>
                      </m:e>
                      <m:sup>
                        <m:r>
                          <m:rPr>
                            <m:nor/>
                          </m:rPr>
                          <a:rPr lang="ru-RU" sz="1400" dirty="0"/>
                          <m:t>&lt;</m:t>
                        </m:r>
                        <m:r>
                          <m:rPr>
                            <m:nor/>
                          </m:rPr>
                          <a:rPr lang="ru-RU" sz="1400" dirty="0"/>
                          <m:t>t</m:t>
                        </m:r>
                        <m:r>
                          <m:rPr>
                            <m:nor/>
                          </m:rPr>
                          <a:rPr lang="ru-RU" sz="1400" dirty="0"/>
                          <m:t>&gt;</m:t>
                        </m:r>
                      </m:sup>
                    </m:sSup>
                  </m:oMath>
                </a14:m>
                <a:r>
                  <a:rPr lang="ru-RU" sz="1400" dirty="0"/>
                  <a:t>=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14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𝑦𝑎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𝑎𝑡</m:t>
                    </m:r>
                  </m:oMath>
                </a14:m>
                <a:r>
                  <a:rPr lang="ru-RU" sz="1400" dirty="0" smtClean="0"/>
                  <a:t>),</a:t>
                </a:r>
                <a:endParaRPr lang="ru-RU" sz="1400" dirty="0"/>
              </a:p>
              <a:p>
                <a:r>
                  <a:rPr lang="ru-RU" sz="1400" dirty="0" smtClean="0"/>
                  <a:t>Забывающий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контролирует, </a:t>
                </a:r>
                <a:r>
                  <a:rPr lang="ru-RU" sz="1400" i="1" dirty="0"/>
                  <a:t>какая часть предыдущего состояния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ru-RU" sz="1400" i="1" dirty="0"/>
                  <a:t> должна быть забыта</a:t>
                </a:r>
                <a:r>
                  <a:rPr lang="ru-RU" sz="1400" dirty="0"/>
                  <a:t>. Забывающий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- это вектор, который вычисляется по </a:t>
                </a:r>
                <a:r>
                  <a:rPr lang="ru-RU" sz="1400" dirty="0" smtClean="0"/>
                  <a:t>формуле:</a:t>
                </a:r>
              </a:p>
              <a:p>
                <a:endParaRPr lang="ru-RU" sz="1400" dirty="0" smtClean="0"/>
              </a:p>
              <a:p>
                <a:endParaRPr lang="ru-RU" sz="1400" dirty="0" smtClean="0"/>
              </a:p>
              <a:p>
                <a:pPr marL="0" indent="0">
                  <a:buNone/>
                </a:pPr>
                <a:endParaRPr lang="ru-RU" sz="1400" dirty="0"/>
              </a:p>
              <a:p>
                <a:pPr marL="0" indent="0">
                  <a:buNone/>
                </a:pPr>
                <a:r>
                  <a:rPr lang="ru-RU" sz="1400" dirty="0" smtClean="0"/>
                  <a:t>где</a:t>
                </a:r>
                <a:r>
                  <a:rPr lang="ru-RU" sz="1400" dirty="0"/>
                  <a:t> </a:t>
                </a:r>
                <a:r>
                  <a:rPr lang="ru-RU" sz="1400" dirty="0" smtClean="0"/>
                  <a:t>σ</a:t>
                </a:r>
                <a:r>
                  <a:rPr lang="ru-RU" sz="1400" dirty="0"/>
                  <a:t> - </a:t>
                </a:r>
                <a:r>
                  <a:rPr lang="ru-RU" sz="1400" dirty="0" err="1"/>
                  <a:t>сигмоида</a:t>
                </a:r>
                <a:r>
                  <a:rPr lang="ru-RU" sz="1400" dirty="0"/>
                  <a:t>,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ru-RU" sz="1400" dirty="0"/>
                  <a:t> 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ru-RU" sz="1400" dirty="0"/>
                  <a:t>​​— веса и смещение забывающего </a:t>
                </a:r>
                <a:r>
                  <a:rPr lang="ru-RU" sz="1400" dirty="0" err="1"/>
                  <a:t>гейта</a:t>
                </a:r>
                <a:r>
                  <a:rPr lang="ru-RU" sz="1400" dirty="0"/>
                  <a:t>.</a:t>
                </a:r>
              </a:p>
              <a:p>
                <a:pPr algn="just"/>
                <a:r>
                  <a:rPr lang="ru-RU" sz="1400" dirty="0"/>
                  <a:t>Входной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решает, какая часть информации из поступившей на текущем шаге должна быть добавлена в долгосрочную память. Входной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- это вектор, который вычисляется по формуле</a:t>
                </a:r>
                <a:r>
                  <a:rPr lang="ru-RU" sz="1400" dirty="0" smtClean="0"/>
                  <a:t>:</a:t>
                </a:r>
              </a:p>
              <a:p>
                <a:pPr marL="0" indent="0" algn="just">
                  <a:buNone/>
                </a:pPr>
                <a:endParaRPr lang="ru-RU" sz="1400" dirty="0" smtClean="0"/>
              </a:p>
              <a:p>
                <a:pPr marL="0" indent="0" algn="just">
                  <a:buNone/>
                </a:pPr>
                <a:endParaRPr lang="ru-RU" sz="1400" dirty="0"/>
              </a:p>
              <a:p>
                <a:pPr marL="0" indent="0" algn="just">
                  <a:buNone/>
                </a:pPr>
                <a:endParaRPr lang="ru-RU" sz="1400" dirty="0"/>
              </a:p>
              <a:p>
                <a:pPr marL="0" indent="0" algn="just">
                  <a:buNone/>
                </a:pPr>
                <a:r>
                  <a:rPr lang="ru-RU" sz="1400" dirty="0"/>
                  <a:t>где </a:t>
                </a:r>
                <a:r>
                  <a:rPr lang="ru-RU" sz="1400" i="1" dirty="0" smtClean="0"/>
                  <a:t>σ</a:t>
                </a:r>
                <a:r>
                  <a:rPr lang="ru-RU" sz="1400" dirty="0"/>
                  <a:t> - </a:t>
                </a:r>
                <a:r>
                  <a:rPr lang="ru-RU" sz="1400" dirty="0" err="1"/>
                  <a:t>сигмоида</a:t>
                </a:r>
                <a:r>
                  <a:rPr lang="ru-RU" sz="1400" dirty="0"/>
                  <a:t>,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sz="1400" dirty="0"/>
                  <a:t> 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sz="1400" dirty="0"/>
                  <a:t>​​​​— веса и смещение входного </a:t>
                </a:r>
                <a:r>
                  <a:rPr lang="ru-RU" sz="1400" dirty="0" err="1"/>
                  <a:t>гейта</a:t>
                </a:r>
                <a:r>
                  <a:rPr lang="ru-RU" sz="1400" dirty="0"/>
                  <a:t>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5142" y="1263535"/>
                <a:ext cx="10241280" cy="5238545"/>
              </a:xfrm>
              <a:blipFill>
                <a:blip r:embed="rId2"/>
                <a:stretch>
                  <a:fillRect l="-179" t="-349" r="-1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037" y="2397003"/>
            <a:ext cx="4449962" cy="1430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037" y="4606309"/>
            <a:ext cx="4163739" cy="141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6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22" y="-130785"/>
            <a:ext cx="9692640" cy="1325562"/>
          </a:xfrm>
        </p:spPr>
        <p:txBody>
          <a:bodyPr/>
          <a:lstStyle/>
          <a:p>
            <a:r>
              <a:rPr lang="en-US" b="1" dirty="0"/>
              <a:t>LSTM. </a:t>
            </a:r>
            <a:r>
              <a:rPr lang="ru-RU" b="1" dirty="0"/>
              <a:t>Долгосрочная память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00922" y="1421993"/>
                <a:ext cx="10155500" cy="508008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b="1" dirty="0" smtClean="0"/>
                  <a:t>Формула </a:t>
                </a:r>
                <a:r>
                  <a:rPr lang="ru-RU" b="1" dirty="0"/>
                  <a:t>обновления долгосрочной памяти</a:t>
                </a:r>
                <a:r>
                  <a:rPr lang="ru-RU" b="1" dirty="0" smtClean="0"/>
                  <a:t>:</a:t>
                </a:r>
              </a:p>
              <a:p>
                <a:pPr marL="0" indent="0">
                  <a:buNone/>
                </a:pPr>
                <a:endParaRPr lang="ru-RU" b="1" dirty="0" smtClean="0"/>
              </a:p>
              <a:p>
                <a:pPr marL="0" indent="0">
                  <a:buNone/>
                </a:pPr>
                <a:endParaRPr lang="ru-RU" b="1" dirty="0" smtClean="0"/>
              </a:p>
              <a:p>
                <a:pPr marL="0" indent="0">
                  <a:buNone/>
                </a:pPr>
                <a:endParaRPr lang="ru-RU" b="1" dirty="0" smtClean="0"/>
              </a:p>
              <a:p>
                <a:pPr marL="0" indent="0">
                  <a:buNone/>
                </a:pPr>
                <a:r>
                  <a:rPr lang="ru-RU" dirty="0"/>
                  <a:t>где</a:t>
                </a:r>
              </a:p>
              <a:p>
                <a:pPr lvl="1"/>
                <a:r>
                  <a:rPr lang="ru-RU" dirty="0"/>
                  <a:t> 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​ - </a:t>
                </a:r>
                <a:r>
                  <a:rPr lang="ru-RU" dirty="0"/>
                  <a:t>забывающий </a:t>
                </a:r>
                <a:r>
                  <a:rPr lang="ru-RU" dirty="0" err="1"/>
                  <a:t>гейт</a:t>
                </a:r>
                <a:endParaRPr lang="ru-RU" dirty="0"/>
              </a:p>
              <a:p>
                <a:pPr lvl="1"/>
                <a:r>
                  <a:rPr lang="ru-RU" dirty="0"/>
                  <a:t> 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/>
                  <a:t>​ - </a:t>
                </a:r>
                <a:r>
                  <a:rPr lang="ru-RU" dirty="0"/>
                  <a:t>предыдущее состояние ячейки памяти</a:t>
                </a:r>
              </a:p>
              <a:p>
                <a:pPr lvl="1"/>
                <a:r>
                  <a:rPr lang="ru-RU" dirty="0"/>
                  <a:t> 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​ - </a:t>
                </a:r>
                <a:r>
                  <a:rPr lang="ru-RU" dirty="0"/>
                  <a:t>входной </a:t>
                </a:r>
                <a:r>
                  <a:rPr lang="ru-RU" dirty="0" err="1"/>
                  <a:t>гейт</a:t>
                </a:r>
                <a:endParaRPr lang="ru-RU" dirty="0"/>
              </a:p>
              <a:p>
                <a:pPr lvl="1"/>
                <a:r>
                  <a:rPr lang="ru-RU" dirty="0"/>
                  <a:t> 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 =</a:t>
                </a:r>
                <a:r>
                  <a:rPr lang="en-US" dirty="0" err="1"/>
                  <a:t>tanh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/>
                  <a:t>⋅[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]+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 smtClean="0"/>
                  <a:t>)</a:t>
                </a:r>
                <a:r>
                  <a:rPr lang="en-US" dirty="0"/>
                  <a:t> - </a:t>
                </a:r>
                <a:r>
                  <a:rPr lang="ru-RU" dirty="0"/>
                  <a:t>вектор новой информации, часть из которой мы добавляем в долгосрочную память.</a:t>
                </a:r>
              </a:p>
              <a:p>
                <a:pPr marL="0" indent="0">
                  <a:buNone/>
                </a:pPr>
                <a:r>
                  <a:rPr lang="ru-RU" dirty="0"/>
                  <a:t>Получается, что вектор долгосрочной памяти на шаге </a:t>
                </a:r>
                <a:r>
                  <a:rPr lang="ru-RU" i="1" dirty="0" smtClean="0"/>
                  <a:t>t</a:t>
                </a:r>
                <a:r>
                  <a:rPr lang="ru-RU" dirty="0"/>
                  <a:t> - это сумма вектора долгосрочной памяти на шаге </a:t>
                </a:r>
                <a:r>
                  <a:rPr lang="ru-RU" i="1" dirty="0" smtClean="0"/>
                  <a:t>t</a:t>
                </a:r>
                <a:r>
                  <a:rPr lang="ru-RU" dirty="0"/>
                  <a:t>−1 с весом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dirty="0"/>
                  <a:t> и вектора новой информации с </a:t>
                </a:r>
                <a:r>
                  <a:rPr lang="ru-RU" dirty="0" smtClean="0"/>
                  <a:t>весом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dirty="0" smtClean="0"/>
                  <a:t>​</a:t>
                </a:r>
                <a:r>
                  <a:rPr lang="ru-RU" dirty="0"/>
                  <a:t>. То есть, часть информации мы забываем, а часть обновляем.</a:t>
                </a:r>
                <a:endParaRPr lang="ru-RU" sz="11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0922" y="1421993"/>
                <a:ext cx="10155500" cy="5080087"/>
              </a:xfrm>
              <a:blipFill>
                <a:blip r:embed="rId2"/>
                <a:stretch>
                  <a:fillRect l="-540" t="-839" r="-4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708" y="1729709"/>
            <a:ext cx="4308051" cy="154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0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4" y="-360769"/>
            <a:ext cx="9692640" cy="1325562"/>
          </a:xfrm>
        </p:spPr>
        <p:txBody>
          <a:bodyPr/>
          <a:lstStyle/>
          <a:p>
            <a:r>
              <a:rPr lang="en-US" b="1" dirty="0"/>
              <a:t>LSTM. </a:t>
            </a:r>
            <a:r>
              <a:rPr lang="ru-RU" b="1" dirty="0"/>
              <a:t>Краткосрочная память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07818" y="964793"/>
                <a:ext cx="10906298" cy="5768516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ru-RU" sz="1400" b="1" dirty="0" smtClean="0"/>
                  <a:t>Что это такое?</a:t>
                </a:r>
                <a:r>
                  <a:rPr lang="ru-RU" sz="1400" dirty="0"/>
                  <a:t> Краткосрочная память представлена скрытым состоянием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​. Это информация, которая используется для предсказаний на текущем временном шаге и передается на следующий временной шаг</a:t>
                </a:r>
                <a:r>
                  <a:rPr lang="ru-RU" sz="1400" dirty="0" smtClean="0"/>
                  <a:t>.</a:t>
                </a:r>
                <a:endParaRPr lang="en-US" sz="1400" dirty="0" smtClean="0"/>
              </a:p>
              <a:p>
                <a:pPr marL="0" indent="0" algn="just">
                  <a:buNone/>
                </a:pPr>
                <a:r>
                  <a:rPr lang="ru-RU" sz="1400" b="1" dirty="0" smtClean="0"/>
                  <a:t>Как </a:t>
                </a:r>
                <a:r>
                  <a:rPr lang="ru-RU" sz="1400" b="1" dirty="0"/>
                  <a:t>работает?</a:t>
                </a:r>
                <a:r>
                  <a:rPr lang="ru-RU" sz="1400" dirty="0"/>
                  <a:t> Краткосрочная </a:t>
                </a:r>
                <a:r>
                  <a:rPr lang="ru-RU" sz="1400" dirty="0" smtClean="0"/>
                  <a:t>память</a:t>
                </a:r>
                <a:r>
                  <a:rPr lang="en-US" sz="1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 smtClean="0"/>
                  <a:t>​</a:t>
                </a:r>
                <a:r>
                  <a:rPr lang="ru-RU" sz="1400" dirty="0"/>
                  <a:t> формируется на основе обновленного состояния ячейки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 и выходного </a:t>
                </a:r>
                <a:r>
                  <a:rPr lang="ru-RU" sz="1400" dirty="0" err="1"/>
                  <a:t>гейта</a:t>
                </a:r>
                <a:r>
                  <a:rPr lang="ru-RU" sz="1400" dirty="0"/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​. Выходной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определяет, какая часть состояния ячейки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 будет использована для создания текущего скрытого </a:t>
                </a:r>
                <a:r>
                  <a:rPr lang="ru-RU" sz="1400" dirty="0" smtClean="0"/>
                  <a:t>состояния.</a:t>
                </a:r>
                <a:endParaRPr lang="en-US" sz="1400" dirty="0"/>
              </a:p>
              <a:p>
                <a:pPr marL="0" indent="0" algn="just">
                  <a:buNone/>
                </a:pPr>
                <a:r>
                  <a:rPr lang="ru-RU" sz="1400" b="1" dirty="0" smtClean="0"/>
                  <a:t>Формула </a:t>
                </a:r>
                <a:r>
                  <a:rPr lang="ru-RU" sz="1400" b="1" dirty="0"/>
                  <a:t>обновления</a:t>
                </a:r>
                <a:r>
                  <a:rPr lang="ru-RU" sz="1400" b="1" dirty="0" smtClean="0"/>
                  <a:t>:</a:t>
                </a:r>
                <a:endParaRPr lang="en-US" sz="1400" b="1" dirty="0" smtClean="0"/>
              </a:p>
              <a:p>
                <a:pPr marL="0" indent="0" algn="just">
                  <a:buNone/>
                </a:pPr>
                <a:endParaRPr lang="en-US" sz="1400" b="1" dirty="0" smtClean="0"/>
              </a:p>
              <a:p>
                <a:pPr marL="0" indent="0" algn="just">
                  <a:buNone/>
                </a:pPr>
                <a:endParaRPr lang="en-US" sz="1400" b="1" dirty="0"/>
              </a:p>
              <a:p>
                <a:pPr marL="0" indent="0" algn="just">
                  <a:buNone/>
                </a:pPr>
                <a:endParaRPr lang="en-US" sz="1400" b="1" dirty="0"/>
              </a:p>
              <a:p>
                <a:pPr marL="0" indent="0" algn="just">
                  <a:buNone/>
                </a:pPr>
                <a:r>
                  <a:rPr lang="ru-RU" sz="1400" dirty="0" smtClean="0"/>
                  <a:t>где</a:t>
                </a:r>
                <a:r>
                  <a:rPr lang="en-US" sz="1400" dirty="0"/>
                  <a:t>:</a:t>
                </a:r>
                <a:endParaRPr lang="ru-RU" sz="1400" dirty="0"/>
              </a:p>
              <a:p>
                <a:pPr lvl="1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𝑜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 - выходной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. Выходной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определяет, какая часть обновленной долгосрочной памяти будет использована для создания краткосрочной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. Выходной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- это вектор, который вычисляется по формуле </a:t>
                </a:r>
                <a:endParaRPr lang="en-US" sz="1400" dirty="0" smtClean="0"/>
              </a:p>
              <a:p>
                <a:pPr lvl="1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 smtClean="0"/>
                  <a:t>​</a:t>
                </a:r>
                <a:r>
                  <a:rPr lang="ru-RU" sz="1400" dirty="0"/>
                  <a:t> - обновленное состояние ячейки памяти.</a:t>
                </a:r>
              </a:p>
              <a:p>
                <a:pPr marL="0" indent="0">
                  <a:buNone/>
                </a:pPr>
                <a:r>
                  <a:rPr lang="ru-RU" sz="1400" b="1" dirty="0"/>
                  <a:t>О размерностях</a:t>
                </a:r>
              </a:p>
              <a:p>
                <a:pPr marL="0" indent="0">
                  <a:buNone/>
                </a:pPr>
                <a:r>
                  <a:rPr lang="ru-RU" sz="1400" b="1" dirty="0"/>
                  <a:t>Размерность каждого </a:t>
                </a:r>
                <a:r>
                  <a:rPr lang="ru-RU" sz="1400" b="1" dirty="0" err="1"/>
                  <a:t>гейта</a:t>
                </a:r>
                <a:r>
                  <a:rPr lang="ru-RU" sz="1400" b="1" dirty="0"/>
                  <a:t> совпадает с размерностью скрытого состояния</a:t>
                </a:r>
                <a:r>
                  <a:rPr lang="ru-RU" sz="1400" dirty="0"/>
                  <a:t>.</a:t>
                </a:r>
              </a:p>
              <a:p>
                <a:pPr marL="0" indent="0">
                  <a:buNone/>
                </a:pPr>
                <a:r>
                  <a:rPr lang="ru-RU" sz="1400" dirty="0"/>
                  <a:t>Если скрытое состояние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/>
                  <a:t>​ имеет размерность </a:t>
                </a:r>
                <a:r>
                  <a:rPr lang="ru-RU" sz="1400" i="1" dirty="0" smtClean="0"/>
                  <a:t>n</a:t>
                </a:r>
                <a:r>
                  <a:rPr lang="ru-RU" sz="1400" dirty="0"/>
                  <a:t>, то и каждый 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 будет иметь размерность </a:t>
                </a:r>
                <a:r>
                  <a:rPr lang="ru-RU" sz="1400" i="1" dirty="0" smtClean="0"/>
                  <a:t>n</a:t>
                </a:r>
                <a:r>
                  <a:rPr lang="ru-RU" sz="1400" dirty="0"/>
                  <a:t>. Это позволяет каждому элементу в скрытом состоянии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 smtClean="0"/>
                  <a:t>​</a:t>
                </a:r>
                <a:r>
                  <a:rPr lang="en-US" sz="1400" dirty="0" smtClean="0"/>
                  <a:t> </a:t>
                </a:r>
                <a:r>
                  <a:rPr lang="ru-RU" sz="1400" dirty="0" smtClean="0"/>
                  <a:t>и </a:t>
                </a:r>
                <a:r>
                  <a:rPr lang="ru-RU" sz="1400" dirty="0"/>
                  <a:t>состоянию ячейки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sz="1400" dirty="0" smtClean="0"/>
                  <a:t>​</a:t>
                </a:r>
                <a:r>
                  <a:rPr lang="ru-RU" sz="1400" dirty="0"/>
                  <a:t>(в случае LSTM) иметь свой собственный управляемый элемент (</a:t>
                </a:r>
                <a:r>
                  <a:rPr lang="ru-RU" sz="1400" dirty="0" err="1"/>
                  <a:t>гейт</a:t>
                </a:r>
                <a:r>
                  <a:rPr lang="ru-RU" sz="1400" dirty="0"/>
                  <a:t>), что даёт возможность более гибкого управления информацией.</a:t>
                </a:r>
              </a:p>
              <a:p>
                <a:pPr marL="0" indent="0" algn="just">
                  <a:buNone/>
                </a:pPr>
                <a:endParaRPr lang="ru-RU" sz="1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7818" y="964793"/>
                <a:ext cx="10906298" cy="5768516"/>
              </a:xfrm>
              <a:blipFill>
                <a:blip r:embed="rId2"/>
                <a:stretch>
                  <a:fillRect l="-168" t="-317" r="-1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514" y="2646624"/>
            <a:ext cx="4674906" cy="148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83803" y="1691322"/>
                <a:ext cx="9947681" cy="481818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В чем основное различие между состоянием ячейки памяти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dirty="0"/>
                  <a:t> и скрытым состоянием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ru-RU" dirty="0"/>
                  <a:t> в LSTM</a:t>
                </a:r>
                <a:r>
                  <a:rPr lang="ru-RU" dirty="0" smtClean="0"/>
                  <a:t>?</a:t>
                </a:r>
                <a:endParaRPr lang="en-US" dirty="0" smtClean="0"/>
              </a:p>
              <a:p>
                <a:pPr lvl="1"/>
                <a:r>
                  <a:rPr lang="ru-RU" dirty="0"/>
                  <a:t>Скрытое состояние используется для обновления состояния ячейки </a:t>
                </a:r>
                <a:r>
                  <a:rPr lang="ru-RU" dirty="0" smtClean="0"/>
                  <a:t>памяти</a:t>
                </a:r>
                <a:endParaRPr lang="ru-RU" dirty="0"/>
              </a:p>
              <a:p>
                <a:pPr lvl="1"/>
                <a:r>
                  <a:rPr lang="ru-RU" dirty="0"/>
                  <a:t>Состояние ячейки памяти обновляется только через выходной </a:t>
                </a:r>
                <a:r>
                  <a:rPr lang="ru-RU" dirty="0" err="1"/>
                  <a:t>гейт</a:t>
                </a:r>
                <a:r>
                  <a:rPr lang="ru-RU" dirty="0"/>
                  <a:t>, а скрытое состояние - через входной </a:t>
                </a:r>
                <a:r>
                  <a:rPr lang="ru-RU" dirty="0" err="1" smtClean="0"/>
                  <a:t>гейт</a:t>
                </a:r>
                <a:endParaRPr lang="ru-RU" dirty="0"/>
              </a:p>
              <a:p>
                <a:pPr lvl="1"/>
                <a:r>
                  <a:rPr lang="ru-RU" dirty="0"/>
                  <a:t>Состояние ячейки памяти хранит информацию на долгосрочные интервалы, а скрытое состояние - на </a:t>
                </a:r>
                <a:r>
                  <a:rPr lang="ru-RU" dirty="0" smtClean="0"/>
                  <a:t>краткосрочные</a:t>
                </a:r>
                <a:r>
                  <a:rPr lang="en-US" dirty="0"/>
                  <a:t>.</a:t>
                </a:r>
                <a:endParaRPr lang="ru-RU" dirty="0"/>
              </a:p>
              <a:p>
                <a:pPr lvl="1"/>
                <a:r>
                  <a:rPr lang="ru-RU" dirty="0"/>
                  <a:t>Состояние ячейки памяти обновляется на каждом временном шаге, а скрытое состояние - только при определенных условиях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3803" y="1691322"/>
                <a:ext cx="9947681" cy="4818185"/>
              </a:xfrm>
              <a:blipFill>
                <a:blip r:embed="rId2"/>
                <a:stretch>
                  <a:fillRect l="-551" t="-10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216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9947681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Какое из следующих утверждений наилучшим образом описывает роль забывающего </a:t>
            </a:r>
            <a:r>
              <a:rPr lang="ru-RU" dirty="0" err="1"/>
              <a:t>гейта</a:t>
            </a:r>
            <a:r>
              <a:rPr lang="ru-RU" dirty="0"/>
              <a:t> в LSTM</a:t>
            </a:r>
            <a:r>
              <a:rPr lang="ru-RU" dirty="0" smtClean="0"/>
              <a:t>?</a:t>
            </a:r>
            <a:endParaRPr lang="ru-RU" dirty="0"/>
          </a:p>
          <a:p>
            <a:pPr lvl="1"/>
            <a:r>
              <a:rPr lang="ru-RU" dirty="0"/>
              <a:t>Забывающий </a:t>
            </a:r>
            <a:r>
              <a:rPr lang="ru-RU" dirty="0" err="1"/>
              <a:t>гейт</a:t>
            </a:r>
            <a:r>
              <a:rPr lang="ru-RU" dirty="0"/>
              <a:t> определяет, какая часть предыдущего состояния скрытого слоя будет </a:t>
            </a:r>
            <a:r>
              <a:rPr lang="ru-RU" dirty="0" smtClean="0"/>
              <a:t>забыта.</a:t>
            </a:r>
            <a:endParaRPr lang="ru-RU" dirty="0"/>
          </a:p>
          <a:p>
            <a:pPr lvl="1"/>
            <a:r>
              <a:rPr lang="ru-RU" dirty="0"/>
              <a:t>Забывающий </a:t>
            </a:r>
            <a:r>
              <a:rPr lang="ru-RU" dirty="0" err="1"/>
              <a:t>гейт</a:t>
            </a:r>
            <a:r>
              <a:rPr lang="ru-RU" dirty="0"/>
              <a:t> определяет, сколько информации из входных данных будет использовано в текущем </a:t>
            </a:r>
            <a:r>
              <a:rPr lang="ru-RU" dirty="0" smtClean="0"/>
              <a:t>состоянии</a:t>
            </a:r>
            <a:endParaRPr lang="ru-RU" dirty="0"/>
          </a:p>
          <a:p>
            <a:pPr lvl="1"/>
            <a:r>
              <a:rPr lang="ru-RU" dirty="0"/>
              <a:t>Забывающий </a:t>
            </a:r>
            <a:r>
              <a:rPr lang="ru-RU" dirty="0" err="1"/>
              <a:t>гейт</a:t>
            </a:r>
            <a:r>
              <a:rPr lang="ru-RU" dirty="0"/>
              <a:t> увеличивает долгосрочную память, предотвращая исчезновение </a:t>
            </a:r>
            <a:r>
              <a:rPr lang="ru-RU" dirty="0" smtClean="0"/>
              <a:t>градиентов</a:t>
            </a:r>
            <a:endParaRPr lang="ru-RU" dirty="0"/>
          </a:p>
          <a:p>
            <a:pPr lvl="1"/>
            <a:r>
              <a:rPr lang="ru-RU" dirty="0"/>
              <a:t>Забывающий </a:t>
            </a:r>
            <a:r>
              <a:rPr lang="ru-RU" dirty="0" err="1"/>
              <a:t>гейт</a:t>
            </a:r>
            <a:r>
              <a:rPr lang="ru-RU" dirty="0"/>
              <a:t> определяет, какая часть информации будет передана на следующий временной шаг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73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4" y="-360769"/>
            <a:ext cx="9692640" cy="1325562"/>
          </a:xfrm>
        </p:spPr>
        <p:txBody>
          <a:bodyPr/>
          <a:lstStyle/>
          <a:p>
            <a:r>
              <a:rPr lang="en-US" b="1" dirty="0"/>
              <a:t>GRU (Gated Recurrent Unit)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3" y="1055715"/>
            <a:ext cx="9540359" cy="567759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GRU, или </a:t>
            </a:r>
            <a:r>
              <a:rPr lang="ru-RU" dirty="0" err="1"/>
              <a:t>Gated</a:t>
            </a:r>
            <a:r>
              <a:rPr lang="ru-RU" dirty="0"/>
              <a:t> </a:t>
            </a:r>
            <a:r>
              <a:rPr lang="ru-RU" dirty="0" err="1"/>
              <a:t>Recurrent</a:t>
            </a:r>
            <a:r>
              <a:rPr lang="ru-RU" dirty="0"/>
              <a:t> </a:t>
            </a:r>
            <a:r>
              <a:rPr lang="ru-RU" dirty="0" err="1"/>
              <a:t>Unit</a:t>
            </a:r>
            <a:r>
              <a:rPr lang="ru-RU" dirty="0"/>
              <a:t>, является одним из видов рекуррентных нейронных сетей (RNN), аналогичным LSTM (</a:t>
            </a:r>
            <a:r>
              <a:rPr lang="ru-RU" dirty="0" err="1"/>
              <a:t>Long</a:t>
            </a:r>
            <a:r>
              <a:rPr lang="ru-RU" dirty="0"/>
              <a:t> </a:t>
            </a:r>
            <a:r>
              <a:rPr lang="ru-RU" dirty="0" err="1"/>
              <a:t>Short-Term</a:t>
            </a:r>
            <a:r>
              <a:rPr lang="ru-RU" dirty="0"/>
              <a:t> </a:t>
            </a:r>
            <a:r>
              <a:rPr lang="ru-RU" dirty="0" err="1"/>
              <a:t>Memory</a:t>
            </a:r>
            <a:r>
              <a:rPr lang="ru-RU" dirty="0"/>
              <a:t>). Разработанная в 2014 году, </a:t>
            </a:r>
            <a:r>
              <a:rPr lang="ru-RU" i="1" dirty="0"/>
              <a:t>эта архитектура предназначена для упрощения и ускорения обучения по сравнению с LSTM, сохраняя при этом большую часть ее эффективности</a:t>
            </a:r>
            <a:r>
              <a:rPr lang="ru-RU" dirty="0"/>
              <a:t>, особенно в задачах обработки последовательностей данных.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dirty="0"/>
              <a:t>В отличие от LSTM, </a:t>
            </a:r>
            <a:r>
              <a:rPr lang="ru-RU" i="1" dirty="0"/>
              <a:t>в GRU есть единый вектор состояния ячейки, без разделения на краткосрочную и долгосрочную память</a:t>
            </a:r>
            <a:r>
              <a:rPr lang="ru-RU" dirty="0"/>
              <a:t>. Состояние ячейки в GRU является комбинацией прошлого состояния и новых входных данных, модулируемых через обновляющие и сбрасывающие ворота. Это состояние обновляется на каждом шаге и переносит информацию по всей сети.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778" y="4069078"/>
            <a:ext cx="3353268" cy="256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4" y="154779"/>
            <a:ext cx="9692640" cy="1325562"/>
          </a:xfrm>
        </p:spPr>
        <p:txBody>
          <a:bodyPr/>
          <a:lstStyle/>
          <a:p>
            <a:r>
              <a:rPr lang="ru-RU" b="1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9947681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Какое преимущество имеет GRU перед LSTM в плане вычислительной эффективности</a:t>
            </a:r>
            <a:r>
              <a:rPr lang="ru-RU" dirty="0" smtClean="0"/>
              <a:t>?</a:t>
            </a:r>
            <a:endParaRPr lang="ru-RU" dirty="0"/>
          </a:p>
          <a:p>
            <a:pPr lvl="1"/>
            <a:r>
              <a:rPr lang="ru-RU" dirty="0"/>
              <a:t>GRU имеет единый вектор состояния ячейки (без разделения на краткосрочную и долгосрочную память), что уменьшает количество параметров и вычислительных </a:t>
            </a:r>
            <a:r>
              <a:rPr lang="ru-RU" dirty="0" smtClean="0"/>
              <a:t>операций.</a:t>
            </a:r>
            <a:endParaRPr lang="ru-RU" dirty="0"/>
          </a:p>
          <a:p>
            <a:pPr lvl="1"/>
            <a:r>
              <a:rPr lang="ru-RU" dirty="0"/>
              <a:t>GRU использует более сложные функции активации, что улучшает его </a:t>
            </a:r>
            <a:r>
              <a:rPr lang="ru-RU" dirty="0" smtClean="0"/>
              <a:t>производительность</a:t>
            </a:r>
            <a:endParaRPr lang="ru-RU" dirty="0"/>
          </a:p>
          <a:p>
            <a:pPr lvl="1"/>
            <a:r>
              <a:rPr lang="ru-RU" dirty="0"/>
              <a:t>GRU имеет большее количество весов и смещений, что позволяет более точно управлять </a:t>
            </a:r>
            <a:r>
              <a:rPr lang="ru-RU" dirty="0" smtClean="0"/>
              <a:t>состоянием</a:t>
            </a:r>
            <a:endParaRPr lang="ru-RU" dirty="0"/>
          </a:p>
          <a:p>
            <a:pPr lvl="1"/>
            <a:r>
              <a:rPr lang="ru-RU" dirty="0"/>
              <a:t>GRU использует дополнительные </a:t>
            </a:r>
            <a:r>
              <a:rPr lang="ru-RU" dirty="0" err="1"/>
              <a:t>гейты</a:t>
            </a:r>
            <a:r>
              <a:rPr lang="ru-RU" dirty="0"/>
              <a:t>, что делает его более гибким</a:t>
            </a:r>
          </a:p>
        </p:txBody>
      </p:sp>
    </p:spTree>
    <p:extLst>
      <p:ext uri="{BB962C8B-B14F-4D97-AF65-F5344CB8AC3E}">
        <p14:creationId xmlns:p14="http://schemas.microsoft.com/office/powerpoint/2010/main" val="39141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012" y="-344976"/>
            <a:ext cx="9692640" cy="1325562"/>
          </a:xfrm>
        </p:spPr>
        <p:txBody>
          <a:bodyPr/>
          <a:lstStyle/>
          <a:p>
            <a:r>
              <a:rPr lang="en-US" b="1" dirty="0"/>
              <a:t>Word2vec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6012" y="980586"/>
            <a:ext cx="9953178" cy="435133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Из курса классического ML вам известны простые способы перевода текстов в векторы чисел (векторизация) - это </a:t>
            </a:r>
            <a:r>
              <a:rPr lang="ru-RU" dirty="0" err="1"/>
              <a:t>Bag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words</a:t>
            </a:r>
            <a:r>
              <a:rPr lang="ru-RU" dirty="0"/>
              <a:t> (мешок слов) и </a:t>
            </a:r>
            <a:r>
              <a:rPr lang="ru-RU" dirty="0" err="1" smtClean="0"/>
              <a:t>tf-idf</a:t>
            </a:r>
            <a:r>
              <a:rPr lang="ru-RU" dirty="0" smtClean="0"/>
              <a:t>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 smtClean="0"/>
              <a:t>У </a:t>
            </a:r>
            <a:r>
              <a:rPr lang="ru-RU" dirty="0"/>
              <a:t>этих способов, не смотря на прекрасную простоту, есть пара недостатков: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Большое число признаков в результате векторизации (а также разреженность матрицы признаков) - все это приводит к огромным временным затратам на обучение моделей, а также нередко и к переобучению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Похожие слова кодируются совершенно по-разному, то есть эти кодировки не сохраняют семантический смысл слов - и это для большинства задач NLP критический недостаток.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Эти недостатки существенные, поэтому нужны другие, более продвинутые способы векторизации текстов, которые сохраняют семантический смысл слов, а также позволяют получить достаточно короткие плотные (не разреженные) числовые </a:t>
            </a:r>
            <a:r>
              <a:rPr lang="ru-RU" dirty="0" smtClean="0"/>
              <a:t>векторы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219" y="4714114"/>
            <a:ext cx="5210902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2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1" dirty="0" smtClean="0"/>
              <a:t>Attention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2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3" y="-186202"/>
            <a:ext cx="9692640" cy="1325562"/>
          </a:xfrm>
        </p:spPr>
        <p:txBody>
          <a:bodyPr/>
          <a:lstStyle/>
          <a:p>
            <a:r>
              <a:rPr lang="ru-RU" b="1" dirty="0"/>
              <a:t>Механизм внимания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3" y="1139360"/>
            <a:ext cx="5436452" cy="56775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Этот модуль посвящен рассказу про механизм внимания (</a:t>
            </a:r>
            <a:r>
              <a:rPr lang="ru-RU" dirty="0" err="1"/>
              <a:t>attention</a:t>
            </a:r>
            <a:r>
              <a:rPr lang="ru-RU" dirty="0"/>
              <a:t> </a:t>
            </a:r>
            <a:r>
              <a:rPr lang="ru-RU" dirty="0" err="1"/>
              <a:t>mechanism</a:t>
            </a:r>
            <a:r>
              <a:rPr lang="ru-RU" dirty="0"/>
              <a:t>) - основе современных </a:t>
            </a:r>
            <a:r>
              <a:rPr lang="ru-RU" dirty="0" err="1"/>
              <a:t>трансформерных</a:t>
            </a:r>
            <a:r>
              <a:rPr lang="ru-RU" dirty="0"/>
              <a:t> архитектур </a:t>
            </a:r>
            <a:r>
              <a:rPr lang="ru-RU" dirty="0" err="1"/>
              <a:t>нейросетей</a:t>
            </a:r>
            <a:r>
              <a:rPr lang="ru-RU" dirty="0" smtClean="0"/>
              <a:t>.</a:t>
            </a:r>
            <a:endParaRPr lang="en-US" sz="1400" dirty="0"/>
          </a:p>
          <a:p>
            <a:pPr marL="0" indent="0" algn="just">
              <a:buNone/>
            </a:pPr>
            <a:r>
              <a:rPr lang="ru-RU" dirty="0"/>
              <a:t>Материл основан на двух замечательных источниках </a:t>
            </a:r>
            <a:r>
              <a:rPr lang="ru-RU" dirty="0" smtClean="0"/>
              <a:t>– это:</a:t>
            </a:r>
          </a:p>
          <a:p>
            <a:pPr lvl="1" algn="just"/>
            <a:r>
              <a:rPr lang="ru-RU" dirty="0"/>
              <a:t>Учебник по анализу данных от </a:t>
            </a:r>
            <a:r>
              <a:rPr lang="ru-RU" dirty="0" err="1"/>
              <a:t>ШАДа</a:t>
            </a:r>
            <a:endParaRPr lang="ru-RU" dirty="0"/>
          </a:p>
          <a:p>
            <a:pPr lvl="1" algn="just"/>
            <a:r>
              <a:rPr lang="ru-RU" dirty="0"/>
              <a:t>Учебник по NLP Лены </a:t>
            </a:r>
            <a:r>
              <a:rPr lang="ru-RU" dirty="0" smtClean="0"/>
              <a:t>Войты</a:t>
            </a:r>
            <a:endParaRPr lang="ru-RU" dirty="0"/>
          </a:p>
          <a:p>
            <a:pPr marL="274320" lvl="1" indent="0" algn="just">
              <a:buNone/>
            </a:pP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685" y="1062344"/>
            <a:ext cx="5004334" cy="31355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68" y="3870090"/>
            <a:ext cx="2751205" cy="2649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3772" y="3916326"/>
            <a:ext cx="2718263" cy="25888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831" y="4133078"/>
            <a:ext cx="1990591" cy="21679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2505" y="4133078"/>
            <a:ext cx="3061324" cy="216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4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3" y="-186202"/>
            <a:ext cx="9692640" cy="1699118"/>
          </a:xfrm>
        </p:spPr>
        <p:txBody>
          <a:bodyPr/>
          <a:lstStyle/>
          <a:p>
            <a:r>
              <a:rPr lang="ru-RU" b="1" dirty="0"/>
              <a:t>Механизм внимания (</a:t>
            </a:r>
            <a:r>
              <a:rPr lang="en-US" b="1" dirty="0"/>
              <a:t>Attention mechanism)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2" y="1695796"/>
            <a:ext cx="9781429" cy="5428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До </a:t>
            </a:r>
            <a:r>
              <a:rPr lang="ru-RU" dirty="0"/>
              <a:t>появления </a:t>
            </a:r>
            <a:r>
              <a:rPr lang="ru-RU" dirty="0" err="1"/>
              <a:t>трансформеров</a:t>
            </a:r>
            <a:r>
              <a:rPr lang="ru-RU" dirty="0"/>
              <a:t> в 2017 году основной архитектурой для решения NLP-задач являлись рекуррентные нейронные сети (RNN). Они неплохо справлялись с задачами, но имели ряд недостатков:</a:t>
            </a:r>
          </a:p>
          <a:p>
            <a:pPr marL="0" indent="0">
              <a:buNone/>
            </a:pPr>
            <a:r>
              <a:rPr lang="ru-RU" dirty="0"/>
              <a:t>Вся информация о тексте в RNN хранится в векторе скрытого состояния. Этот вектор обновляется со временем, и потому информация о словах, которые были в начале текста, быстро забывается (даже в LSTM и GRU).</a:t>
            </a:r>
          </a:p>
          <a:p>
            <a:pPr marL="0" indent="0">
              <a:buNone/>
            </a:pPr>
            <a:r>
              <a:rPr lang="ru-RU" dirty="0"/>
              <a:t>Также проблемой является невозможность распараллеливания обучения RNN, то есть для получения вектора скрытого состояния модели на </a:t>
            </a:r>
            <a:r>
              <a:rPr lang="ru-RU" dirty="0" smtClean="0"/>
              <a:t>шаге </a:t>
            </a:r>
            <a:r>
              <a:rPr lang="ru-RU" i="1" dirty="0" smtClean="0"/>
              <a:t>t</a:t>
            </a:r>
            <a:r>
              <a:rPr lang="ru-RU" dirty="0" smtClean="0"/>
              <a:t>+1</a:t>
            </a:r>
            <a:r>
              <a:rPr lang="ru-RU" dirty="0"/>
              <a:t> нам нужно вычислить вектор скрытого состояния для шага </a:t>
            </a:r>
            <a:r>
              <a:rPr lang="ru-RU" i="1" dirty="0" smtClean="0"/>
              <a:t>t</a:t>
            </a:r>
            <a:r>
              <a:rPr lang="ru-RU" dirty="0"/>
              <a:t> и так далее. Вычисления занимают много времени и неэффективно расходуют мощности GPU. </a:t>
            </a:r>
          </a:p>
          <a:p>
            <a:pPr marL="0" indent="0">
              <a:buNone/>
            </a:pPr>
            <a:r>
              <a:rPr lang="ru-RU" dirty="0"/>
              <a:t>Поэтому нам нужен способ считывать текст таким образом, чтобы в каждый момент времени можно было получить доступ к информации о любом слове (или кусочке текста) из прошлого за фиксированное время. Также эта информация не должна теряться при дальнейшем чтении текста. Таким способом является механизм внимания - а именно, </a:t>
            </a:r>
            <a:r>
              <a:rPr lang="ru-RU" b="1" i="1" dirty="0" err="1"/>
              <a:t>self-attention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021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2" y="-626777"/>
            <a:ext cx="9692640" cy="1699118"/>
          </a:xfrm>
        </p:spPr>
        <p:txBody>
          <a:bodyPr/>
          <a:lstStyle/>
          <a:p>
            <a:r>
              <a:rPr lang="en-US" b="1" dirty="0"/>
              <a:t>Sequence-to-sequence </a:t>
            </a:r>
            <a:r>
              <a:rPr lang="ru-RU" b="1" dirty="0"/>
              <a:t>задачи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2" y="1197032"/>
            <a:ext cx="9781429" cy="54287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dirty="0"/>
              <a:t>Когда человек читает текст, он в каждый момент времени фокусирует свое внимание на разных словах из текста - в зависимости от смысла прочитанного. Хочется, чтобы нейронные сети умели действовать также.</a:t>
            </a:r>
          </a:p>
          <a:p>
            <a:pPr marL="0" indent="0" algn="just">
              <a:buNone/>
            </a:pPr>
            <a:r>
              <a:rPr lang="ru-RU" sz="1200" dirty="0"/>
              <a:t>Для примера рассмотрим </a:t>
            </a:r>
            <a:r>
              <a:rPr lang="ru-RU" sz="1200" b="1" i="1" dirty="0"/>
              <a:t>задачу машинного перевода</a:t>
            </a:r>
            <a:r>
              <a:rPr lang="ru-RU" sz="1200" dirty="0"/>
              <a:t>: в этой задаче мы хотим обучить модель переводить тексты с одного языка на другой. Эта задача относится к типу </a:t>
            </a:r>
            <a:r>
              <a:rPr lang="ru-RU" sz="1200" dirty="0" err="1"/>
              <a:t>sequence-to-sequence</a:t>
            </a:r>
            <a:r>
              <a:rPr lang="ru-RU" sz="1200" dirty="0"/>
              <a:t> (seq2seq), и классическая архитектура для ее решения выглядит так:</a:t>
            </a:r>
          </a:p>
          <a:p>
            <a:pPr marL="0" indent="0" algn="just">
              <a:buNone/>
            </a:pPr>
            <a:r>
              <a:rPr lang="ru-RU" sz="1200" dirty="0"/>
              <a:t>Архитектура состоит из двух частей:</a:t>
            </a:r>
          </a:p>
          <a:p>
            <a:pPr lvl="1" algn="just"/>
            <a:r>
              <a:rPr lang="ru-RU" sz="1100" b="1" dirty="0"/>
              <a:t>Кодировщик (</a:t>
            </a:r>
            <a:r>
              <a:rPr lang="ru-RU" sz="1100" b="1" dirty="0" err="1"/>
              <a:t>Encoder</a:t>
            </a:r>
            <a:r>
              <a:rPr lang="ru-RU" sz="1100" b="1" dirty="0"/>
              <a:t>)</a:t>
            </a:r>
            <a:r>
              <a:rPr lang="ru-RU" sz="1100" dirty="0"/>
              <a:t> - это рекуррентная нейронная сеть, которая считывает текст </a:t>
            </a:r>
            <a:r>
              <a:rPr lang="ru-RU" sz="1100" dirty="0" err="1"/>
              <a:t>потокенно</a:t>
            </a:r>
            <a:r>
              <a:rPr lang="ru-RU" sz="1100" dirty="0"/>
              <a:t> и обновляет вектор скрытого состояния с каждым шагом считывания. Итоговый вектор скрытого состояния после прочтения всего текста - это вектор-</a:t>
            </a:r>
            <a:r>
              <a:rPr lang="ru-RU" sz="1100" dirty="0" err="1"/>
              <a:t>embedding</a:t>
            </a:r>
            <a:r>
              <a:rPr lang="ru-RU" sz="1100" dirty="0"/>
              <a:t>, представляющий весь текст (на картинке это вектор S</a:t>
            </a:r>
            <a:r>
              <a:rPr lang="ru-RU" sz="1100" i="1" dirty="0"/>
              <a:t>S</a:t>
            </a:r>
            <a:r>
              <a:rPr lang="ru-RU" sz="1100" dirty="0"/>
              <a:t>).</a:t>
            </a:r>
          </a:p>
          <a:p>
            <a:pPr lvl="1" algn="just"/>
            <a:r>
              <a:rPr lang="ru-RU" sz="1100" b="1" dirty="0" err="1"/>
              <a:t>Декодировщик</a:t>
            </a:r>
            <a:r>
              <a:rPr lang="ru-RU" sz="1100" b="1" dirty="0"/>
              <a:t> (</a:t>
            </a:r>
            <a:r>
              <a:rPr lang="ru-RU" sz="1100" b="1" dirty="0" err="1"/>
              <a:t>Decoder</a:t>
            </a:r>
            <a:r>
              <a:rPr lang="ru-RU" sz="1100" b="1" dirty="0"/>
              <a:t>)</a:t>
            </a:r>
            <a:r>
              <a:rPr lang="ru-RU" sz="1100" dirty="0"/>
              <a:t> - это рекуррентная нейронная сеть, которая принимает на вход вектор S</a:t>
            </a:r>
            <a:r>
              <a:rPr lang="ru-RU" sz="1100" i="1" dirty="0"/>
              <a:t>S</a:t>
            </a:r>
            <a:r>
              <a:rPr lang="ru-RU" sz="1100" dirty="0"/>
              <a:t> и далее пословно генерирует текст-перевод.</a:t>
            </a:r>
          </a:p>
          <a:p>
            <a:pPr marL="0" indent="0" algn="just">
              <a:buNone/>
            </a:pPr>
            <a:r>
              <a:rPr lang="ru-RU" sz="1200" dirty="0"/>
              <a:t>Проблема состоит в том, что разные слова в предложении могут иметь разную смысловую значимость и потому должны учитываться с различными весами. А также при генерации перевода мы в каждый момент должны обращать внимание на различные части исходного текста. </a:t>
            </a:r>
          </a:p>
          <a:p>
            <a:pPr marL="0" indent="0" algn="just">
              <a:buNone/>
            </a:pPr>
            <a:r>
              <a:rPr lang="ru-RU" sz="1200" dirty="0"/>
              <a:t>В решении этих проблем нам поможет механизм внимания (</a:t>
            </a:r>
            <a:r>
              <a:rPr lang="ru-RU" sz="1200" dirty="0" err="1"/>
              <a:t>attention</a:t>
            </a:r>
            <a:r>
              <a:rPr lang="ru-RU" sz="1200" dirty="0"/>
              <a:t>).</a:t>
            </a:r>
          </a:p>
          <a:p>
            <a:pPr marL="0" indent="0" algn="just">
              <a:buNone/>
            </a:pP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900" y="4738255"/>
            <a:ext cx="5236557" cy="201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2" y="-626777"/>
            <a:ext cx="9692640" cy="1699118"/>
          </a:xfrm>
        </p:spPr>
        <p:txBody>
          <a:bodyPr/>
          <a:lstStyle/>
          <a:p>
            <a:r>
              <a:rPr lang="en-US" b="1" dirty="0"/>
              <a:t>Attention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2" y="1197032"/>
            <a:ext cx="9781429" cy="54287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dirty="0"/>
              <a:t>Добавим внимание в </a:t>
            </a:r>
            <a:r>
              <a:rPr lang="ru-RU" sz="1200" dirty="0" err="1" smtClean="0"/>
              <a:t>декодировщик</a:t>
            </a:r>
            <a:r>
              <a:rPr lang="ru-RU" sz="1200" dirty="0" smtClean="0"/>
              <a:t>.</a:t>
            </a:r>
          </a:p>
          <a:p>
            <a:pPr marL="0" indent="0">
              <a:buNone/>
            </a:pPr>
            <a:r>
              <a:rPr lang="ru-RU" sz="1200" dirty="0" smtClean="0"/>
              <a:t>Пусть</a:t>
            </a:r>
            <a:endParaRPr lang="ru-RU" sz="1200" dirty="0"/>
          </a:p>
          <a:p>
            <a:pPr lvl="1"/>
            <a:r>
              <a:rPr lang="ru-RU" sz="1200" dirty="0"/>
              <a:t>(h0,h1,...,</a:t>
            </a:r>
            <a:r>
              <a:rPr lang="ru-RU" sz="1200" dirty="0" err="1"/>
              <a:t>hn</a:t>
            </a:r>
            <a:r>
              <a:rPr lang="ru-RU" sz="1200" dirty="0"/>
              <a:t>)(</a:t>
            </a:r>
            <a:r>
              <a:rPr lang="ru-RU" sz="1200" i="1" dirty="0"/>
              <a:t>h</a:t>
            </a:r>
            <a:r>
              <a:rPr lang="ru-RU" sz="1200" dirty="0"/>
              <a:t>0​,</a:t>
            </a:r>
            <a:r>
              <a:rPr lang="ru-RU" sz="1200" i="1" dirty="0"/>
              <a:t>h</a:t>
            </a:r>
            <a:r>
              <a:rPr lang="ru-RU" sz="1200" dirty="0"/>
              <a:t>1​,...,</a:t>
            </a:r>
            <a:r>
              <a:rPr lang="ru-RU" sz="1200" i="1" dirty="0" err="1"/>
              <a:t>hn</a:t>
            </a:r>
            <a:r>
              <a:rPr lang="ru-RU" sz="1200" dirty="0"/>
              <a:t>​) - векторы скрытого состояния кодировщика</a:t>
            </a:r>
          </a:p>
          <a:p>
            <a:pPr lvl="1"/>
            <a:r>
              <a:rPr lang="ru-RU" sz="1200" dirty="0"/>
              <a:t>(s0=hn,s1,...,</a:t>
            </a:r>
            <a:r>
              <a:rPr lang="ru-RU" sz="1200" dirty="0" err="1"/>
              <a:t>sm</a:t>
            </a:r>
            <a:r>
              <a:rPr lang="ru-RU" sz="1200" dirty="0"/>
              <a:t>)(</a:t>
            </a:r>
            <a:r>
              <a:rPr lang="ru-RU" sz="1200" i="1" dirty="0"/>
              <a:t>s</a:t>
            </a:r>
            <a:r>
              <a:rPr lang="ru-RU" sz="1200" dirty="0"/>
              <a:t>0​=</a:t>
            </a:r>
            <a:r>
              <a:rPr lang="ru-RU" sz="1200" i="1" dirty="0" err="1"/>
              <a:t>hn</a:t>
            </a:r>
            <a:r>
              <a:rPr lang="ru-RU" sz="1200" dirty="0"/>
              <a:t>​,</a:t>
            </a:r>
            <a:r>
              <a:rPr lang="ru-RU" sz="1200" i="1" dirty="0"/>
              <a:t>s</a:t>
            </a:r>
            <a:r>
              <a:rPr lang="ru-RU" sz="1200" dirty="0"/>
              <a:t>1​,...,</a:t>
            </a:r>
            <a:r>
              <a:rPr lang="ru-RU" sz="1200" i="1" dirty="0" err="1"/>
              <a:t>sm</a:t>
            </a:r>
            <a:r>
              <a:rPr lang="ru-RU" sz="1200" dirty="0"/>
              <a:t>​) - векторы скрытого состояния </a:t>
            </a:r>
            <a:r>
              <a:rPr lang="ru-RU" sz="1200" dirty="0" err="1"/>
              <a:t>декодировщика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1. На каждом шаге </a:t>
            </a:r>
            <a:r>
              <a:rPr lang="ru-RU" sz="1200" dirty="0" err="1"/>
              <a:t>декодировщика</a:t>
            </a:r>
            <a:r>
              <a:rPr lang="ru-RU" sz="1200" dirty="0"/>
              <a:t> будем вычислять веса внимания (</a:t>
            </a:r>
            <a:r>
              <a:rPr lang="ru-RU" sz="1200" dirty="0" err="1"/>
              <a:t>attention</a:t>
            </a:r>
            <a:r>
              <a:rPr lang="ru-RU" sz="1200" dirty="0"/>
              <a:t> </a:t>
            </a:r>
            <a:r>
              <a:rPr lang="ru-RU" sz="1200" dirty="0" err="1"/>
              <a:t>scores</a:t>
            </a:r>
            <a:r>
              <a:rPr lang="ru-RU" sz="1200" dirty="0"/>
              <a:t>):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Мы </a:t>
            </a:r>
            <a:r>
              <a:rPr lang="ru-RU" sz="1200" dirty="0"/>
              <a:t>умножаем скрытое состояние </a:t>
            </a:r>
            <a:r>
              <a:rPr lang="ru-RU" sz="1200" dirty="0" err="1" smtClean="0"/>
              <a:t>si</a:t>
            </a:r>
            <a:r>
              <a:rPr lang="ru-RU" sz="1200" dirty="0" smtClean="0"/>
              <a:t>​</a:t>
            </a:r>
            <a:r>
              <a:rPr lang="ru-RU" sz="1200" dirty="0"/>
              <a:t> скалярно на векторы скрытого состояния каждого блока кодировщика. </a:t>
            </a:r>
          </a:p>
          <a:p>
            <a:pPr marL="0" indent="0">
              <a:buNone/>
            </a:pPr>
            <a:r>
              <a:rPr lang="ru-RU" sz="1200" dirty="0"/>
              <a:t>Скалярное произведение (</a:t>
            </a:r>
            <a:r>
              <a:rPr lang="ru-RU" sz="1200" dirty="0" err="1"/>
              <a:t>si,hj</a:t>
            </a:r>
            <a:r>
              <a:rPr lang="ru-RU" sz="1200" dirty="0" smtClean="0"/>
              <a:t>)</a:t>
            </a:r>
            <a:r>
              <a:rPr lang="ru-RU" sz="1200" dirty="0"/>
              <a:t> показывает нам важность </a:t>
            </a:r>
            <a:r>
              <a:rPr lang="ru-RU" sz="1200" dirty="0" err="1"/>
              <a:t>токена</a:t>
            </a:r>
            <a:r>
              <a:rPr lang="ru-RU" sz="1200" dirty="0"/>
              <a:t> </a:t>
            </a:r>
            <a:r>
              <a:rPr lang="ru-RU" sz="1200" dirty="0" smtClean="0"/>
              <a:t>j</a:t>
            </a:r>
            <a:r>
              <a:rPr lang="ru-RU" sz="1200" dirty="0"/>
              <a:t> из входного предложения для генерации </a:t>
            </a:r>
            <a:r>
              <a:rPr lang="ru-RU" sz="1200" dirty="0" err="1"/>
              <a:t>токена</a:t>
            </a:r>
            <a:r>
              <a:rPr lang="ru-RU" sz="1200" dirty="0"/>
              <a:t> с номером </a:t>
            </a:r>
            <a:r>
              <a:rPr lang="ru-RU" sz="1200" dirty="0" smtClean="0"/>
              <a:t>i</a:t>
            </a:r>
            <a:r>
              <a:rPr lang="ru-RU" sz="1200" dirty="0"/>
              <a:t> текста-перевода.</a:t>
            </a:r>
          </a:p>
          <a:p>
            <a:pPr marL="0" indent="0">
              <a:buNone/>
            </a:pPr>
            <a:r>
              <a:rPr lang="ru-RU" sz="1200" dirty="0"/>
              <a:t>2. </a:t>
            </a:r>
            <a:r>
              <a:rPr lang="ru-RU" sz="1200" dirty="0" err="1"/>
              <a:t>Отнормируем</a:t>
            </a:r>
            <a:r>
              <a:rPr lang="ru-RU" sz="1200" dirty="0"/>
              <a:t> полученный вектор весов внимания </a:t>
            </a:r>
            <a:r>
              <a:rPr lang="ru-RU" sz="1200" dirty="0" err="1" smtClean="0"/>
              <a:t>ei</a:t>
            </a:r>
            <a:r>
              <a:rPr lang="ru-RU" sz="1200" dirty="0"/>
              <a:t> путем применения к нему </a:t>
            </a:r>
            <a:r>
              <a:rPr lang="ru-RU" sz="1200" dirty="0" err="1"/>
              <a:t>softmax</a:t>
            </a:r>
            <a:r>
              <a:rPr lang="ru-RU" sz="1200" dirty="0"/>
              <a:t>: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3</a:t>
            </a:r>
            <a:r>
              <a:rPr lang="ru-RU" sz="1200" dirty="0"/>
              <a:t>. Наконец, для нахождения итогового вектора внимания </a:t>
            </a:r>
            <a:r>
              <a:rPr lang="ru-RU" sz="1200" dirty="0" err="1"/>
              <a:t>ai</a:t>
            </a:r>
            <a:r>
              <a:rPr lang="ru-RU" sz="1200" i="1" dirty="0" err="1"/>
              <a:t>ai</a:t>
            </a:r>
            <a:r>
              <a:rPr lang="ru-RU" sz="1200" dirty="0"/>
              <a:t>​ будем вычислять сумму скрытых состояний входной последовательности </a:t>
            </a:r>
            <a:r>
              <a:rPr lang="ru-RU" sz="1200" dirty="0" err="1" smtClean="0"/>
              <a:t>h</a:t>
            </a:r>
            <a:r>
              <a:rPr lang="ru-RU" sz="1200" i="1" dirty="0" err="1" smtClean="0"/>
              <a:t>j</a:t>
            </a:r>
            <a:r>
              <a:rPr lang="ru-RU" sz="1200" dirty="0"/>
              <a:t>​ с найденными весами </a:t>
            </a:r>
            <a:r>
              <a:rPr lang="ru-RU" sz="1200" dirty="0" smtClean="0"/>
              <a:t>α</a:t>
            </a:r>
            <a:r>
              <a:rPr lang="ru-RU" sz="1200" dirty="0" err="1" smtClean="0"/>
              <a:t>ij</a:t>
            </a:r>
            <a:r>
              <a:rPr lang="ru-RU" sz="1200" dirty="0" smtClean="0"/>
              <a:t>, </a:t>
            </a:r>
            <a:r>
              <a:rPr lang="ru-RU" sz="1200" dirty="0"/>
              <a:t>которые зависят от шага декодирования </a:t>
            </a:r>
            <a:r>
              <a:rPr lang="ru-RU" sz="1200" dirty="0" smtClean="0"/>
              <a:t>i:</a:t>
            </a:r>
            <a:endParaRPr lang="ru-RU" sz="1200" dirty="0"/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4</a:t>
            </a:r>
            <a:r>
              <a:rPr lang="ru-RU" sz="1200" dirty="0"/>
              <a:t>. Теперь в </a:t>
            </a:r>
            <a:r>
              <a:rPr lang="ru-RU" sz="1200" dirty="0" err="1"/>
              <a:t>декодировщике</a:t>
            </a:r>
            <a:r>
              <a:rPr lang="ru-RU" sz="1200" dirty="0"/>
              <a:t> вместо векторов скрытого состояния </a:t>
            </a:r>
            <a:r>
              <a:rPr lang="ru-RU" sz="1200" dirty="0" err="1" smtClean="0"/>
              <a:t>si</a:t>
            </a:r>
            <a:r>
              <a:rPr lang="ru-RU" sz="1200" dirty="0" smtClean="0"/>
              <a:t>​</a:t>
            </a:r>
            <a:r>
              <a:rPr lang="ru-RU" sz="1200" dirty="0"/>
              <a:t> будем использовать расширенный вектор </a:t>
            </a:r>
          </a:p>
          <a:p>
            <a:pPr marL="0" indent="0">
              <a:buNone/>
            </a:pPr>
            <a:r>
              <a:rPr lang="ru-RU" sz="1200" dirty="0"/>
              <a:t>[</a:t>
            </a:r>
            <a:r>
              <a:rPr lang="ru-RU" sz="1200" dirty="0" err="1"/>
              <a:t>si,ai</a:t>
            </a:r>
            <a:r>
              <a:rPr lang="ru-RU" sz="1200" dirty="0" smtClean="0"/>
              <a:t>] - </a:t>
            </a:r>
            <a:r>
              <a:rPr lang="ru-RU" sz="1200" dirty="0"/>
              <a:t>конкатенацию скрытого состояния ячейки и соответствующего элемента вектора внимания. Таким образом, на каждом шаге </a:t>
            </a:r>
            <a:r>
              <a:rPr lang="ru-RU" sz="1200" dirty="0" err="1"/>
              <a:t>декодировщик</a:t>
            </a:r>
            <a:r>
              <a:rPr lang="ru-RU" sz="1200" dirty="0"/>
              <a:t> получает информацию о важности всех </a:t>
            </a:r>
            <a:r>
              <a:rPr lang="ru-RU" sz="1200" dirty="0" err="1"/>
              <a:t>токенов</a:t>
            </a:r>
            <a:r>
              <a:rPr lang="ru-RU" sz="1200" dirty="0"/>
              <a:t> исходного текста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760" y="2756426"/>
            <a:ext cx="2743583" cy="3143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08" y="4451065"/>
            <a:ext cx="1619476" cy="352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199" y="5262653"/>
            <a:ext cx="1045251" cy="566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095" y="61587"/>
            <a:ext cx="4012276" cy="300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2" y="-626777"/>
            <a:ext cx="9692640" cy="1699118"/>
          </a:xfrm>
        </p:spPr>
        <p:txBody>
          <a:bodyPr/>
          <a:lstStyle/>
          <a:p>
            <a:r>
              <a:rPr lang="ru-RU" b="1" dirty="0"/>
              <a:t>Виды механизмов внимания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2" y="1197031"/>
            <a:ext cx="5824572" cy="53949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Существуют различные способы вычислить вектор внимания:</a:t>
            </a:r>
          </a:p>
          <a:p>
            <a:pPr lvl="1" algn="just"/>
            <a:r>
              <a:rPr lang="ru-RU" b="1" dirty="0"/>
              <a:t>Обычное скалярное произведение</a:t>
            </a:r>
            <a:r>
              <a:rPr lang="ru-RU" dirty="0"/>
              <a:t> (как мы делали на предыдущем </a:t>
            </a:r>
            <a:r>
              <a:rPr lang="ru-RU" dirty="0" smtClean="0"/>
              <a:t>шаге)</a:t>
            </a:r>
          </a:p>
          <a:p>
            <a:pPr lvl="1" algn="just"/>
            <a:r>
              <a:rPr lang="ru-RU" b="1" dirty="0" smtClean="0"/>
              <a:t>Мультипликативное </a:t>
            </a:r>
            <a:r>
              <a:rPr lang="ru-RU" b="1" dirty="0"/>
              <a:t>внимание с матрицей </a:t>
            </a:r>
            <a:r>
              <a:rPr lang="ru-RU" b="1" dirty="0" smtClean="0"/>
              <a:t>весов</a:t>
            </a:r>
            <a:r>
              <a:rPr lang="ru-RU" dirty="0" smtClean="0"/>
              <a:t> (</a:t>
            </a:r>
            <a:r>
              <a:rPr lang="ru-RU" dirty="0"/>
              <a:t>это получается обобщение скалярного произведения)</a:t>
            </a:r>
          </a:p>
          <a:p>
            <a:pPr lvl="1" algn="just"/>
            <a:r>
              <a:rPr lang="ru-RU" b="1" dirty="0" err="1"/>
              <a:t>Bahdanau</a:t>
            </a:r>
            <a:r>
              <a:rPr lang="ru-RU" b="1" dirty="0"/>
              <a:t> </a:t>
            </a:r>
            <a:r>
              <a:rPr lang="ru-RU" b="1" dirty="0" err="1"/>
              <a:t>attention</a:t>
            </a:r>
            <a:r>
              <a:rPr lang="ru-RU" b="1" dirty="0"/>
              <a:t> (</a:t>
            </a:r>
            <a:r>
              <a:rPr lang="ru-RU" b="1" dirty="0" smtClean="0"/>
              <a:t>MLP)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Веса внимания несут в себе информацию о связях слов в языке-оригинала и в переводе.</a:t>
            </a:r>
          </a:p>
          <a:p>
            <a:pPr marL="0" indent="0" algn="just">
              <a:buNone/>
            </a:pPr>
            <a:r>
              <a:rPr lang="ru-RU" dirty="0" smtClean="0"/>
              <a:t>Полезно </a:t>
            </a:r>
            <a:r>
              <a:rPr lang="ru-RU" dirty="0"/>
              <a:t>визуализировать веса механизма внимания в виде тепловой матрицы</a:t>
            </a:r>
            <a:r>
              <a:rPr lang="ru-RU" dirty="0" smtClean="0"/>
              <a:t>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Мы видим, что при переводе с одного языка на другой нет строгого соответствия между словами, имеющими одинаковый номер в тексте - это зависит от правил языка.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117" y="1862050"/>
            <a:ext cx="4028309" cy="354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3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en-US" b="1" dirty="0"/>
              <a:t>Self-attention. </a:t>
            </a:r>
            <a:r>
              <a:rPr lang="ru-RU" b="1" dirty="0"/>
              <a:t>История появления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1" y="1238595"/>
            <a:ext cx="10030813" cy="53949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На предыдущих шагах мы использовали механизм внимания только в </a:t>
            </a:r>
            <a:r>
              <a:rPr lang="ru-RU" sz="1600" dirty="0" err="1"/>
              <a:t>декодировщике</a:t>
            </a:r>
            <a:r>
              <a:rPr lang="ru-RU" sz="1600" dirty="0"/>
              <a:t>. Но полезно применять его и в кодировщике. Рассмотрим принцип работы механизма внутреннего внимания (</a:t>
            </a:r>
            <a:r>
              <a:rPr lang="ru-RU" sz="1600" dirty="0" err="1"/>
              <a:t>self-attention</a:t>
            </a:r>
            <a:r>
              <a:rPr lang="ru-RU" sz="1600" dirty="0"/>
              <a:t>).</a:t>
            </a:r>
          </a:p>
          <a:p>
            <a:pPr marL="0" indent="0" algn="just">
              <a:buNone/>
            </a:pPr>
            <a:r>
              <a:rPr lang="ru-RU" sz="1600" b="1" i="1" dirty="0"/>
              <a:t>Механизм внутреннего внимания</a:t>
            </a:r>
            <a:r>
              <a:rPr lang="ru-RU" sz="1600" i="1" dirty="0"/>
              <a:t> (</a:t>
            </a:r>
            <a:r>
              <a:rPr lang="ru-RU" sz="1600" b="1" i="1" dirty="0" err="1"/>
              <a:t>self-attention</a:t>
            </a:r>
            <a:r>
              <a:rPr lang="ru-RU" sz="1600" i="1" dirty="0"/>
              <a:t>)</a:t>
            </a:r>
            <a:r>
              <a:rPr lang="ru-RU" sz="1600" dirty="0"/>
              <a:t> используется, чтобы посмотреть на другие слова во входной последовательности во время кодирования конкретного слова. Механизм был впервые описан в статье </a:t>
            </a:r>
            <a:r>
              <a:rPr lang="en-US" sz="1600" b="1" dirty="0" smtClean="0"/>
              <a:t>Attention is all you need</a:t>
            </a:r>
            <a:r>
              <a:rPr lang="ru-RU" sz="1600" dirty="0"/>
              <a:t> в 2017 году.</a:t>
            </a:r>
          </a:p>
          <a:p>
            <a:pPr marL="0" indent="0" algn="just">
              <a:buNone/>
            </a:pPr>
            <a:r>
              <a:rPr lang="ru-RU" sz="1600" dirty="0"/>
              <a:t>Механизм внутреннего внимания используется в архитектурах нейронных сетей, которые называются </a:t>
            </a:r>
            <a:r>
              <a:rPr lang="ru-RU" sz="1600" dirty="0" err="1"/>
              <a:t>трансформерами</a:t>
            </a:r>
            <a:r>
              <a:rPr lang="ru-RU" sz="1600" dirty="0"/>
              <a:t>. Изначально </a:t>
            </a:r>
            <a:r>
              <a:rPr lang="ru-RU" sz="1600" dirty="0" err="1"/>
              <a:t>трансформеры</a:t>
            </a:r>
            <a:r>
              <a:rPr lang="ru-RU" sz="1600" dirty="0"/>
              <a:t> использовались для решения </a:t>
            </a:r>
            <a:r>
              <a:rPr lang="ru-RU" sz="1600" dirty="0" err="1"/>
              <a:t>sequence-to-sequence</a:t>
            </a:r>
            <a:r>
              <a:rPr lang="ru-RU" sz="1600" dirty="0"/>
              <a:t> задач, в частности, в задаче машинного перевода. Затем они стали применяться и очень хорошо себя показывать и в других задачах из области NLP и из других областей.</a:t>
            </a:r>
          </a:p>
          <a:p>
            <a:pPr marL="0" indent="0" algn="just">
              <a:buNone/>
            </a:pPr>
            <a:r>
              <a:rPr lang="ru-RU" sz="1600" dirty="0"/>
              <a:t>Разберем устройство механизма </a:t>
            </a:r>
            <a:r>
              <a:rPr lang="ru-RU" sz="1600" dirty="0" err="1"/>
              <a:t>self-attention</a:t>
            </a:r>
            <a:r>
              <a:rPr lang="ru-RU" sz="1600" dirty="0"/>
              <a:t>.</a:t>
            </a:r>
          </a:p>
          <a:p>
            <a:pPr marL="0" indent="0" algn="just">
              <a:buNone/>
            </a:pPr>
            <a:r>
              <a:rPr lang="ru-RU" sz="1600" b="1" dirty="0" smtClean="0"/>
              <a:t>Пример. </a:t>
            </a:r>
            <a:r>
              <a:rPr lang="ru-RU" sz="1600" dirty="0" smtClean="0"/>
              <a:t>Пусть </a:t>
            </a:r>
            <a:r>
              <a:rPr lang="ru-RU" sz="1600" dirty="0"/>
              <a:t>нейронная сеть получает на вход два </a:t>
            </a:r>
            <a:r>
              <a:rPr lang="ru-RU" sz="1600" dirty="0" smtClean="0"/>
              <a:t>предложения: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i="1" dirty="0"/>
              <a:t>«Мама мыла раму. Она держала в руках тряпку</a:t>
            </a:r>
            <a:r>
              <a:rPr lang="ru-RU" sz="1600" i="1" dirty="0" smtClean="0"/>
              <a:t>».</a:t>
            </a:r>
            <a:r>
              <a:rPr lang="ru-RU" sz="1600" dirty="0"/>
              <a:t> </a:t>
            </a:r>
            <a:r>
              <a:rPr lang="ru-RU" sz="1600" dirty="0" smtClean="0"/>
              <a:t>Местоимение </a:t>
            </a:r>
            <a:r>
              <a:rPr lang="ru-RU" sz="1600" dirty="0"/>
              <a:t>«она» относится к маме или к раме?</a:t>
            </a:r>
          </a:p>
          <a:p>
            <a:pPr marL="0" indent="0" algn="just">
              <a:buNone/>
            </a:pPr>
            <a:r>
              <a:rPr lang="ru-RU" sz="1600" dirty="0"/>
              <a:t>Для человека это очень простой вопрос, но для модели машинного обучения – нет. </a:t>
            </a:r>
            <a:r>
              <a:rPr lang="ru-RU" sz="1600" dirty="0" err="1"/>
              <a:t>Self-attention</a:t>
            </a:r>
            <a:r>
              <a:rPr lang="ru-RU" sz="1600" dirty="0"/>
              <a:t> помогает выучить взаимосвязи между </a:t>
            </a:r>
            <a:r>
              <a:rPr lang="ru-RU" sz="1600" dirty="0" err="1"/>
              <a:t>токенами</a:t>
            </a:r>
            <a:r>
              <a:rPr lang="ru-RU" sz="1600" dirty="0"/>
              <a:t> в последовательности, моделируя смысл и влияние других слов в тексте при обработке текущего </a:t>
            </a:r>
            <a:r>
              <a:rPr lang="ru-RU" sz="1600" dirty="0" err="1"/>
              <a:t>токена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542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ru-RU" b="1" dirty="0"/>
              <a:t>Алгоритм работы </a:t>
            </a:r>
            <a:r>
              <a:rPr lang="en-US" b="1" dirty="0"/>
              <a:t>self-attention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1" y="1238595"/>
            <a:ext cx="10030813" cy="53949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Разберем алгоритм работы </a:t>
            </a:r>
            <a:r>
              <a:rPr lang="ru-RU" dirty="0" err="1"/>
              <a:t>self-attention</a:t>
            </a:r>
            <a:r>
              <a:rPr lang="ru-RU" dirty="0"/>
              <a:t> модуля.</a:t>
            </a:r>
          </a:p>
          <a:p>
            <a:pPr marL="0" indent="0">
              <a:buNone/>
            </a:pPr>
            <a:r>
              <a:rPr lang="ru-RU" dirty="0"/>
              <a:t>1. На первом шаге из входного вектора (например, </a:t>
            </a:r>
            <a:r>
              <a:rPr lang="ru-RU" dirty="0" err="1"/>
              <a:t>эмбеддинга</a:t>
            </a:r>
            <a:r>
              <a:rPr lang="ru-RU" dirty="0"/>
              <a:t> каждого </a:t>
            </a:r>
            <a:r>
              <a:rPr lang="ru-RU" dirty="0" err="1"/>
              <a:t>токена</a:t>
            </a:r>
            <a:r>
              <a:rPr lang="ru-RU" dirty="0"/>
              <a:t>) формируются три вектора: </a:t>
            </a:r>
            <a:r>
              <a:rPr lang="ru-RU" u="sng" dirty="0" err="1"/>
              <a:t>Query</a:t>
            </a:r>
            <a:r>
              <a:rPr lang="ru-RU" u="sng" dirty="0"/>
              <a:t> (запрос), </a:t>
            </a:r>
            <a:r>
              <a:rPr lang="ru-RU" u="sng" dirty="0" err="1"/>
              <a:t>Key</a:t>
            </a:r>
            <a:r>
              <a:rPr lang="ru-RU" u="sng" dirty="0"/>
              <a:t> (ключ) и </a:t>
            </a:r>
            <a:r>
              <a:rPr lang="ru-RU" u="sng" dirty="0" err="1"/>
              <a:t>Value</a:t>
            </a:r>
            <a:r>
              <a:rPr lang="ru-RU" u="sng" dirty="0"/>
              <a:t> (значение)</a:t>
            </a:r>
            <a:r>
              <a:rPr lang="ru-RU" dirty="0"/>
              <a:t>. Получаются эти вектора путем умножения входного вектора на матрицы WQWQ​, WKWK​ и WVWV​, веса которых обучаются вместе со всеми остальными параметрами модели с помощью обратного распространения ошибки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Зачем нужно разделять веса на три сущности (запрос, ключ и значение)?</a:t>
            </a:r>
          </a:p>
          <a:p>
            <a:pPr marL="0" indent="0">
              <a:buNone/>
            </a:pPr>
            <a:r>
              <a:rPr lang="ru-RU" dirty="0"/>
              <a:t>Выделение этих трех сущностей нужно, чтобы разграничить </a:t>
            </a:r>
            <a:r>
              <a:rPr lang="ru-RU" dirty="0" err="1"/>
              <a:t>эмбеддинги</a:t>
            </a:r>
            <a:r>
              <a:rPr lang="ru-RU" dirty="0"/>
              <a:t>, задающие «направление» внимания (</a:t>
            </a:r>
            <a:r>
              <a:rPr lang="ru-RU" dirty="0" err="1"/>
              <a:t>query</a:t>
            </a:r>
            <a:r>
              <a:rPr lang="ru-RU" dirty="0"/>
              <a:t>, </a:t>
            </a:r>
            <a:r>
              <a:rPr lang="ru-RU" dirty="0" err="1"/>
              <a:t>key</a:t>
            </a:r>
            <a:r>
              <a:rPr lang="ru-RU" dirty="0"/>
              <a:t>) и смысловую часть </a:t>
            </a:r>
            <a:r>
              <a:rPr lang="ru-RU" dirty="0" err="1"/>
              <a:t>токена</a:t>
            </a:r>
            <a:r>
              <a:rPr lang="ru-RU" dirty="0"/>
              <a:t> (</a:t>
            </a:r>
            <a:r>
              <a:rPr lang="ru-RU" dirty="0" err="1"/>
              <a:t>value</a:t>
            </a:r>
            <a:r>
              <a:rPr lang="ru-RU" dirty="0"/>
              <a:t>).</a:t>
            </a:r>
          </a:p>
          <a:p>
            <a:pPr lvl="1"/>
            <a:r>
              <a:rPr lang="ru-RU" dirty="0"/>
              <a:t>Вектор </a:t>
            </a:r>
            <a:r>
              <a:rPr lang="ru-RU" dirty="0" err="1"/>
              <a:t>query</a:t>
            </a:r>
            <a:r>
              <a:rPr lang="ru-RU" dirty="0"/>
              <a:t> задает модальность «начальной точки» механизма внутреннего внимания (от какого </a:t>
            </a:r>
            <a:r>
              <a:rPr lang="ru-RU" dirty="0" err="1"/>
              <a:t>токена</a:t>
            </a:r>
            <a:r>
              <a:rPr lang="ru-RU" dirty="0"/>
              <a:t> направлено внимание)</a:t>
            </a:r>
          </a:p>
          <a:p>
            <a:pPr lvl="1"/>
            <a:r>
              <a:rPr lang="ru-RU" dirty="0"/>
              <a:t>Вектор </a:t>
            </a:r>
            <a:r>
              <a:rPr lang="ru-RU" dirty="0" err="1"/>
              <a:t>key</a:t>
            </a:r>
            <a:r>
              <a:rPr lang="ru-RU" dirty="0"/>
              <a:t> – модальность «конечной точки» (к какому </a:t>
            </a:r>
            <a:r>
              <a:rPr lang="ru-RU" dirty="0" err="1"/>
              <a:t>токену</a:t>
            </a:r>
            <a:r>
              <a:rPr lang="ru-RU" dirty="0"/>
              <a:t> направлено внимание).</a:t>
            </a:r>
          </a:p>
          <a:p>
            <a:pPr marL="0" indent="0">
              <a:buNone/>
            </a:pPr>
            <a:r>
              <a:rPr lang="ru-RU" dirty="0"/>
              <a:t>Таким образом, один и тот же </a:t>
            </a:r>
            <a:r>
              <a:rPr lang="ru-RU" dirty="0" err="1"/>
              <a:t>токен</a:t>
            </a:r>
            <a:r>
              <a:rPr lang="ru-RU" dirty="0"/>
              <a:t> может выступать как «начальной», так и «конечной» точкой направления внимания: </a:t>
            </a:r>
            <a:r>
              <a:rPr lang="ru-RU" dirty="0" err="1"/>
              <a:t>self-attention</a:t>
            </a:r>
            <a:r>
              <a:rPr lang="ru-RU" dirty="0"/>
              <a:t> вычисляется между всеми </a:t>
            </a:r>
            <a:r>
              <a:rPr lang="ru-RU" dirty="0" err="1"/>
              <a:t>токенами</a:t>
            </a:r>
            <a:r>
              <a:rPr lang="ru-RU" dirty="0"/>
              <a:t> в выбранном фрагменте текста.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9380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ru-RU" b="1" dirty="0"/>
              <a:t>Алгоритм работы </a:t>
            </a:r>
            <a:r>
              <a:rPr lang="en-US" b="1" dirty="0"/>
              <a:t>self-attention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2" y="1238595"/>
            <a:ext cx="5849510" cy="53949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2</a:t>
            </a:r>
            <a:r>
              <a:rPr lang="ru-RU" dirty="0"/>
              <a:t>. Как происходит процесс вычисления </a:t>
            </a:r>
            <a:r>
              <a:rPr lang="ru-RU" dirty="0" err="1"/>
              <a:t>self-attention</a:t>
            </a:r>
            <a:r>
              <a:rPr lang="ru-RU" dirty="0"/>
              <a:t> в тексте:</a:t>
            </a:r>
          </a:p>
          <a:p>
            <a:pPr lvl="1" algn="just"/>
            <a:r>
              <a:rPr lang="ru-RU" dirty="0"/>
              <a:t>По очереди фиксируется каждый </a:t>
            </a:r>
            <a:r>
              <a:rPr lang="ru-RU" dirty="0" err="1"/>
              <a:t>токен</a:t>
            </a:r>
            <a:r>
              <a:rPr lang="ru-RU" dirty="0"/>
              <a:t> (становится </a:t>
            </a:r>
            <a:r>
              <a:rPr lang="ru-RU" b="1" i="1" dirty="0" err="1"/>
              <a:t>query</a:t>
            </a:r>
            <a:r>
              <a:rPr lang="ru-RU" dirty="0"/>
              <a:t>) и просчитывается степень его связанности со всеми оставшимися </a:t>
            </a:r>
            <a:r>
              <a:rPr lang="ru-RU" dirty="0" err="1"/>
              <a:t>токенами</a:t>
            </a:r>
            <a:r>
              <a:rPr lang="ru-RU" dirty="0"/>
              <a:t>.</a:t>
            </a:r>
          </a:p>
          <a:p>
            <a:pPr lvl="1" algn="just"/>
            <a:r>
              <a:rPr lang="ru-RU" dirty="0"/>
              <a:t>Для этого поочередно </a:t>
            </a:r>
            <a:r>
              <a:rPr lang="ru-RU" b="1" i="1" dirty="0" err="1"/>
              <a:t>key</a:t>
            </a:r>
            <a:r>
              <a:rPr lang="ru-RU" b="1" i="1" dirty="0"/>
              <a:t>-векторы всех </a:t>
            </a:r>
            <a:r>
              <a:rPr lang="ru-RU" b="1" i="1" dirty="0" err="1"/>
              <a:t>токенов</a:t>
            </a:r>
            <a:r>
              <a:rPr lang="ru-RU" b="1" i="1" dirty="0"/>
              <a:t> текста скалярно умножаются на </a:t>
            </a:r>
            <a:r>
              <a:rPr lang="ru-RU" b="1" i="1" dirty="0" err="1"/>
              <a:t>query</a:t>
            </a:r>
            <a:r>
              <a:rPr lang="ru-RU" b="1" i="1" dirty="0"/>
              <a:t>-вектор текущего </a:t>
            </a:r>
            <a:r>
              <a:rPr lang="ru-RU" b="1" i="1" dirty="0" err="1"/>
              <a:t>токена</a:t>
            </a:r>
            <a:r>
              <a:rPr lang="ru-RU" dirty="0"/>
              <a:t>. Полученные числа будут показывать, насколько важны остальные </a:t>
            </a:r>
            <a:r>
              <a:rPr lang="ru-RU" dirty="0" err="1"/>
              <a:t>токены</a:t>
            </a:r>
            <a:r>
              <a:rPr lang="ru-RU" dirty="0"/>
              <a:t> при кодировании </a:t>
            </a:r>
            <a:r>
              <a:rPr lang="ru-RU" dirty="0" err="1"/>
              <a:t>query</a:t>
            </a:r>
            <a:r>
              <a:rPr lang="ru-RU" dirty="0"/>
              <a:t> </a:t>
            </a:r>
            <a:r>
              <a:rPr lang="ru-RU" dirty="0" err="1"/>
              <a:t>токена</a:t>
            </a:r>
            <a:r>
              <a:rPr lang="ru-RU" dirty="0"/>
              <a:t> в конкретной позиции.</a:t>
            </a:r>
          </a:p>
          <a:p>
            <a:pPr lvl="1" algn="just"/>
            <a:r>
              <a:rPr lang="ru-RU" dirty="0"/>
              <a:t>Дальше полученный </a:t>
            </a:r>
            <a:r>
              <a:rPr lang="ru-RU" b="1" i="1" dirty="0"/>
              <a:t>вектор весов внимания нормализуется</a:t>
            </a:r>
            <a:r>
              <a:rPr lang="ru-RU" dirty="0"/>
              <a:t> путем применения нормализации </a:t>
            </a:r>
            <a:r>
              <a:rPr lang="ru-RU" dirty="0" err="1"/>
              <a:t>softmax</a:t>
            </a:r>
            <a:r>
              <a:rPr lang="ru-RU" dirty="0"/>
              <a:t> (получаем вероятности).</a:t>
            </a:r>
          </a:p>
          <a:p>
            <a:pPr lvl="1" algn="just"/>
            <a:r>
              <a:rPr lang="ru-RU" dirty="0"/>
              <a:t>Наконец, </a:t>
            </a:r>
            <a:r>
              <a:rPr lang="ru-RU" b="1" i="1" dirty="0"/>
              <a:t>подсчитывается взвешенная сумма </a:t>
            </a:r>
            <a:r>
              <a:rPr lang="ru-RU" b="1" i="1" dirty="0" err="1"/>
              <a:t>value</a:t>
            </a:r>
            <a:r>
              <a:rPr lang="ru-RU" b="1" i="1" dirty="0"/>
              <a:t>-векторов, где в качестве весов используются полученные на предыдущем шаге вероятности</a:t>
            </a:r>
            <a:r>
              <a:rPr lang="ru-RU" dirty="0"/>
              <a:t>. Полученный вектор и будет выходом слоя </a:t>
            </a:r>
            <a:r>
              <a:rPr lang="ru-RU" dirty="0" err="1"/>
              <a:t>self-attention</a:t>
            </a:r>
            <a:r>
              <a:rPr lang="ru-RU" dirty="0"/>
              <a:t> для одного </a:t>
            </a:r>
            <a:r>
              <a:rPr lang="ru-RU" dirty="0" err="1"/>
              <a:t>токена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2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ru-RU" b="1" dirty="0"/>
              <a:t>Алгоритм работы </a:t>
            </a:r>
            <a:r>
              <a:rPr lang="en-US" b="1" dirty="0"/>
              <a:t>self-attention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18287" y="1072341"/>
                <a:ext cx="4644164" cy="554459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ru-RU" sz="1400" dirty="0"/>
                  <a:t>Процесс хорошо </a:t>
                </a:r>
                <a:r>
                  <a:rPr lang="ru-RU" sz="1400" dirty="0" smtClean="0"/>
                  <a:t>иллюстрирован на этом рисунке:</a:t>
                </a:r>
                <a:endParaRPr lang="ru-RU" sz="1400" dirty="0"/>
              </a:p>
              <a:p>
                <a:pPr marL="0" indent="0" algn="just">
                  <a:buNone/>
                </a:pPr>
                <a:r>
                  <a:rPr lang="ru-RU" sz="1400" dirty="0"/>
                  <a:t>Здесь</a:t>
                </a:r>
              </a:p>
              <a:p>
                <a:pPr lvl="1" algn="just"/>
                <a:r>
                  <a:rPr lang="ru-RU" sz="1200" dirty="0"/>
                  <a:t>голубой вектор - вектор запроса (</a:t>
                </a:r>
                <a:r>
                  <a:rPr lang="ru-RU" sz="1200" dirty="0" err="1"/>
                  <a:t>query</a:t>
                </a:r>
                <a:r>
                  <a:rPr lang="ru-RU" sz="1200" dirty="0"/>
                  <a:t>)</a:t>
                </a:r>
              </a:p>
              <a:p>
                <a:pPr lvl="1" algn="just"/>
                <a:r>
                  <a:rPr lang="ru-RU" sz="1200" dirty="0"/>
                  <a:t>жёлтый вектор - вектор ключа (</a:t>
                </a:r>
                <a:r>
                  <a:rPr lang="ru-RU" sz="1200" dirty="0" err="1"/>
                  <a:t>key</a:t>
                </a:r>
                <a:r>
                  <a:rPr lang="ru-RU" sz="1200" dirty="0"/>
                  <a:t>)</a:t>
                </a:r>
              </a:p>
              <a:p>
                <a:pPr lvl="1" algn="just"/>
                <a:r>
                  <a:rPr lang="ru-RU" sz="1200" dirty="0"/>
                  <a:t>красный вектор - вектор значения (</a:t>
                </a:r>
                <a:r>
                  <a:rPr lang="ru-RU" sz="1200" dirty="0" err="1"/>
                  <a:t>value</a:t>
                </a:r>
                <a:r>
                  <a:rPr lang="ru-RU" sz="1200" dirty="0"/>
                  <a:t>)</a:t>
                </a:r>
              </a:p>
              <a:p>
                <a:pPr marL="0" indent="0" algn="just">
                  <a:buNone/>
                </a:pPr>
                <a:r>
                  <a:rPr lang="ru-RU" sz="1400" dirty="0"/>
                  <a:t>На картинке проиллюстрировано применение механизма </a:t>
                </a:r>
                <a:r>
                  <a:rPr lang="ru-RU" sz="1400" dirty="0" err="1"/>
                  <a:t>self-attention</a:t>
                </a:r>
                <a:r>
                  <a:rPr lang="ru-RU" sz="1400" dirty="0"/>
                  <a:t> к слову </a:t>
                </a:r>
                <a:r>
                  <a:rPr lang="ru-RU" sz="1400" i="1" dirty="0" err="1"/>
                  <a:t>котю</a:t>
                </a:r>
                <a:r>
                  <a:rPr lang="ru-RU" sz="1400" i="1" dirty="0"/>
                  <a:t>. </a:t>
                </a:r>
                <a:endParaRPr lang="ru-RU" sz="1400" dirty="0"/>
              </a:p>
              <a:p>
                <a:pPr marL="0" indent="0" algn="just">
                  <a:buNone/>
                </a:pPr>
                <a:r>
                  <a:rPr lang="ru-RU" sz="1400" dirty="0"/>
                  <a:t>Мы берем </a:t>
                </a:r>
                <a:r>
                  <a:rPr lang="ru-RU" sz="1400" dirty="0" err="1"/>
                  <a:t>query</a:t>
                </a:r>
                <a:r>
                  <a:rPr lang="ru-RU" sz="1400" dirty="0"/>
                  <a:t>-вектор (голубой) слова "</a:t>
                </a:r>
                <a:r>
                  <a:rPr lang="ru-RU" sz="1400" dirty="0" err="1"/>
                  <a:t>котю</a:t>
                </a:r>
                <a:r>
                  <a:rPr lang="ru-RU" sz="1400" dirty="0"/>
                  <a:t>" и скалярно умножаем на </a:t>
                </a:r>
                <a:r>
                  <a:rPr lang="ru-RU" sz="1400" dirty="0" err="1"/>
                  <a:t>key</a:t>
                </a:r>
                <a:r>
                  <a:rPr lang="ru-RU" sz="1400" dirty="0"/>
                  <a:t>-векторы всех остальных слов предложения (желтые). Затем нормируем полученные числа (получаем желтые столбики на рисунке - это веса внимания). Наконец, </a:t>
                </a:r>
                <a:r>
                  <a:rPr lang="ru-RU" sz="1400" dirty="0" err="1"/>
                  <a:t>value</a:t>
                </a:r>
                <a:r>
                  <a:rPr lang="ru-RU" sz="1400" dirty="0"/>
                  <a:t>-векторы </a:t>
                </a:r>
                <a:r>
                  <a:rPr lang="ru-RU" sz="1400" dirty="0" err="1"/>
                  <a:t>токенов</a:t>
                </a:r>
                <a:r>
                  <a:rPr lang="ru-RU" sz="1400" dirty="0"/>
                  <a:t> (красные) складываются с весами внимания и получается итоговый вектор внутреннего внимания</a:t>
                </a:r>
                <a:r>
                  <a:rPr lang="ru-RU" sz="1400" dirty="0" smtClean="0"/>
                  <a:t>.</a:t>
                </a:r>
                <a:endParaRPr lang="ru-RU" sz="1400" dirty="0"/>
              </a:p>
              <a:p>
                <a:pPr marL="0" indent="0" algn="just">
                  <a:buNone/>
                </a:pPr>
                <a:r>
                  <a:rPr lang="ru-RU" sz="1400" dirty="0" smtClean="0"/>
                  <a:t>Вектор </a:t>
                </a:r>
                <a:r>
                  <a:rPr lang="ru-RU" sz="1400" dirty="0" err="1"/>
                  <a:t>self-attention</a:t>
                </a:r>
                <a:r>
                  <a:rPr lang="ru-RU" sz="1400" dirty="0"/>
                  <a:t> вычисляется по формуле:</a:t>
                </a:r>
              </a:p>
              <a:p>
                <a:pPr marL="0" indent="0" algn="just">
                  <a:buNone/>
                </a:pPr>
                <a:r>
                  <a:rPr lang="ru-RU" sz="1400" dirty="0" smtClean="0"/>
                  <a:t>где</a:t>
                </a:r>
                <a:r>
                  <a:rPr lang="ru-RU" sz="1400" dirty="0"/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1400" dirty="0"/>
                          <m:t>qk</m:t>
                        </m:r>
                      </m:e>
                      <m:sup>
                        <m:r>
                          <m:rPr>
                            <m:nor/>
                          </m:rPr>
                          <a:rPr lang="ru-RU" sz="1400" dirty="0"/>
                          <m:t>T</m:t>
                        </m:r>
                      </m:sup>
                    </m:sSup>
                  </m:oMath>
                </a14:m>
                <a:r>
                  <a:rPr lang="ru-RU" sz="1400" dirty="0"/>
                  <a:t> - вектор скалярных произведений </a:t>
                </a:r>
                <a:r>
                  <a:rPr lang="ru-RU" sz="1400" dirty="0" err="1"/>
                  <a:t>key</a:t>
                </a:r>
                <a:r>
                  <a:rPr lang="ru-RU" sz="1400" dirty="0"/>
                  <a:t>-векторов </a:t>
                </a:r>
                <a:r>
                  <a:rPr lang="ru-RU" sz="1400" dirty="0" err="1"/>
                  <a:t>токенов</a:t>
                </a:r>
                <a:r>
                  <a:rPr lang="ru-RU" sz="1400" dirty="0"/>
                  <a:t> текста и </a:t>
                </a:r>
                <a:r>
                  <a:rPr lang="ru-RU" sz="1400" dirty="0" err="1"/>
                  <a:t>query</a:t>
                </a:r>
                <a:r>
                  <a:rPr lang="ru-RU" sz="1400" dirty="0"/>
                  <a:t>-вектора текущего </a:t>
                </a:r>
                <a:r>
                  <a:rPr lang="ru-RU" sz="1400" dirty="0" err="1"/>
                  <a:t>токена</a:t>
                </a:r>
                <a:r>
                  <a:rPr lang="ru-RU" sz="1400" dirty="0"/>
                  <a:t>, </a:t>
                </a:r>
                <a:r>
                  <a:rPr lang="ru-RU" sz="1400" i="1" dirty="0" err="1" smtClean="0"/>
                  <a:t>norm</a:t>
                </a:r>
                <a:r>
                  <a:rPr lang="ru-RU" sz="1400" dirty="0"/>
                  <a:t> - константа нормировки при применении </a:t>
                </a:r>
                <a:r>
                  <a:rPr lang="ru-RU" sz="1400" dirty="0" err="1"/>
                  <a:t>softmax</a:t>
                </a:r>
                <a:r>
                  <a:rPr lang="ru-RU" sz="1400" dirty="0"/>
                  <a:t>, а </a:t>
                </a:r>
                <a:r>
                  <a:rPr lang="ru-RU" sz="1400" i="1" dirty="0" smtClean="0"/>
                  <a:t>v</a:t>
                </a:r>
                <a:r>
                  <a:rPr lang="ru-RU" sz="1400" dirty="0"/>
                  <a:t> - </a:t>
                </a:r>
                <a:r>
                  <a:rPr lang="ru-RU" sz="1400" dirty="0" err="1"/>
                  <a:t>value</a:t>
                </a:r>
                <a:r>
                  <a:rPr lang="ru-RU" sz="1400" dirty="0"/>
                  <a:t>-векторы </a:t>
                </a:r>
                <a:r>
                  <a:rPr lang="ru-RU" sz="1400" dirty="0" err="1"/>
                  <a:t>токенов</a:t>
                </a:r>
                <a:r>
                  <a:rPr lang="ru-RU" sz="1400" dirty="0"/>
                  <a:t> текста.</a:t>
                </a:r>
              </a:p>
              <a:p>
                <a:pPr marL="0" indent="0" algn="just">
                  <a:buNone/>
                </a:pPr>
                <a:endParaRPr lang="ru-RU" sz="1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18287" y="1072341"/>
                <a:ext cx="4644164" cy="5544590"/>
              </a:xfrm>
              <a:blipFill>
                <a:blip r:embed="rId2"/>
                <a:stretch>
                  <a:fillRect l="-394" t="-440" r="-526" b="-7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451" y="1976556"/>
            <a:ext cx="6229870" cy="3736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2451" y="5015908"/>
            <a:ext cx="2715004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012" y="-344976"/>
            <a:ext cx="9692640" cy="1325562"/>
          </a:xfrm>
        </p:spPr>
        <p:txBody>
          <a:bodyPr/>
          <a:lstStyle/>
          <a:p>
            <a:r>
              <a:rPr lang="ru-RU" b="1" dirty="0"/>
              <a:t>Идея </a:t>
            </a:r>
            <a:r>
              <a:rPr lang="en-US" b="1" dirty="0"/>
              <a:t>word2vec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743" y="1193200"/>
            <a:ext cx="9953178" cy="43513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Алгоритм Word2Vec придумал </a:t>
            </a:r>
            <a:r>
              <a:rPr lang="ru-RU" dirty="0" err="1"/>
              <a:t>Томаш</a:t>
            </a:r>
            <a:r>
              <a:rPr lang="ru-RU" dirty="0"/>
              <a:t> </a:t>
            </a:r>
            <a:r>
              <a:rPr lang="ru-RU" dirty="0" err="1"/>
              <a:t>Миколов</a:t>
            </a:r>
            <a:r>
              <a:rPr lang="ru-RU" dirty="0"/>
              <a:t> в 2013 году, разработчик из </a:t>
            </a:r>
            <a:r>
              <a:rPr lang="ru-RU" dirty="0" err="1"/>
              <a:t>Microsoft</a:t>
            </a:r>
            <a:r>
              <a:rPr lang="ru-RU" dirty="0"/>
              <a:t>, </a:t>
            </a:r>
            <a:r>
              <a:rPr lang="ru-RU" dirty="0" err="1"/>
              <a:t>Google</a:t>
            </a:r>
            <a:r>
              <a:rPr lang="ru-RU" dirty="0"/>
              <a:t> и </a:t>
            </a:r>
            <a:r>
              <a:rPr lang="ru-RU" dirty="0" err="1"/>
              <a:t>Facebook</a:t>
            </a:r>
            <a:r>
              <a:rPr lang="ru-RU" dirty="0"/>
              <a:t> (в разные годы).</a:t>
            </a:r>
          </a:p>
          <a:p>
            <a:pPr marL="0" indent="0" algn="just">
              <a:buNone/>
            </a:pPr>
            <a:r>
              <a:rPr lang="ru-RU" dirty="0"/>
              <a:t>Идея алгоритма состоит в том, что мы будем обучать такие векторы слов, чтобы </a:t>
            </a:r>
            <a:r>
              <a:rPr lang="ru-RU" b="1" dirty="0"/>
              <a:t>слова, встречающиеся в похожих контекстах, имели близкие друг к другу векторы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r>
              <a:rPr lang="ru-RU" b="1" dirty="0"/>
              <a:t>Пример: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Фраза 1: "Сегодня утром я ел </a:t>
            </a:r>
            <a:r>
              <a:rPr lang="ru-RU" i="1" dirty="0"/>
              <a:t>бутерброд</a:t>
            </a:r>
            <a:r>
              <a:rPr lang="ru-RU" dirty="0"/>
              <a:t> с ветчиной и сыром."</a:t>
            </a:r>
          </a:p>
          <a:p>
            <a:pPr marL="0" indent="0" algn="just">
              <a:buNone/>
            </a:pPr>
            <a:r>
              <a:rPr lang="ru-RU" dirty="0"/>
              <a:t>Фраза 2: "Сегодня утром я ел </a:t>
            </a:r>
            <a:r>
              <a:rPr lang="ru-RU" i="1" dirty="0"/>
              <a:t>сэндвич</a:t>
            </a:r>
            <a:r>
              <a:rPr lang="ru-RU" dirty="0"/>
              <a:t> с ветчиной и сыром</a:t>
            </a:r>
            <a:r>
              <a:rPr lang="ru-RU" dirty="0" smtClean="0"/>
              <a:t>.«</a:t>
            </a:r>
          </a:p>
          <a:p>
            <a:pPr marL="0" indent="0" algn="just">
              <a:buNone/>
            </a:pPr>
            <a:r>
              <a:rPr lang="ru-RU" dirty="0"/>
              <a:t>Слова бутерброд и сэндвич похожи по смыслу, и мы видим это, так как часто эти слова встречаются в одном и том же контексте - как в приведенном выше примере.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237" y="4987104"/>
            <a:ext cx="2392316" cy="17798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88" y="4987104"/>
            <a:ext cx="1847048" cy="177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7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>
            <a:normAutofit/>
          </a:bodyPr>
          <a:lstStyle/>
          <a:p>
            <a:r>
              <a:rPr lang="ru-RU" sz="4000" b="1" dirty="0"/>
              <a:t>Многоголовое внутреннее внимание</a:t>
            </a:r>
            <a:endParaRPr lang="en-US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286" y="1072341"/>
            <a:ext cx="10496323" cy="27432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В архитектурах </a:t>
            </a:r>
            <a:r>
              <a:rPr lang="ru-RU" sz="1600" dirty="0" err="1"/>
              <a:t>трансформеров</a:t>
            </a:r>
            <a:r>
              <a:rPr lang="ru-RU" sz="1600" dirty="0"/>
              <a:t> обычно используют параллельно несколько </a:t>
            </a:r>
            <a:r>
              <a:rPr lang="ru-RU" sz="1600" dirty="0" err="1"/>
              <a:t>self-attention</a:t>
            </a:r>
            <a:r>
              <a:rPr lang="ru-RU" sz="1600" dirty="0"/>
              <a:t> блоков. Такая схема называется </a:t>
            </a:r>
            <a:r>
              <a:rPr lang="ru-RU" sz="1600" b="1" dirty="0" err="1"/>
              <a:t>multi-head</a:t>
            </a:r>
            <a:r>
              <a:rPr lang="ru-RU" sz="1600" b="1" dirty="0"/>
              <a:t> </a:t>
            </a:r>
            <a:r>
              <a:rPr lang="ru-RU" sz="1600" b="1" dirty="0" err="1"/>
              <a:t>self-attention</a:t>
            </a:r>
            <a:r>
              <a:rPr lang="ru-RU" sz="1600" b="1" dirty="0"/>
              <a:t> или многоголовым внутренним вниманием</a:t>
            </a:r>
            <a:r>
              <a:rPr lang="ru-RU" sz="1600" dirty="0"/>
              <a:t>.</a:t>
            </a:r>
          </a:p>
          <a:p>
            <a:pPr lvl="1" algn="just"/>
            <a:r>
              <a:rPr lang="ru-RU" sz="1400" dirty="0"/>
              <a:t>Вычисление </a:t>
            </a:r>
            <a:r>
              <a:rPr lang="ru-RU" sz="1400" dirty="0" err="1"/>
              <a:t>self-attention</a:t>
            </a:r>
            <a:r>
              <a:rPr lang="ru-RU" sz="1400" dirty="0"/>
              <a:t> происходит несколько раз с разными матрицами весов</a:t>
            </a:r>
          </a:p>
          <a:p>
            <a:pPr lvl="1" algn="just"/>
            <a:r>
              <a:rPr lang="ru-RU" sz="1400" dirty="0"/>
              <a:t>Затем полученные матрицы конкатенируются и умножаются на еще одну матрицу весов </a:t>
            </a:r>
            <a:r>
              <a:rPr lang="en-US" sz="1400" dirty="0" smtClean="0"/>
              <a:t>Wo</a:t>
            </a:r>
            <a:r>
              <a:rPr lang="ru-RU" sz="1400" dirty="0" smtClean="0"/>
              <a:t>​</a:t>
            </a:r>
            <a:r>
              <a:rPr lang="ru-RU" sz="1400" dirty="0"/>
              <a:t>.</a:t>
            </a:r>
          </a:p>
          <a:p>
            <a:pPr marL="0" indent="0" algn="just">
              <a:buNone/>
            </a:pPr>
            <a:r>
              <a:rPr lang="ru-RU" sz="1600" dirty="0"/>
              <a:t>Это позволяет разным </a:t>
            </a:r>
            <a:r>
              <a:rPr lang="ru-RU" sz="1600" dirty="0" err="1"/>
              <a:t>self-attention</a:t>
            </a:r>
            <a:r>
              <a:rPr lang="ru-RU" sz="1600" dirty="0"/>
              <a:t> головам фокусироваться на разных взаимосвязях, например, одна голова может отвечать за признаковые описания, другая за действия, третья за отношения «объект-субъект</a:t>
            </a:r>
            <a:r>
              <a:rPr lang="ru-RU" sz="1600" dirty="0" smtClean="0"/>
              <a:t>».</a:t>
            </a:r>
            <a:endParaRPr lang="en-US" sz="1600" dirty="0" smtClean="0"/>
          </a:p>
          <a:p>
            <a:pPr marL="0" indent="0" algn="just">
              <a:buNone/>
            </a:pPr>
            <a:r>
              <a:rPr lang="ru-RU" sz="1600" dirty="0"/>
              <a:t>Разные головы могут вычисляться параллельно, что значительно ускоряет процесс обучения модели!</a:t>
            </a:r>
          </a:p>
          <a:p>
            <a:pPr marL="0" indent="0" algn="just">
              <a:buNone/>
            </a:pPr>
            <a:r>
              <a:rPr lang="ru-RU" sz="1600" dirty="0"/>
              <a:t>В виде формулы вычисление </a:t>
            </a:r>
            <a:r>
              <a:rPr lang="en-US" sz="1600" dirty="0" err="1"/>
              <a:t>multihead</a:t>
            </a:r>
            <a:r>
              <a:rPr lang="en-US" sz="1600" dirty="0"/>
              <a:t> self-attention </a:t>
            </a:r>
            <a:r>
              <a:rPr lang="ru-RU" sz="1600" dirty="0"/>
              <a:t>можно представить так: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r>
              <a:rPr lang="ru-RU" sz="1600" dirty="0" smtClean="0"/>
              <a:t>где</a:t>
            </a:r>
            <a:r>
              <a:rPr lang="ru-RU" sz="1600" dirty="0"/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680" y="3939949"/>
            <a:ext cx="4715533" cy="466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716" y="4456616"/>
            <a:ext cx="2715004" cy="3905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934" y="4897073"/>
            <a:ext cx="617211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0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1" dirty="0" smtClean="0"/>
              <a:t>Attention </a:t>
            </a:r>
            <a:r>
              <a:rPr lang="ru-RU" b="1" dirty="0" smtClean="0"/>
              <a:t>на практике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68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en-US" b="1" dirty="0"/>
              <a:t>Attention </a:t>
            </a:r>
            <a:r>
              <a:rPr lang="ru-RU" b="1" dirty="0"/>
              <a:t>в </a:t>
            </a:r>
            <a:r>
              <a:rPr lang="en-US" b="1" dirty="0" err="1"/>
              <a:t>PyTorch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975" y="1238595"/>
            <a:ext cx="9947684" cy="554459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Разберем по шагам реализацию механизма внимания в </a:t>
            </a:r>
            <a:r>
              <a:rPr lang="ru-RU" dirty="0" err="1"/>
              <a:t>PyTorch</a:t>
            </a:r>
            <a:r>
              <a:rPr lang="ru-RU" dirty="0" smtClean="0"/>
              <a:t>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В конструкторе мы инициализируем матрицы весов внимания как линейные слои.</a:t>
            </a:r>
            <a:endParaRPr lang="ru-RU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75" y="2180959"/>
            <a:ext cx="3400900" cy="25625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193" y="2479068"/>
            <a:ext cx="4185910" cy="393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b="1" dirty="0" err="1" smtClean="0"/>
              <a:t>Трансформеры</a:t>
            </a:r>
            <a:r>
              <a:rPr lang="ru-RU" b="1" dirty="0" smtClean="0"/>
              <a:t> теория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6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7"/>
            <a:ext cx="10205379" cy="1699118"/>
          </a:xfrm>
        </p:spPr>
        <p:txBody>
          <a:bodyPr/>
          <a:lstStyle/>
          <a:p>
            <a:r>
              <a:rPr lang="ru-RU" b="1" dirty="0" err="1"/>
              <a:t>Трансформеры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1" y="1072341"/>
            <a:ext cx="6191817" cy="554459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 err="1"/>
              <a:t>Трансформеры</a:t>
            </a:r>
            <a:r>
              <a:rPr lang="ru-RU" sz="1600" dirty="0"/>
              <a:t> - это архитектуры нейронных сетей, построенные с использованием механизма внимания (без рекуррентных и без </a:t>
            </a:r>
            <a:r>
              <a:rPr lang="ru-RU" sz="1600" dirty="0" err="1"/>
              <a:t>сверточных</a:t>
            </a:r>
            <a:r>
              <a:rPr lang="ru-RU" sz="1600" dirty="0"/>
              <a:t> слоев).</a:t>
            </a:r>
          </a:p>
          <a:p>
            <a:pPr marL="0" indent="0" algn="just">
              <a:buNone/>
            </a:pPr>
            <a:r>
              <a:rPr lang="ru-RU" sz="1600" dirty="0" err="1"/>
              <a:t>Трансформеры</a:t>
            </a:r>
            <a:r>
              <a:rPr lang="ru-RU" sz="1600" dirty="0"/>
              <a:t> как архитектура появились в 2017 году и стали золотым стандартом в задачах NLP, а сейчас и в других областях (</a:t>
            </a:r>
            <a:r>
              <a:rPr lang="ru-RU" sz="1600" dirty="0" err="1"/>
              <a:t>computer</a:t>
            </a:r>
            <a:r>
              <a:rPr lang="ru-RU" sz="1600" dirty="0"/>
              <a:t> </a:t>
            </a:r>
            <a:r>
              <a:rPr lang="ru-RU" sz="1600" dirty="0" err="1"/>
              <a:t>vision</a:t>
            </a:r>
            <a:r>
              <a:rPr lang="ru-RU" sz="1600" dirty="0"/>
              <a:t>, </a:t>
            </a:r>
            <a:r>
              <a:rPr lang="ru-RU" sz="1600" dirty="0" err="1"/>
              <a:t>deep</a:t>
            </a:r>
            <a:r>
              <a:rPr lang="ru-RU" sz="1600" dirty="0"/>
              <a:t> </a:t>
            </a:r>
            <a:r>
              <a:rPr lang="ru-RU" sz="1600" dirty="0" err="1"/>
              <a:t>learning</a:t>
            </a:r>
            <a:r>
              <a:rPr lang="ru-RU" sz="1600" dirty="0"/>
              <a:t> </a:t>
            </a:r>
            <a:r>
              <a:rPr lang="ru-RU" sz="1600" dirty="0" err="1"/>
              <a:t>for</a:t>
            </a:r>
            <a:r>
              <a:rPr lang="ru-RU" sz="1600" dirty="0"/>
              <a:t> </a:t>
            </a:r>
            <a:r>
              <a:rPr lang="ru-RU" sz="1600" dirty="0" err="1"/>
              <a:t>sound</a:t>
            </a:r>
            <a:r>
              <a:rPr lang="ru-RU" sz="1600" dirty="0"/>
              <a:t> и так далее).</a:t>
            </a:r>
          </a:p>
          <a:p>
            <a:pPr marL="0" indent="0" algn="just">
              <a:buNone/>
            </a:pPr>
            <a:r>
              <a:rPr lang="ru-RU" sz="1600" dirty="0"/>
              <a:t>Зачем нам </a:t>
            </a:r>
            <a:r>
              <a:rPr lang="ru-RU" sz="1600" dirty="0" err="1"/>
              <a:t>трансформеры</a:t>
            </a:r>
            <a:r>
              <a:rPr lang="ru-RU" sz="1600" dirty="0"/>
              <a:t>?</a:t>
            </a:r>
          </a:p>
          <a:p>
            <a:pPr lvl="1" algn="just"/>
            <a:r>
              <a:rPr lang="ru-RU" sz="1400" dirty="0"/>
              <a:t>Мы уже знаем, что рекуррентные нейронные сети содержат всю информацию о тексте в одном скрытом состоянии, что неудобно и зачастую </a:t>
            </a:r>
            <a:r>
              <a:rPr lang="ru-RU" sz="1400" dirty="0" err="1"/>
              <a:t>малоинформативно</a:t>
            </a:r>
            <a:r>
              <a:rPr lang="ru-RU" sz="1400" dirty="0"/>
              <a:t> для длинных текстов</a:t>
            </a:r>
          </a:p>
          <a:p>
            <a:pPr lvl="1" algn="just"/>
            <a:r>
              <a:rPr lang="ru-RU" sz="1400" dirty="0"/>
              <a:t>Кроме того, обучение RNN тяжело распараллелить в силу их идеи (последовательное чтение текста).</a:t>
            </a:r>
          </a:p>
          <a:p>
            <a:pPr marL="0" indent="0" algn="just">
              <a:buNone/>
            </a:pPr>
            <a:r>
              <a:rPr lang="ru-RU" sz="1600" dirty="0"/>
              <a:t>Мы хотим избавиться от </a:t>
            </a:r>
            <a:r>
              <a:rPr lang="ru-RU" sz="1600" dirty="0" err="1"/>
              <a:t>рекуррентности</a:t>
            </a:r>
            <a:r>
              <a:rPr lang="ru-RU" sz="1600" dirty="0"/>
              <a:t> во всех частях архитектуры </a:t>
            </a:r>
            <a:r>
              <a:rPr lang="ru-RU" sz="1600" dirty="0" err="1"/>
              <a:t>encoder-decoder</a:t>
            </a:r>
            <a:r>
              <a:rPr lang="ru-RU" sz="1600" dirty="0"/>
              <a:t>, а также кодировать тексты с использованием механизма внимания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/>
              <a:t>На рисунке изображена классическая архитектура </a:t>
            </a:r>
            <a:r>
              <a:rPr lang="ru-RU" sz="1600" dirty="0" err="1"/>
              <a:t>трансформера</a:t>
            </a:r>
            <a:r>
              <a:rPr lang="ru-RU" sz="1600" dirty="0"/>
              <a:t> из оригинальной статьи: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048" y="1377316"/>
            <a:ext cx="3543795" cy="493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2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31" y="-626778"/>
            <a:ext cx="10205379" cy="2139693"/>
          </a:xfrm>
        </p:spPr>
        <p:txBody>
          <a:bodyPr/>
          <a:lstStyle/>
          <a:p>
            <a:r>
              <a:rPr lang="ru-RU" b="1" dirty="0"/>
              <a:t>Из каких частей состоит </a:t>
            </a:r>
            <a:r>
              <a:rPr lang="ru-RU" b="1" dirty="0" err="1"/>
              <a:t>трансформер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231" y="1745670"/>
            <a:ext cx="6423088" cy="51040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err="1"/>
              <a:t>Трансформер</a:t>
            </a:r>
            <a:r>
              <a:rPr lang="ru-RU" dirty="0"/>
              <a:t> состоит из нескольких важных частей и применяет внутри себя различные подходы. Перечислим их, а далее в этом уроке разберем:</a:t>
            </a:r>
          </a:p>
          <a:p>
            <a:pPr lvl="1"/>
            <a:r>
              <a:rPr lang="en-US" dirty="0"/>
              <a:t>Self-attention, cross-attention, masked attention</a:t>
            </a:r>
          </a:p>
          <a:p>
            <a:pPr lvl="1"/>
            <a:r>
              <a:rPr lang="en-US" dirty="0"/>
              <a:t>Residual Connection</a:t>
            </a:r>
          </a:p>
          <a:p>
            <a:pPr lvl="1"/>
            <a:r>
              <a:rPr lang="en-US" dirty="0"/>
              <a:t>Layer Normalization</a:t>
            </a:r>
          </a:p>
          <a:p>
            <a:pPr lvl="1"/>
            <a:r>
              <a:rPr lang="en-US" dirty="0"/>
              <a:t>Positional Encoding</a:t>
            </a:r>
          </a:p>
          <a:p>
            <a:pPr lvl="1"/>
            <a:r>
              <a:rPr lang="en-US" dirty="0"/>
              <a:t>Byte Pair Encoding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429" y="3283526"/>
            <a:ext cx="5777959" cy="311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647" y="-1183730"/>
            <a:ext cx="10388260" cy="2630145"/>
          </a:xfrm>
        </p:spPr>
        <p:txBody>
          <a:bodyPr>
            <a:normAutofit/>
          </a:bodyPr>
          <a:lstStyle/>
          <a:p>
            <a:r>
              <a:rPr lang="ru-RU" sz="4000" b="1" dirty="0" err="1"/>
              <a:t>Трансформеры</a:t>
            </a:r>
            <a:r>
              <a:rPr lang="ru-RU" sz="4000" b="1" dirty="0"/>
              <a:t> в задачах </a:t>
            </a:r>
            <a:r>
              <a:rPr lang="ru-RU" sz="4000" b="1" dirty="0" err="1"/>
              <a:t>sequence-to-sequence</a:t>
            </a:r>
            <a:r>
              <a:rPr lang="ru-RU" sz="4000" b="1" dirty="0"/>
              <a:t> (</a:t>
            </a:r>
            <a:r>
              <a:rPr lang="ru-RU" sz="4000" b="1" dirty="0" err="1"/>
              <a:t>верхнеуровнево</a:t>
            </a:r>
            <a:r>
              <a:rPr lang="ru-RU" sz="4000" b="1" dirty="0"/>
              <a:t>)</a:t>
            </a:r>
            <a:endParaRPr lang="en-US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4647" y="1512917"/>
            <a:ext cx="5378335" cy="47050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Ниже изображен процесс работы </a:t>
            </a:r>
            <a:r>
              <a:rPr lang="ru-RU" dirty="0" err="1"/>
              <a:t>трансформеров</a:t>
            </a:r>
            <a:r>
              <a:rPr lang="ru-RU" dirty="0"/>
              <a:t> в задаче машинного </a:t>
            </a:r>
            <a:r>
              <a:rPr lang="ru-RU" dirty="0" smtClean="0"/>
              <a:t>перевода.</a:t>
            </a:r>
          </a:p>
          <a:p>
            <a:pPr marL="0" indent="0" algn="just">
              <a:buNone/>
            </a:pPr>
            <a:r>
              <a:rPr lang="ru-RU" dirty="0"/>
              <a:t>Давайте разберемся, что на ней происходит (</a:t>
            </a:r>
            <a:r>
              <a:rPr lang="ru-RU" dirty="0" err="1"/>
              <a:t>верхнеуровнево</a:t>
            </a:r>
            <a:r>
              <a:rPr lang="ru-RU" dirty="0"/>
              <a:t>):</a:t>
            </a:r>
          </a:p>
          <a:p>
            <a:pPr marL="0" indent="0" algn="just">
              <a:buNone/>
            </a:pPr>
            <a:r>
              <a:rPr lang="ru-RU" dirty="0"/>
              <a:t>На этапе </a:t>
            </a:r>
            <a:r>
              <a:rPr lang="ru-RU" dirty="0" err="1"/>
              <a:t>Encoder</a:t>
            </a:r>
            <a:r>
              <a:rPr lang="ru-RU" dirty="0"/>
              <a:t> мы несколько раз используем </a:t>
            </a:r>
            <a:r>
              <a:rPr lang="ru-RU" dirty="0" err="1"/>
              <a:t>self-attention</a:t>
            </a:r>
            <a:r>
              <a:rPr lang="ru-RU" dirty="0"/>
              <a:t> (</a:t>
            </a:r>
            <a:r>
              <a:rPr lang="ru-RU" dirty="0" err="1"/>
              <a:t>multi-head</a:t>
            </a:r>
            <a:r>
              <a:rPr lang="ru-RU" dirty="0"/>
              <a:t> </a:t>
            </a:r>
            <a:r>
              <a:rPr lang="ru-RU" dirty="0" err="1"/>
              <a:t>self-attention</a:t>
            </a:r>
            <a:r>
              <a:rPr lang="ru-RU" dirty="0"/>
              <a:t>), чтобы получить разумные </a:t>
            </a:r>
            <a:r>
              <a:rPr lang="ru-RU" dirty="0" err="1"/>
              <a:t>эмбеддинги</a:t>
            </a:r>
            <a:r>
              <a:rPr lang="ru-RU" dirty="0"/>
              <a:t>, отражающие разные аспекты входного текста</a:t>
            </a:r>
          </a:p>
          <a:p>
            <a:pPr marL="0" indent="0" algn="just">
              <a:buNone/>
            </a:pPr>
            <a:r>
              <a:rPr lang="ru-RU" dirty="0"/>
              <a:t>Затем на этапе </a:t>
            </a:r>
            <a:r>
              <a:rPr lang="ru-RU" dirty="0" err="1"/>
              <a:t>Decoder</a:t>
            </a:r>
            <a:r>
              <a:rPr lang="ru-RU" dirty="0"/>
              <a:t> на этапе генерации текущего </a:t>
            </a:r>
            <a:r>
              <a:rPr lang="ru-RU" dirty="0" err="1"/>
              <a:t>target-токена</a:t>
            </a:r>
            <a:r>
              <a:rPr lang="ru-RU" dirty="0"/>
              <a:t> используются </a:t>
            </a:r>
            <a:r>
              <a:rPr lang="ru-RU" dirty="0" err="1"/>
              <a:t>эмбеддинги</a:t>
            </a:r>
            <a:r>
              <a:rPr lang="ru-RU" dirty="0"/>
              <a:t> текста-оригинала, а также предыдущие сгенерированные </a:t>
            </a:r>
            <a:r>
              <a:rPr lang="ru-RU" dirty="0" err="1"/>
              <a:t>декодировщиком</a:t>
            </a:r>
            <a:r>
              <a:rPr lang="ru-RU" dirty="0"/>
              <a:t> </a:t>
            </a:r>
            <a:r>
              <a:rPr lang="ru-RU" dirty="0" err="1"/>
              <a:t>токены</a:t>
            </a:r>
            <a:r>
              <a:rPr lang="ru-RU" dirty="0"/>
              <a:t> (аналогично кодировщику мы получаем несколько </a:t>
            </a:r>
            <a:r>
              <a:rPr lang="ru-RU" dirty="0" err="1"/>
              <a:t>эмбеддингов</a:t>
            </a:r>
            <a:r>
              <a:rPr lang="ru-RU" dirty="0"/>
              <a:t> каждого </a:t>
            </a:r>
            <a:r>
              <a:rPr lang="ru-RU" dirty="0" err="1"/>
              <a:t>Target-токена</a:t>
            </a:r>
            <a:r>
              <a:rPr lang="ru-RU" dirty="0"/>
              <a:t>, используя </a:t>
            </a:r>
            <a:r>
              <a:rPr lang="ru-RU" dirty="0" err="1"/>
              <a:t>multi-head</a:t>
            </a:r>
            <a:r>
              <a:rPr lang="ru-RU" dirty="0"/>
              <a:t> </a:t>
            </a:r>
            <a:r>
              <a:rPr lang="ru-RU" dirty="0" err="1"/>
              <a:t>attention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123" y="2111432"/>
            <a:ext cx="3976794" cy="351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2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647" y="-1183730"/>
            <a:ext cx="10388260" cy="2630145"/>
          </a:xfrm>
        </p:spPr>
        <p:txBody>
          <a:bodyPr>
            <a:normAutofit/>
          </a:bodyPr>
          <a:lstStyle/>
          <a:p>
            <a:r>
              <a:rPr lang="ru-RU" b="1" dirty="0" err="1"/>
              <a:t>Трансформеры</a:t>
            </a:r>
            <a:r>
              <a:rPr lang="ru-RU" b="1" dirty="0"/>
              <a:t> в задачах </a:t>
            </a:r>
            <a:r>
              <a:rPr lang="en-US" b="1" dirty="0"/>
              <a:t>sequence-to-sequence: encoder</a:t>
            </a:r>
            <a:endParaRPr lang="en-US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4647" y="1637608"/>
            <a:ext cx="5378335" cy="47050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Давайте теперь разберем архитектуру </a:t>
            </a:r>
            <a:r>
              <a:rPr lang="ru-RU" dirty="0" err="1"/>
              <a:t>трансформера</a:t>
            </a:r>
            <a:r>
              <a:rPr lang="ru-RU" dirty="0"/>
              <a:t> </a:t>
            </a:r>
            <a:r>
              <a:rPr lang="ru-RU" dirty="0" smtClean="0"/>
              <a:t>подробнее:</a:t>
            </a:r>
          </a:p>
          <a:p>
            <a:pPr marL="0" indent="0" algn="just">
              <a:buNone/>
            </a:pPr>
            <a:r>
              <a:rPr lang="ru-RU" dirty="0"/>
              <a:t>Посмотрим внимательнее на кодировщик (</a:t>
            </a:r>
            <a:r>
              <a:rPr lang="ru-RU" dirty="0" err="1"/>
              <a:t>encoder</a:t>
            </a:r>
            <a:r>
              <a:rPr lang="ru-RU" dirty="0"/>
              <a:t> - часть на </a:t>
            </a:r>
            <a:r>
              <a:rPr lang="ru-RU" dirty="0" smtClean="0"/>
              <a:t>схеме слева):</a:t>
            </a:r>
          </a:p>
          <a:p>
            <a:pPr marL="0" indent="0">
              <a:buNone/>
            </a:pPr>
            <a:r>
              <a:rPr lang="ru-RU" dirty="0"/>
              <a:t>Кодировщик состоит из:</a:t>
            </a:r>
          </a:p>
          <a:p>
            <a:pPr lvl="1"/>
            <a:r>
              <a:rPr lang="ru-RU" dirty="0"/>
              <a:t>нескольких слоев </a:t>
            </a:r>
            <a:r>
              <a:rPr lang="en-US" dirty="0"/>
              <a:t>self-attention (</a:t>
            </a:r>
            <a:r>
              <a:rPr lang="ru-RU" dirty="0"/>
              <a:t>это </a:t>
            </a:r>
            <a:r>
              <a:rPr lang="en-US" dirty="0"/>
              <a:t>Multi-Head Attention </a:t>
            </a:r>
            <a:r>
              <a:rPr lang="ru-RU" dirty="0"/>
              <a:t>на схеме)</a:t>
            </a:r>
          </a:p>
          <a:p>
            <a:pPr lvl="1"/>
            <a:r>
              <a:rPr lang="ru-RU" dirty="0" err="1"/>
              <a:t>полносвязного</a:t>
            </a:r>
            <a:r>
              <a:rPr lang="ru-RU" dirty="0"/>
              <a:t> слоя (на схеме это </a:t>
            </a:r>
            <a:r>
              <a:rPr lang="en-US" dirty="0"/>
              <a:t>Feed Forward)</a:t>
            </a:r>
          </a:p>
          <a:p>
            <a:pPr lvl="1"/>
            <a:r>
              <a:rPr lang="ru-RU" dirty="0"/>
              <a:t>слоя </a:t>
            </a:r>
            <a:r>
              <a:rPr lang="en-US" dirty="0"/>
              <a:t>Layer Normalization, </a:t>
            </a:r>
            <a:r>
              <a:rPr lang="ru-RU" dirty="0"/>
              <a:t>и </a:t>
            </a:r>
            <a:r>
              <a:rPr lang="en-US" dirty="0"/>
              <a:t>residual connection (</a:t>
            </a:r>
            <a:r>
              <a:rPr lang="ru-RU" dirty="0"/>
              <a:t>на схеме это </a:t>
            </a:r>
            <a:r>
              <a:rPr lang="en-US" dirty="0"/>
              <a:t>Add &amp; Norm) - </a:t>
            </a:r>
            <a:r>
              <a:rPr lang="ru-RU" dirty="0"/>
              <a:t>их мы разберем позже в этом уроке</a:t>
            </a:r>
          </a:p>
          <a:p>
            <a:pPr marL="0" indent="0">
              <a:buNone/>
            </a:pPr>
            <a:r>
              <a:rPr lang="ru-RU" dirty="0"/>
              <a:t>При этом каждый блок выдаёт последовательность такой же длины, как и исходная.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7278" y="1637608"/>
            <a:ext cx="3035629" cy="3749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777" y="4587101"/>
            <a:ext cx="1543265" cy="19814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3987" y="1637608"/>
            <a:ext cx="1950552" cy="144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069" y="-1315073"/>
            <a:ext cx="10388260" cy="2630145"/>
          </a:xfrm>
        </p:spPr>
        <p:txBody>
          <a:bodyPr>
            <a:normAutofit/>
          </a:bodyPr>
          <a:lstStyle/>
          <a:p>
            <a:r>
              <a:rPr lang="ru-RU" sz="3600" b="1" dirty="0" err="1"/>
              <a:t>Трансформеры</a:t>
            </a:r>
            <a:r>
              <a:rPr lang="ru-RU" sz="3600" b="1" dirty="0"/>
              <a:t> в задачах </a:t>
            </a:r>
            <a:r>
              <a:rPr lang="en-US" sz="3600" b="1" dirty="0"/>
              <a:t>sequence-to-sequence: decoder</a:t>
            </a:r>
            <a:endParaRPr lang="en-US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1315072"/>
            <a:ext cx="6177680" cy="50541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err="1"/>
              <a:t>Декодировщик</a:t>
            </a:r>
            <a:r>
              <a:rPr lang="ru-RU" sz="1200" dirty="0"/>
              <a:t> состоит из:</a:t>
            </a:r>
          </a:p>
          <a:p>
            <a:pPr lvl="1"/>
            <a:r>
              <a:rPr lang="ru-RU" sz="1200" dirty="0"/>
              <a:t>блока из нескольких </a:t>
            </a:r>
            <a:r>
              <a:rPr lang="en-US" sz="1200" dirty="0"/>
              <a:t>self-attention </a:t>
            </a:r>
            <a:r>
              <a:rPr lang="ru-RU" sz="1200" dirty="0"/>
              <a:t>слоев (на схеме это </a:t>
            </a:r>
            <a:r>
              <a:rPr lang="en-US" sz="1200" dirty="0"/>
              <a:t>Masked Multi-Head Attention)</a:t>
            </a:r>
          </a:p>
          <a:p>
            <a:pPr lvl="1"/>
            <a:r>
              <a:rPr lang="ru-RU" sz="1200" dirty="0"/>
              <a:t>блока из нескольких </a:t>
            </a:r>
            <a:r>
              <a:rPr lang="en-US" sz="1200" dirty="0"/>
              <a:t>attention (</a:t>
            </a:r>
            <a:r>
              <a:rPr lang="ru-RU" sz="1200" dirty="0"/>
              <a:t>или </a:t>
            </a:r>
            <a:r>
              <a:rPr lang="en-US" sz="1200" dirty="0"/>
              <a:t>cross-attention) </a:t>
            </a:r>
            <a:r>
              <a:rPr lang="ru-RU" sz="1200" dirty="0"/>
              <a:t>слоев (на схеме это </a:t>
            </a:r>
            <a:r>
              <a:rPr lang="en-US" sz="1200" dirty="0"/>
              <a:t>Multi-Head Attention) </a:t>
            </a:r>
          </a:p>
          <a:p>
            <a:pPr lvl="1"/>
            <a:r>
              <a:rPr lang="ru-RU" sz="1200" dirty="0" err="1"/>
              <a:t>полносвязного</a:t>
            </a:r>
            <a:r>
              <a:rPr lang="ru-RU" sz="1200" dirty="0"/>
              <a:t> слоя (на схеме это </a:t>
            </a:r>
            <a:r>
              <a:rPr lang="en-US" sz="1200" dirty="0"/>
              <a:t>Feed Forward)</a:t>
            </a:r>
          </a:p>
          <a:p>
            <a:pPr lvl="1"/>
            <a:r>
              <a:rPr lang="ru-RU" sz="1200" dirty="0"/>
              <a:t>слоя </a:t>
            </a:r>
            <a:r>
              <a:rPr lang="en-US" sz="1200" dirty="0"/>
              <a:t>Layer Normalization, </a:t>
            </a:r>
            <a:r>
              <a:rPr lang="ru-RU" sz="1200" dirty="0"/>
              <a:t>и </a:t>
            </a:r>
            <a:r>
              <a:rPr lang="en-US" sz="1200" dirty="0"/>
              <a:t>residual connection (</a:t>
            </a:r>
            <a:r>
              <a:rPr lang="ru-RU" sz="1200" dirty="0"/>
              <a:t>на схеме это </a:t>
            </a:r>
            <a:r>
              <a:rPr lang="en-US" sz="1200" dirty="0"/>
              <a:t>Add &amp; Norm) - </a:t>
            </a:r>
            <a:r>
              <a:rPr lang="ru-RU" sz="1200" dirty="0"/>
              <a:t>их мы разберем позже в этом уроке</a:t>
            </a:r>
          </a:p>
          <a:p>
            <a:pPr marL="0" indent="0">
              <a:buNone/>
            </a:pPr>
            <a:r>
              <a:rPr lang="ru-RU" sz="1200" dirty="0"/>
              <a:t>При этом каждый блок выдаёт последовательность такой же длины, как и исходная.</a:t>
            </a:r>
          </a:p>
          <a:p>
            <a:pPr marL="0" indent="0">
              <a:buNone/>
            </a:pPr>
            <a:r>
              <a:rPr lang="ru-RU" sz="1200" dirty="0"/>
              <a:t>Отличия от кодировщика:</a:t>
            </a:r>
          </a:p>
          <a:p>
            <a:pPr marL="0" indent="0">
              <a:buNone/>
            </a:pPr>
            <a:r>
              <a:rPr lang="ru-RU" sz="1200" dirty="0"/>
              <a:t>1. </a:t>
            </a:r>
            <a:r>
              <a:rPr lang="ru-RU" sz="1200" dirty="0" err="1"/>
              <a:t>Декодировщик</a:t>
            </a:r>
            <a:r>
              <a:rPr lang="ru-RU" sz="1200" dirty="0"/>
              <a:t> по сравнению с кодировщиком имеет </a:t>
            </a:r>
            <a:r>
              <a:rPr lang="en-US" sz="1200" b="1" dirty="0"/>
              <a:t>cross-attention </a:t>
            </a:r>
            <a:r>
              <a:rPr lang="ru-RU" sz="1200" b="1" dirty="0"/>
              <a:t>блок</a:t>
            </a:r>
            <a:r>
              <a:rPr lang="ru-RU" sz="1200" dirty="0"/>
              <a:t>:</a:t>
            </a:r>
          </a:p>
          <a:p>
            <a:pPr marL="274320" lvl="1" indent="0">
              <a:buNone/>
            </a:pPr>
            <a:r>
              <a:rPr lang="ru-RU" sz="1100" dirty="0"/>
              <a:t>В этом блоке </a:t>
            </a:r>
            <a:r>
              <a:rPr lang="ru-RU" sz="1100" dirty="0" err="1"/>
              <a:t>декодировщик</a:t>
            </a:r>
            <a:r>
              <a:rPr lang="ru-RU" sz="1100" dirty="0"/>
              <a:t> получает информацию из кодировщика. Для этого запросы (</a:t>
            </a:r>
            <a:r>
              <a:rPr lang="ru-RU" sz="1100" dirty="0" err="1"/>
              <a:t>query</a:t>
            </a:r>
            <a:r>
              <a:rPr lang="ru-RU" sz="1100" dirty="0"/>
              <a:t>) берутся из выходной последовательности, а ключи (</a:t>
            </a:r>
            <a:r>
              <a:rPr lang="ru-RU" sz="1100" dirty="0" err="1"/>
              <a:t>key</a:t>
            </a:r>
            <a:r>
              <a:rPr lang="ru-RU" sz="1100" dirty="0"/>
              <a:t>) и значения (</a:t>
            </a:r>
            <a:r>
              <a:rPr lang="ru-RU" sz="1100" dirty="0" err="1"/>
              <a:t>value</a:t>
            </a:r>
            <a:r>
              <a:rPr lang="ru-RU" sz="1100" dirty="0"/>
              <a:t>) — из входной (то есть из результатов работы кодировщика</a:t>
            </a:r>
            <a:r>
              <a:rPr lang="ru-RU" sz="1100" dirty="0" smtClean="0"/>
              <a:t>).</a:t>
            </a:r>
            <a:r>
              <a:rPr lang="ru-RU" sz="1100" dirty="0"/>
              <a:t> </a:t>
            </a:r>
          </a:p>
          <a:p>
            <a:pPr marL="0" indent="0">
              <a:buNone/>
            </a:pPr>
            <a:r>
              <a:rPr lang="ru-RU" sz="1200" dirty="0" smtClean="0"/>
              <a:t>2. Первый </a:t>
            </a:r>
            <a:r>
              <a:rPr lang="ru-RU" sz="1200" dirty="0" err="1" smtClean="0"/>
              <a:t>Multi-Head</a:t>
            </a:r>
            <a:r>
              <a:rPr lang="ru-RU" sz="1200" dirty="0" smtClean="0"/>
              <a:t> </a:t>
            </a:r>
            <a:r>
              <a:rPr lang="ru-RU" sz="1200" dirty="0" err="1" smtClean="0"/>
              <a:t>Attention</a:t>
            </a:r>
            <a:r>
              <a:rPr lang="ru-RU" sz="1200" dirty="0" smtClean="0"/>
              <a:t> блок </a:t>
            </a:r>
            <a:r>
              <a:rPr lang="ru-RU" sz="1200" b="1" dirty="0" smtClean="0"/>
              <a:t>маскированный</a:t>
            </a:r>
            <a:r>
              <a:rPr lang="ru-RU" sz="1200" dirty="0" smtClean="0"/>
              <a:t> (</a:t>
            </a:r>
            <a:r>
              <a:rPr lang="ru-RU" sz="1200" dirty="0" err="1" smtClean="0"/>
              <a:t>Masked</a:t>
            </a:r>
            <a:r>
              <a:rPr lang="ru-RU" sz="1200" dirty="0" smtClean="0"/>
              <a:t>). Объясним, что это такое.</a:t>
            </a:r>
          </a:p>
          <a:p>
            <a:pPr marL="274320" lvl="1" indent="0">
              <a:buNone/>
            </a:pPr>
            <a:r>
              <a:rPr lang="ru-RU" sz="1100" dirty="0"/>
              <a:t>На этапе генерации текста </a:t>
            </a:r>
            <a:r>
              <a:rPr lang="ru-RU" sz="1100" dirty="0" err="1"/>
              <a:t>декодировщиком</a:t>
            </a:r>
            <a:r>
              <a:rPr lang="ru-RU" sz="1100" dirty="0"/>
              <a:t> мы не можем смотреть на весь выходной текст (так как следующие за текущим </a:t>
            </a:r>
            <a:r>
              <a:rPr lang="ru-RU" sz="1100" dirty="0" err="1"/>
              <a:t>токены</a:t>
            </a:r>
            <a:r>
              <a:rPr lang="ru-RU" sz="1100" dirty="0"/>
              <a:t> еще не сгенерированы), мы генерируем по одному </a:t>
            </a:r>
            <a:r>
              <a:rPr lang="ru-RU" sz="1100" dirty="0" err="1"/>
              <a:t>токену</a:t>
            </a:r>
            <a:r>
              <a:rPr lang="ru-RU" sz="1100" dirty="0"/>
              <a:t> за шаг, и доступ к последующим шагам на этапе обучения приведёт к утечке информации в кодировщике, а значит, к переобучению модели.</a:t>
            </a:r>
          </a:p>
          <a:p>
            <a:pPr marL="274320" lvl="1" indent="0">
              <a:buNone/>
            </a:pPr>
            <a:r>
              <a:rPr lang="ru-RU" sz="1100" dirty="0"/>
              <a:t>Чтобы избежать этой проблемы, при обучении к вниманию нужно применять </a:t>
            </a:r>
            <a:r>
              <a:rPr lang="ru-RU" sz="1100" i="1" dirty="0"/>
              <a:t>маску</a:t>
            </a:r>
            <a:r>
              <a:rPr lang="ru-RU" sz="1100" dirty="0"/>
              <a:t>, вручную обращая в −∞ веса до применения нормализации </a:t>
            </a:r>
            <a:r>
              <a:rPr lang="ru-RU" sz="1100" dirty="0" err="1"/>
              <a:t>softmax</a:t>
            </a:r>
            <a:r>
              <a:rPr lang="ru-RU" sz="1100" dirty="0"/>
              <a:t> для </a:t>
            </a:r>
            <a:r>
              <a:rPr lang="ru-RU" sz="1100" dirty="0" err="1"/>
              <a:t>токенов</a:t>
            </a:r>
            <a:r>
              <a:rPr lang="ru-RU" sz="1100" dirty="0"/>
              <a:t> из будущего, чтобы после </a:t>
            </a:r>
            <a:r>
              <a:rPr lang="ru-RU" sz="1100" dirty="0" err="1"/>
              <a:t>softmax</a:t>
            </a:r>
            <a:r>
              <a:rPr lang="ru-RU" sz="1100" dirty="0"/>
              <a:t> их вероятности стали нулевыми:</a:t>
            </a:r>
          </a:p>
          <a:p>
            <a:pPr marL="0" indent="0" algn="just">
              <a:buNone/>
            </a:pP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044" y="751626"/>
            <a:ext cx="2806840" cy="34664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150"/>
          <a:stretch/>
        </p:blipFill>
        <p:spPr>
          <a:xfrm>
            <a:off x="6824749" y="4340115"/>
            <a:ext cx="4436135" cy="2423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122" y="1882702"/>
            <a:ext cx="1834484" cy="176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689145"/>
            <a:ext cx="10388260" cy="2630145"/>
          </a:xfrm>
        </p:spPr>
        <p:txBody>
          <a:bodyPr>
            <a:normAutofit/>
          </a:bodyPr>
          <a:lstStyle/>
          <a:p>
            <a:r>
              <a:rPr lang="en-US" b="1" dirty="0"/>
              <a:t>Add &amp; Norm </a:t>
            </a:r>
            <a:r>
              <a:rPr lang="ru-RU" b="1" dirty="0"/>
              <a:t>слой</a:t>
            </a:r>
            <a:endParaRPr lang="en-US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941000"/>
            <a:ext cx="6108673" cy="56925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400" dirty="0"/>
              <a:t>Add &amp; Norm - </a:t>
            </a:r>
            <a:r>
              <a:rPr lang="ru-RU" sz="1400" dirty="0"/>
              <a:t>это сокращение от слоя </a:t>
            </a:r>
            <a:r>
              <a:rPr lang="en-US" sz="1400" dirty="0"/>
              <a:t>Layer </a:t>
            </a:r>
            <a:r>
              <a:rPr lang="en-US" sz="1400" dirty="0" err="1"/>
              <a:t>Normalisation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en-US" sz="1400" dirty="0"/>
              <a:t>Residual Connection.</a:t>
            </a:r>
          </a:p>
          <a:p>
            <a:pPr lvl="1" algn="just"/>
            <a:r>
              <a:rPr lang="en-US" sz="1200" dirty="0"/>
              <a:t>1. </a:t>
            </a:r>
            <a:r>
              <a:rPr lang="en-US" sz="1200" b="1" i="1" dirty="0"/>
              <a:t>Layer Normalization</a:t>
            </a:r>
            <a:r>
              <a:rPr lang="en-US" sz="1200" dirty="0"/>
              <a:t> </a:t>
            </a:r>
            <a:r>
              <a:rPr lang="ru-RU" sz="1200" dirty="0"/>
              <a:t>слой - это вариант </a:t>
            </a:r>
            <a:r>
              <a:rPr lang="en-US" sz="1200" dirty="0"/>
              <a:t>Batch Normalization. </a:t>
            </a:r>
            <a:r>
              <a:rPr lang="ru-RU" sz="1200" dirty="0"/>
              <a:t>Эти слои нужны для снижения переобучения и ускорения обучения моделей. Про эти слои вы узнаете в следующем уроке этого модуля</a:t>
            </a:r>
            <a:r>
              <a:rPr lang="ru-RU" sz="1200" dirty="0" smtClean="0"/>
              <a:t>.</a:t>
            </a:r>
          </a:p>
          <a:p>
            <a:pPr lvl="1" algn="just"/>
            <a:r>
              <a:rPr lang="ru-RU" sz="1200" dirty="0"/>
              <a:t>2. Сокращение </a:t>
            </a:r>
            <a:r>
              <a:rPr lang="ru-RU" sz="1200" dirty="0" err="1"/>
              <a:t>Add</a:t>
            </a:r>
            <a:r>
              <a:rPr lang="ru-RU" sz="1200" dirty="0"/>
              <a:t> означает </a:t>
            </a:r>
            <a:r>
              <a:rPr lang="ru-RU" sz="1200" b="1" i="1" dirty="0" err="1"/>
              <a:t>Residual</a:t>
            </a:r>
            <a:r>
              <a:rPr lang="ru-RU" sz="1200" b="1" i="1" dirty="0"/>
              <a:t> </a:t>
            </a:r>
            <a:r>
              <a:rPr lang="ru-RU" sz="1200" b="1" i="1" dirty="0" err="1"/>
              <a:t>Connection</a:t>
            </a:r>
            <a:r>
              <a:rPr lang="ru-RU" sz="1200" dirty="0"/>
              <a:t> в нейронной сети.</a:t>
            </a:r>
          </a:p>
          <a:p>
            <a:pPr marL="0" indent="0" algn="just">
              <a:buNone/>
            </a:pPr>
            <a:r>
              <a:rPr lang="ru-RU" sz="1400" dirty="0"/>
              <a:t>В классической архитектуре нейронной сети, когда данные проходят через несколько слоев, могут возникать проблемы, связанные с затуханием градиента (</a:t>
            </a:r>
            <a:r>
              <a:rPr lang="ru-RU" sz="1400" dirty="0" err="1"/>
              <a:t>vanishing</a:t>
            </a:r>
            <a:r>
              <a:rPr lang="ru-RU" sz="1400" dirty="0"/>
              <a:t> </a:t>
            </a:r>
            <a:r>
              <a:rPr lang="ru-RU" sz="1400" dirty="0" err="1"/>
              <a:t>gradient</a:t>
            </a:r>
            <a:r>
              <a:rPr lang="ru-RU" sz="1400" dirty="0"/>
              <a:t> </a:t>
            </a:r>
            <a:r>
              <a:rPr lang="ru-RU" sz="1400" dirty="0" err="1"/>
              <a:t>problem</a:t>
            </a:r>
            <a:r>
              <a:rPr lang="ru-RU" sz="1400" dirty="0"/>
              <a:t>), особенно в случае очень глубоких сетей. Это происходит потому, что градиенты могут становиться крайне малыми и, в конечном итоге, не способны эффективно обучать более ранние слои сети.</a:t>
            </a:r>
          </a:p>
          <a:p>
            <a:pPr marL="0" indent="0" algn="just">
              <a:buNone/>
            </a:pPr>
            <a:r>
              <a:rPr lang="ru-RU" sz="1400" dirty="0" err="1"/>
              <a:t>Residual</a:t>
            </a:r>
            <a:r>
              <a:rPr lang="ru-RU" sz="1400" dirty="0"/>
              <a:t> </a:t>
            </a:r>
            <a:r>
              <a:rPr lang="ru-RU" sz="1400" dirty="0" err="1"/>
              <a:t>connections</a:t>
            </a:r>
            <a:r>
              <a:rPr lang="ru-RU" sz="1400" dirty="0"/>
              <a:t> решают эту проблему, предоставляя "короткий путь" для градиентов. Они позволяют градиентам легко протекать назад через сеть, минуя несколько слоев, благодаря прямым соединениям, которые обеспечивают обучение параметров и активаций на более глубоких уровнях сети. Этот подход помогает уменьшить затухание градиента и облегчает обучение глубоких моделей.</a:t>
            </a:r>
          </a:p>
          <a:p>
            <a:pPr marL="0" indent="0" algn="just">
              <a:buNone/>
            </a:pPr>
            <a:r>
              <a:rPr lang="ru-RU" sz="1400" dirty="0" err="1"/>
              <a:t>Residual</a:t>
            </a:r>
            <a:r>
              <a:rPr lang="ru-RU" sz="1400" dirty="0"/>
              <a:t> </a:t>
            </a:r>
            <a:r>
              <a:rPr lang="ru-RU" sz="1400" dirty="0" err="1"/>
              <a:t>Connection</a:t>
            </a:r>
            <a:r>
              <a:rPr lang="ru-RU" sz="1400" dirty="0"/>
              <a:t> состоит в добавлении к выходу из слоя (или группы слоев) исходного входного сигнала: </a:t>
            </a:r>
            <a:r>
              <a:rPr lang="ru-RU" sz="1400" dirty="0" err="1"/>
              <a:t>x+F</a:t>
            </a:r>
            <a:r>
              <a:rPr lang="ru-RU" sz="1400" dirty="0"/>
              <a:t>(x</a:t>
            </a:r>
            <a:r>
              <a:rPr lang="ru-RU" sz="1400" dirty="0" smtClean="0"/>
              <a:t>). </a:t>
            </a:r>
            <a:r>
              <a:rPr lang="ru-RU" sz="1400" dirty="0"/>
              <a:t>При подсчете градиента от этого выражения ему сложнее будет затухнуть, так как даже если F′(x)≈</a:t>
            </a:r>
            <a:r>
              <a:rPr lang="ru-RU" sz="1400" dirty="0" smtClean="0"/>
              <a:t>0, </a:t>
            </a:r>
            <a:r>
              <a:rPr lang="ru-RU" sz="1400" dirty="0"/>
              <a:t>то x′=</a:t>
            </a:r>
            <a:r>
              <a:rPr lang="ru-RU" sz="1400" dirty="0" smtClean="0"/>
              <a:t>1.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676" y="941001"/>
            <a:ext cx="4491379" cy="28244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676" y="3787278"/>
            <a:ext cx="4491379" cy="272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1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012" y="85847"/>
            <a:ext cx="9692640" cy="1325562"/>
          </a:xfrm>
        </p:spPr>
        <p:txBody>
          <a:bodyPr/>
          <a:lstStyle/>
          <a:p>
            <a:r>
              <a:rPr lang="ru-RU" b="1" dirty="0"/>
              <a:t>Как будем искать </a:t>
            </a:r>
            <a:r>
              <a:rPr lang="en-US" b="1" dirty="0"/>
              <a:t>word2vec-</a:t>
            </a:r>
            <a:r>
              <a:rPr lang="ru-RU" b="1" dirty="0"/>
              <a:t>векторы?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6012" y="1525709"/>
            <a:ext cx="4529058" cy="43513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Будем решать вспомогательную задачу: </a:t>
            </a:r>
            <a:r>
              <a:rPr lang="ru-RU" b="1" i="1" dirty="0"/>
              <a:t>научим нейронную сеть по контексту предсказывать слово, стоящее внутри контекста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/>
              <a:t>Ответ может быть, например, таким (с вероятностями):</a:t>
            </a:r>
          </a:p>
          <a:p>
            <a:pPr marL="0" indent="0" algn="just">
              <a:buNone/>
            </a:pPr>
            <a:r>
              <a:rPr lang="ru-RU" dirty="0" err="1"/>
              <a:t>loves</a:t>
            </a:r>
            <a:r>
              <a:rPr lang="ru-RU" dirty="0"/>
              <a:t> - 0.7</a:t>
            </a:r>
          </a:p>
          <a:p>
            <a:pPr marL="0" indent="0" algn="just">
              <a:buNone/>
            </a:pPr>
            <a:r>
              <a:rPr lang="ru-RU" dirty="0" err="1"/>
              <a:t>needs</a:t>
            </a:r>
            <a:r>
              <a:rPr lang="ru-RU" dirty="0"/>
              <a:t> - 0.25</a:t>
            </a:r>
          </a:p>
          <a:p>
            <a:pPr marL="0" indent="0" algn="just">
              <a:buNone/>
            </a:pPr>
            <a:r>
              <a:rPr lang="ru-RU" dirty="0" err="1"/>
              <a:t>holds</a:t>
            </a:r>
            <a:r>
              <a:rPr lang="ru-RU" dirty="0"/>
              <a:t> - 0.05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070" y="2211509"/>
            <a:ext cx="5268060" cy="2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6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689145"/>
            <a:ext cx="10388260" cy="2630145"/>
          </a:xfrm>
        </p:spPr>
        <p:txBody>
          <a:bodyPr>
            <a:normAutofit/>
          </a:bodyPr>
          <a:lstStyle/>
          <a:p>
            <a:r>
              <a:rPr lang="en-US" b="1" dirty="0"/>
              <a:t>Positional Encoding</a:t>
            </a:r>
            <a:endParaRPr lang="en-US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1298447"/>
            <a:ext cx="10267542" cy="56925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Мы избавились от </a:t>
            </a:r>
            <a:r>
              <a:rPr lang="ru-RU" dirty="0" err="1"/>
              <a:t>рекуррентности</a:t>
            </a:r>
            <a:r>
              <a:rPr lang="ru-RU" dirty="0"/>
              <a:t>, используя </a:t>
            </a:r>
            <a:r>
              <a:rPr lang="ru-RU" dirty="0" err="1"/>
              <a:t>трансформеры</a:t>
            </a:r>
            <a:r>
              <a:rPr lang="ru-RU" dirty="0"/>
              <a:t>. Но как мы теперь зафиксируем порядок слов в тексте? Порядок очень важен, так как именно он формирует структуру и смысл текста. Нам необходимо каким-либо образом дать сети информацию о порядке слов (</a:t>
            </a:r>
            <a:r>
              <a:rPr lang="ru-RU" dirty="0" err="1"/>
              <a:t>токенов</a:t>
            </a:r>
            <a:r>
              <a:rPr lang="ru-RU" dirty="0"/>
              <a:t>) в тексте. Для этого существует подход </a:t>
            </a:r>
            <a:r>
              <a:rPr lang="ru-RU" i="1" dirty="0" err="1"/>
              <a:t>positional</a:t>
            </a:r>
            <a:r>
              <a:rPr lang="ru-RU" i="1" dirty="0"/>
              <a:t> </a:t>
            </a:r>
            <a:r>
              <a:rPr lang="ru-RU" i="1" dirty="0" err="1"/>
              <a:t>encoding</a:t>
            </a:r>
            <a:r>
              <a:rPr lang="ru-RU" i="1" dirty="0"/>
              <a:t> (позиционные </a:t>
            </a:r>
            <a:r>
              <a:rPr lang="ru-RU" i="1" dirty="0" err="1"/>
              <a:t>эмбеддинги</a:t>
            </a:r>
            <a:r>
              <a:rPr lang="ru-RU" i="1" dirty="0"/>
              <a:t>)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r>
              <a:rPr lang="ru-RU" b="1" dirty="0"/>
              <a:t>Позиционные </a:t>
            </a:r>
            <a:r>
              <a:rPr lang="ru-RU" b="1" dirty="0" err="1"/>
              <a:t>эмбеддинги</a:t>
            </a:r>
            <a:r>
              <a:rPr lang="ru-RU" dirty="0"/>
              <a:t> - это вспомогательные представления, которые прибавляются к обычным </a:t>
            </a:r>
            <a:r>
              <a:rPr lang="ru-RU" dirty="0" err="1"/>
              <a:t>эмбеддингам</a:t>
            </a:r>
            <a:r>
              <a:rPr lang="ru-RU" dirty="0"/>
              <a:t> </a:t>
            </a:r>
            <a:r>
              <a:rPr lang="ru-RU" dirty="0" err="1"/>
              <a:t>токенов</a:t>
            </a:r>
            <a:r>
              <a:rPr lang="ru-RU" dirty="0"/>
              <a:t> входной последовательности и позволяют слоям внимания понимать позицию </a:t>
            </a:r>
            <a:r>
              <a:rPr lang="ru-RU" dirty="0" err="1"/>
              <a:t>токенов</a:t>
            </a:r>
            <a:r>
              <a:rPr lang="ru-RU" dirty="0"/>
              <a:t> в тексте, а значит, различать одинаковые </a:t>
            </a:r>
            <a:r>
              <a:rPr lang="ru-RU" dirty="0" err="1"/>
              <a:t>токены</a:t>
            </a:r>
            <a:r>
              <a:rPr lang="ru-RU" dirty="0"/>
              <a:t> на разных местах.</a:t>
            </a:r>
          </a:p>
          <a:p>
            <a:pPr marL="0" indent="0" algn="just">
              <a:buNone/>
            </a:pPr>
            <a:r>
              <a:rPr lang="ru-RU" dirty="0"/>
              <a:t>Позиционные </a:t>
            </a:r>
            <a:r>
              <a:rPr lang="ru-RU" dirty="0" err="1"/>
              <a:t>эмбеддинги</a:t>
            </a:r>
            <a:r>
              <a:rPr lang="ru-RU" dirty="0"/>
              <a:t> могут быть:</a:t>
            </a:r>
          </a:p>
          <a:p>
            <a:pPr lvl="1" algn="just"/>
            <a:r>
              <a:rPr lang="ru-RU" dirty="0"/>
              <a:t>фиксированными, то есть, заданными по формуле</a:t>
            </a:r>
          </a:p>
          <a:p>
            <a:pPr lvl="1" algn="just"/>
            <a:r>
              <a:rPr lang="ru-RU" dirty="0"/>
              <a:t>обучаемыми - как и другие слои в нейронной сети</a:t>
            </a:r>
          </a:p>
          <a:p>
            <a:pPr marL="0" indent="0" algn="just">
              <a:buNone/>
            </a:pPr>
            <a:r>
              <a:rPr lang="ru-RU" dirty="0"/>
              <a:t>Практика показывает, что вполне хорошо работают и фиксированные </a:t>
            </a:r>
            <a:r>
              <a:rPr lang="ru-RU" dirty="0" err="1"/>
              <a:t>эмбеддинги</a:t>
            </a:r>
            <a:r>
              <a:rPr lang="ru-RU" dirty="0"/>
              <a:t> (и не надо ничего дополнительно обучать), поэтому подробнее рассмотрим их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45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689145"/>
            <a:ext cx="10388260" cy="2630145"/>
          </a:xfrm>
        </p:spPr>
        <p:txBody>
          <a:bodyPr>
            <a:normAutofit/>
          </a:bodyPr>
          <a:lstStyle/>
          <a:p>
            <a:r>
              <a:rPr lang="en-US" b="1" dirty="0"/>
              <a:t>Positional Encoding</a:t>
            </a:r>
            <a:endParaRPr lang="en-US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1015815"/>
            <a:ext cx="5645666" cy="56925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Фиксированные </a:t>
            </a:r>
            <a:r>
              <a:rPr lang="ru-RU" sz="1600" dirty="0" err="1"/>
              <a:t>эмбеддинги</a:t>
            </a:r>
            <a:r>
              <a:rPr lang="ru-RU" sz="1600" dirty="0"/>
              <a:t> задаются формулами</a:t>
            </a:r>
            <a:r>
              <a:rPr lang="ru-RU" sz="1600" dirty="0" smtClean="0"/>
              <a:t>:</a:t>
            </a:r>
          </a:p>
          <a:p>
            <a:pPr marL="0" indent="0" algn="just">
              <a:buNone/>
            </a:pP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Здесь:</a:t>
            </a:r>
            <a:endParaRPr lang="ru-RU" sz="1600" dirty="0"/>
          </a:p>
          <a:p>
            <a:pPr lvl="1" algn="just"/>
            <a:r>
              <a:rPr lang="ru-RU" sz="1400" dirty="0" err="1" smtClean="0"/>
              <a:t>dmodel</a:t>
            </a:r>
            <a:r>
              <a:rPr lang="ru-RU" sz="1400" dirty="0" smtClean="0"/>
              <a:t>​</a:t>
            </a:r>
            <a:r>
              <a:rPr lang="ru-RU" sz="1400" dirty="0"/>
              <a:t> ​- это размерность (</a:t>
            </a:r>
            <a:r>
              <a:rPr lang="ru-RU" sz="1400" dirty="0" err="1"/>
              <a:t>dimension</a:t>
            </a:r>
            <a:r>
              <a:rPr lang="ru-RU" sz="1400" dirty="0"/>
              <a:t>) модели, которая обычно соответствует </a:t>
            </a:r>
            <a:r>
              <a:rPr lang="ru-RU" sz="1400" i="1" dirty="0"/>
              <a:t>размерности </a:t>
            </a:r>
            <a:r>
              <a:rPr lang="ru-RU" sz="1400" i="1" dirty="0" err="1"/>
              <a:t>эмбеддингов</a:t>
            </a:r>
            <a:r>
              <a:rPr lang="ru-RU" sz="1400" dirty="0"/>
              <a:t> </a:t>
            </a:r>
            <a:r>
              <a:rPr lang="ru-RU" sz="1400" dirty="0" err="1"/>
              <a:t>токенов</a:t>
            </a:r>
            <a:r>
              <a:rPr lang="ru-RU" sz="1400" dirty="0"/>
              <a:t>. Размерность модели определяет, сколько измерений будет в позиционном кодировании. Так как мы используем две компоненты (синус и косинус) для каждой позиции и каждой размерности, общее количество измерений равно размерности модели.</a:t>
            </a:r>
          </a:p>
          <a:p>
            <a:pPr lvl="1" algn="just"/>
            <a:r>
              <a:rPr lang="ru-RU" sz="1400" i="1" dirty="0" smtClean="0"/>
              <a:t>i</a:t>
            </a:r>
            <a:r>
              <a:rPr lang="ru-RU" sz="1400" dirty="0"/>
              <a:t> принимает значения от </a:t>
            </a:r>
            <a:r>
              <a:rPr lang="ru-RU" sz="1400" dirty="0" smtClean="0"/>
              <a:t>0</a:t>
            </a:r>
            <a:r>
              <a:rPr lang="ru-RU" sz="1400" dirty="0"/>
              <a:t> до </a:t>
            </a:r>
            <a:r>
              <a:rPr lang="ru-RU" sz="1400" i="1" dirty="0" err="1" smtClean="0"/>
              <a:t>dmodel</a:t>
            </a:r>
            <a:r>
              <a:rPr lang="ru-RU" sz="1400" dirty="0"/>
              <a:t>​/2−1. Мы делим размерность модели пополам, так как каждая позиционная компонента (синус и косинус) имеет свою собственную размерность.</a:t>
            </a:r>
          </a:p>
          <a:p>
            <a:pPr lvl="1" algn="just"/>
            <a:r>
              <a:rPr lang="ru-RU" sz="1400" i="1" dirty="0" err="1" smtClean="0"/>
              <a:t>pos</a:t>
            </a:r>
            <a:r>
              <a:rPr lang="ru-RU" sz="1400" dirty="0"/>
              <a:t> - позиция в последовательности (номер </a:t>
            </a:r>
            <a:r>
              <a:rPr lang="ru-RU" sz="1400" dirty="0" err="1"/>
              <a:t>токена</a:t>
            </a:r>
            <a:r>
              <a:rPr lang="ru-RU" sz="1400" dirty="0"/>
              <a:t> в предложении),</a:t>
            </a:r>
          </a:p>
          <a:p>
            <a:pPr lvl="1" algn="just"/>
            <a:r>
              <a:rPr lang="ru-RU" sz="1400" dirty="0"/>
              <a:t>PE(pos,2i</a:t>
            </a:r>
            <a:r>
              <a:rPr lang="ru-RU" sz="1400" dirty="0" smtClean="0"/>
              <a:t>)​</a:t>
            </a:r>
            <a:r>
              <a:rPr lang="ru-RU" sz="1400" dirty="0"/>
              <a:t> и PE(pos,2i+1</a:t>
            </a:r>
            <a:r>
              <a:rPr lang="ru-RU" sz="1400" dirty="0" smtClean="0"/>
              <a:t>)</a:t>
            </a:r>
            <a:r>
              <a:rPr lang="ru-RU" sz="1400" i="1" dirty="0" smtClean="0"/>
              <a:t> </a:t>
            </a:r>
            <a:r>
              <a:rPr lang="ru-RU" sz="1400" dirty="0" smtClean="0"/>
              <a:t>​</a:t>
            </a:r>
            <a:r>
              <a:rPr lang="ru-RU" sz="1400" dirty="0"/>
              <a:t> - компоненты позиционного кодирования для позиции </a:t>
            </a:r>
            <a:r>
              <a:rPr lang="ru-RU" sz="1400" dirty="0" err="1"/>
              <a:t>pos</a:t>
            </a:r>
            <a:r>
              <a:rPr lang="ru-RU" sz="1400" i="1" dirty="0" err="1"/>
              <a:t>pos</a:t>
            </a:r>
            <a:r>
              <a:rPr lang="ru-RU" sz="1400" dirty="0"/>
              <a:t> и четной или нечетной размерности </a:t>
            </a:r>
            <a:r>
              <a:rPr lang="ru-RU" sz="1400" dirty="0" smtClean="0"/>
              <a:t>2</a:t>
            </a:r>
            <a:r>
              <a:rPr lang="ru-RU" sz="1400" i="1" dirty="0" smtClean="0"/>
              <a:t>i</a:t>
            </a:r>
            <a:r>
              <a:rPr lang="ru-RU" sz="1400" dirty="0"/>
              <a:t> / </a:t>
            </a:r>
            <a:r>
              <a:rPr lang="ru-RU" sz="1400" dirty="0" smtClean="0"/>
              <a:t>2i+1.</a:t>
            </a:r>
            <a:endParaRPr lang="ru-RU" sz="1400" dirty="0"/>
          </a:p>
          <a:p>
            <a:pPr marL="0" indent="0" algn="just">
              <a:buNone/>
            </a:pPr>
            <a:r>
              <a:rPr lang="ru-RU" sz="1600" dirty="0"/>
              <a:t>Чтобы лучше разобраться в </a:t>
            </a:r>
            <a:r>
              <a:rPr lang="ru-RU" sz="1600" dirty="0" err="1"/>
              <a:t>positional</a:t>
            </a:r>
            <a:r>
              <a:rPr lang="ru-RU" sz="1600" dirty="0"/>
              <a:t> </a:t>
            </a:r>
            <a:r>
              <a:rPr lang="ru-RU" sz="1600" dirty="0" err="1"/>
              <a:t>encoding</a:t>
            </a:r>
            <a:r>
              <a:rPr lang="ru-RU" sz="1600" dirty="0"/>
              <a:t>, на следующем шаге разберем пример.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02" y="1293962"/>
            <a:ext cx="3172268" cy="7621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669" y="2056068"/>
            <a:ext cx="5077647" cy="251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4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198694"/>
            <a:ext cx="10388260" cy="2630145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Пример вычисления </a:t>
            </a:r>
            <a:r>
              <a:rPr lang="en-US" b="1" dirty="0"/>
              <a:t>positional encoding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1431451"/>
            <a:ext cx="10284168" cy="5276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Давайте возьмем небольшой пример текста: </a:t>
            </a:r>
            <a:r>
              <a:rPr lang="ru-RU" b="1" i="1" dirty="0"/>
              <a:t>"Я ем яблоко".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Предположим, что размерность модели </a:t>
            </a:r>
            <a:r>
              <a:rPr lang="ru-RU" i="1" dirty="0" err="1" smtClean="0"/>
              <a:t>d</a:t>
            </a:r>
            <a:r>
              <a:rPr lang="ru-RU" dirty="0" err="1" smtClean="0"/>
              <a:t>model</a:t>
            </a:r>
            <a:r>
              <a:rPr lang="ru-RU" dirty="0"/>
              <a:t>​ равна 4. Для упрощения расчетов, давайте рассмотрим только один </a:t>
            </a:r>
            <a:r>
              <a:rPr lang="ru-RU" dirty="0" err="1"/>
              <a:t>токен</a:t>
            </a:r>
            <a:r>
              <a:rPr lang="ru-RU" dirty="0"/>
              <a:t> "ем" с позицией </a:t>
            </a:r>
            <a:r>
              <a:rPr lang="ru-RU" i="1" dirty="0" err="1" smtClean="0"/>
              <a:t>pos</a:t>
            </a:r>
            <a:r>
              <a:rPr lang="ru-RU" dirty="0" smtClean="0"/>
              <a:t>=2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Формулы для синусоидального позиционного кодирования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Теперь вычислим позиционное кодирование для </a:t>
            </a:r>
            <a:r>
              <a:rPr lang="ru-RU" dirty="0" err="1"/>
              <a:t>токена</a:t>
            </a:r>
            <a:r>
              <a:rPr lang="ru-RU" dirty="0"/>
              <a:t> "ем" с позицией </a:t>
            </a:r>
            <a:r>
              <a:rPr lang="ru-RU" i="1" dirty="0" err="1" smtClean="0"/>
              <a:t>pos</a:t>
            </a:r>
            <a:r>
              <a:rPr lang="ru-RU" dirty="0" smtClean="0"/>
              <a:t>=2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1. Вычисляем </a:t>
            </a:r>
            <a:r>
              <a:rPr lang="ru-RU" i="1" dirty="0" smtClean="0"/>
              <a:t>i</a:t>
            </a:r>
            <a:r>
              <a:rPr lang="ru-RU" dirty="0"/>
              <a:t>, где </a:t>
            </a:r>
            <a:r>
              <a:rPr lang="ru-RU" i="1" dirty="0" smtClean="0"/>
              <a:t>i</a:t>
            </a:r>
            <a:r>
              <a:rPr lang="ru-RU" dirty="0"/>
              <a:t> принимает значения от 0 </a:t>
            </a:r>
            <a:r>
              <a:rPr lang="ru-RU" dirty="0" smtClean="0"/>
              <a:t>до </a:t>
            </a:r>
            <a:r>
              <a:rPr lang="ru-RU" i="1" dirty="0" err="1" smtClean="0"/>
              <a:t>d</a:t>
            </a:r>
            <a:r>
              <a:rPr lang="ru-RU" dirty="0" err="1" smtClean="0"/>
              <a:t>model</a:t>
            </a:r>
            <a:r>
              <a:rPr lang="en-US" dirty="0" smtClean="0"/>
              <a:t>/</a:t>
            </a:r>
            <a:r>
              <a:rPr lang="ru-RU" dirty="0" smtClean="0"/>
              <a:t>2​​−</a:t>
            </a:r>
            <a:r>
              <a:rPr lang="ru-RU" dirty="0"/>
              <a:t>1, так как </a:t>
            </a:r>
            <a:r>
              <a:rPr lang="ru-RU" i="1" dirty="0" err="1" smtClean="0"/>
              <a:t>d</a:t>
            </a:r>
            <a:r>
              <a:rPr lang="ru-RU" dirty="0" err="1" smtClean="0"/>
              <a:t>model</a:t>
            </a:r>
            <a:r>
              <a:rPr lang="ru-RU" dirty="0"/>
              <a:t>​=4, </a:t>
            </a:r>
            <a:r>
              <a:rPr lang="ru-RU" i="1" dirty="0" smtClean="0"/>
              <a:t>i</a:t>
            </a:r>
            <a:r>
              <a:rPr lang="ru-RU" dirty="0"/>
              <a:t> примет значения от 0 до 1.</a:t>
            </a:r>
          </a:p>
          <a:p>
            <a:pPr marL="0" indent="0">
              <a:buNone/>
            </a:pPr>
            <a:r>
              <a:rPr lang="ru-RU" dirty="0"/>
              <a:t>2. Для </a:t>
            </a:r>
            <a:r>
              <a:rPr lang="ru-RU" dirty="0" smtClean="0"/>
              <a:t>i=0: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611" y="2987148"/>
            <a:ext cx="3238952" cy="9335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478" y="5560135"/>
            <a:ext cx="4239217" cy="99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9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473014"/>
            <a:ext cx="10388260" cy="2630145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Byte Pair Encoding (BPE)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095" y="1256884"/>
            <a:ext cx="10284168" cy="52769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В </a:t>
            </a:r>
            <a:r>
              <a:rPr lang="ru-RU" dirty="0" err="1"/>
              <a:t>трансформерах</a:t>
            </a:r>
            <a:r>
              <a:rPr lang="ru-RU" dirty="0"/>
              <a:t> (и не только) для кодирования текстов используется </a:t>
            </a:r>
            <a:r>
              <a:rPr lang="ru-RU" dirty="0" err="1"/>
              <a:t>Byte</a:t>
            </a:r>
            <a:r>
              <a:rPr lang="ru-RU" dirty="0"/>
              <a:t> </a:t>
            </a:r>
            <a:r>
              <a:rPr lang="ru-RU" dirty="0" err="1"/>
              <a:t>Pair</a:t>
            </a:r>
            <a:r>
              <a:rPr lang="ru-RU" dirty="0"/>
              <a:t> </a:t>
            </a:r>
            <a:r>
              <a:rPr lang="ru-RU" dirty="0" err="1"/>
              <a:t>Encoding</a:t>
            </a:r>
            <a:r>
              <a:rPr lang="ru-RU" dirty="0"/>
              <a:t> (BPE). Давайте разберемся что это и зачем это нужно.</a:t>
            </a:r>
          </a:p>
          <a:p>
            <a:pPr marL="0" indent="0" algn="just">
              <a:buNone/>
            </a:pPr>
            <a:r>
              <a:rPr lang="ru-RU" dirty="0"/>
              <a:t>Довольно часто в текстах встречаются новые слова (которых нет в изначальном словаре, на которых модель была обучена), или же новые формы слов, а также редкие </a:t>
            </a:r>
            <a:r>
              <a:rPr lang="ru-RU" dirty="0" err="1"/>
              <a:t>токены</a:t>
            </a:r>
            <a:r>
              <a:rPr lang="ru-RU" dirty="0"/>
              <a:t>. Такие слова и </a:t>
            </a:r>
            <a:r>
              <a:rPr lang="ru-RU" dirty="0" err="1"/>
              <a:t>токены</a:t>
            </a:r>
            <a:r>
              <a:rPr lang="ru-RU" dirty="0"/>
              <a:t> невозможно закодировать - им будет присвоена метка </a:t>
            </a:r>
            <a:r>
              <a:rPr lang="ru-RU" i="1" dirty="0"/>
              <a:t>UNK (</a:t>
            </a:r>
            <a:r>
              <a:rPr lang="ru-RU" i="1" dirty="0" err="1"/>
              <a:t>Unknown</a:t>
            </a:r>
            <a:r>
              <a:rPr lang="ru-RU" i="1" dirty="0"/>
              <a:t>),</a:t>
            </a:r>
            <a:r>
              <a:rPr lang="ru-RU" dirty="0"/>
              <a:t> и информацию об этих </a:t>
            </a:r>
            <a:r>
              <a:rPr lang="ru-RU" dirty="0" err="1"/>
              <a:t>токенах</a:t>
            </a:r>
            <a:r>
              <a:rPr lang="ru-RU" dirty="0"/>
              <a:t> мы потеряем. Но обычно новое или редкое слово можно разбить на кусочки, каждый из которых уже есть в нашем словаре - будем кодировать эти кусочки, и тогда можно будет кодировать любое слово/</a:t>
            </a:r>
            <a:r>
              <a:rPr lang="ru-RU" dirty="0" err="1"/>
              <a:t>токен</a:t>
            </a:r>
            <a:r>
              <a:rPr lang="ru-RU" dirty="0"/>
              <a:t>, и никакая информация о тексте не потеряется. Это мотивация BPE-кодировки.</a:t>
            </a:r>
          </a:p>
          <a:p>
            <a:pPr marL="0" indent="0" algn="just">
              <a:buNone/>
            </a:pPr>
            <a:r>
              <a:rPr lang="ru-RU" b="1" i="1" dirty="0" smtClean="0"/>
              <a:t>Что </a:t>
            </a:r>
            <a:r>
              <a:rPr lang="ru-RU" b="1" i="1" dirty="0"/>
              <a:t>такое BPE?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Идея состоит в том, что слова, которые часто встречаются в текстах, мы кодируем как есть (без разбиения), а слова, встречающиеся редко, будут разбиты на кусочки, и отдельные кусочки будут закодированы.</a:t>
            </a:r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367" y="5348538"/>
            <a:ext cx="2572109" cy="138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2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473014"/>
            <a:ext cx="10388260" cy="2630145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 Internal covariate shift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000" y="1157131"/>
            <a:ext cx="5712167" cy="533510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При обучении глубоких нейронных сетей возникает некоторая проблема: то, как изменяются веса при обучении (методом градиентного спуска) на одном слое влияет на изменение весов при обучении на предыдущем слое и так далее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dirty="0" smtClean="0"/>
              <a:t>Сигнал</a:t>
            </a:r>
            <a:r>
              <a:rPr lang="ru-RU" sz="1600" dirty="0"/>
              <a:t>, который идет от нейрона при обучении на различных </a:t>
            </a:r>
            <a:r>
              <a:rPr lang="ru-RU" sz="1600" dirty="0" err="1"/>
              <a:t>батчах</a:t>
            </a:r>
            <a:r>
              <a:rPr lang="ru-RU" sz="1600" dirty="0"/>
              <a:t> изначально имеет нормальное распределение с некоторым средним значением. </a:t>
            </a:r>
          </a:p>
          <a:p>
            <a:pPr marL="0" indent="0">
              <a:buNone/>
            </a:pPr>
            <a:r>
              <a:rPr lang="ru-RU" sz="1600" dirty="0"/>
              <a:t>При обучении мы ожидаем, что сигнал, идущий в и из каждого нейрона имеет некоторое симметричное (допустим, нормальное) распределение.</a:t>
            </a:r>
          </a:p>
          <a:p>
            <a:pPr marL="0" indent="0">
              <a:buNone/>
            </a:pPr>
            <a:r>
              <a:rPr lang="ru-RU" sz="1600" dirty="0"/>
              <a:t>Но так как изменение веса на одном слое (при обучении сети) влияет на изменение весов на соседних слоях, то распределение сигнала меняется - может измениться среднее значение, а также поменяется разброс.</a:t>
            </a:r>
          </a:p>
          <a:p>
            <a:pPr marL="0" indent="0">
              <a:buNone/>
            </a:pPr>
            <a:r>
              <a:rPr lang="ru-RU" sz="1600" dirty="0"/>
              <a:t>Описанный эффект называется </a:t>
            </a:r>
            <a:r>
              <a:rPr lang="ru-RU" sz="1600" b="1" i="1" dirty="0" err="1"/>
              <a:t>internal</a:t>
            </a:r>
            <a:r>
              <a:rPr lang="ru-RU" sz="1600" b="1" i="1" dirty="0"/>
              <a:t> </a:t>
            </a:r>
            <a:r>
              <a:rPr lang="ru-RU" sz="1600" b="1" i="1" dirty="0" err="1"/>
              <a:t>covariate</a:t>
            </a:r>
            <a:r>
              <a:rPr lang="ru-RU" sz="1600" b="1" i="1" dirty="0"/>
              <a:t> </a:t>
            </a:r>
            <a:r>
              <a:rPr lang="ru-RU" sz="1600" b="1" i="1" dirty="0" err="1"/>
              <a:t>shift</a:t>
            </a:r>
            <a:r>
              <a:rPr lang="ru-RU" sz="1600" dirty="0"/>
              <a:t>, и он сильно усложняет обучение сети - сеть обучается дольше (чем могла бы) и иногда плохо обучается.</a:t>
            </a:r>
          </a:p>
          <a:p>
            <a:pPr marL="0" indent="0" algn="just">
              <a:buNone/>
            </a:pP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174" y="2358711"/>
            <a:ext cx="4620270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3" y="-1473014"/>
            <a:ext cx="10388260" cy="2869552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Простые пути решения и </a:t>
            </a:r>
            <a:r>
              <a:rPr lang="ru-RU" b="1" dirty="0" err="1"/>
              <a:t>BachNorm</a:t>
            </a:r>
            <a:r>
              <a:rPr lang="ru-RU" b="1" dirty="0"/>
              <a:t> (</a:t>
            </a:r>
            <a:r>
              <a:rPr lang="ru-RU" b="1" dirty="0" err="1"/>
              <a:t>Batch</a:t>
            </a:r>
            <a:r>
              <a:rPr lang="ru-RU" b="1" dirty="0"/>
              <a:t> </a:t>
            </a:r>
            <a:r>
              <a:rPr lang="ru-RU" b="1" dirty="0" err="1"/>
              <a:t>Normalization</a:t>
            </a:r>
            <a:r>
              <a:rPr lang="ru-RU" b="1" dirty="0"/>
              <a:t>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4" y="1629295"/>
            <a:ext cx="10159476" cy="50125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/>
              <a:t>Для снижения влияния </a:t>
            </a:r>
            <a:r>
              <a:rPr lang="ru-RU" sz="1200" dirty="0" err="1"/>
              <a:t>covariate</a:t>
            </a:r>
            <a:r>
              <a:rPr lang="ru-RU" sz="1200" dirty="0"/>
              <a:t> </a:t>
            </a:r>
            <a:r>
              <a:rPr lang="ru-RU" sz="1200" dirty="0" err="1"/>
              <a:t>shift</a:t>
            </a:r>
            <a:r>
              <a:rPr lang="ru-RU" sz="1200" dirty="0"/>
              <a:t> на обучение можно:</a:t>
            </a:r>
          </a:p>
          <a:p>
            <a:pPr lvl="1"/>
            <a:r>
              <a:rPr lang="ru-RU" sz="1050" dirty="0"/>
              <a:t>очень аккуратно и хитро инициализировать веса сети - это</a:t>
            </a:r>
            <a:r>
              <a:rPr lang="ru-RU" sz="1050" i="1" dirty="0"/>
              <a:t> сложно</a:t>
            </a:r>
            <a:endParaRPr lang="ru-RU" sz="1050" dirty="0"/>
          </a:p>
          <a:p>
            <a:pPr lvl="1"/>
            <a:r>
              <a:rPr lang="ru-RU" sz="1050" dirty="0"/>
              <a:t>сделать шаг градиентного спуска очень маленьким - это </a:t>
            </a:r>
            <a:r>
              <a:rPr lang="ru-RU" sz="1050" i="1" dirty="0"/>
              <a:t>сделает обучение очень </a:t>
            </a:r>
            <a:r>
              <a:rPr lang="ru-RU" sz="1050" i="1" dirty="0" smtClean="0"/>
              <a:t>долгим</a:t>
            </a:r>
            <a:r>
              <a:rPr lang="ru-RU" sz="1200" dirty="0"/>
              <a:t> </a:t>
            </a:r>
          </a:p>
          <a:p>
            <a:pPr marL="0" indent="0">
              <a:buNone/>
            </a:pPr>
            <a:r>
              <a:rPr lang="ru-RU" sz="1200" dirty="0"/>
              <a:t>Принципиально другой подход - </a:t>
            </a:r>
            <a:r>
              <a:rPr lang="ru-RU" sz="1200" dirty="0" err="1"/>
              <a:t>Batch</a:t>
            </a:r>
            <a:r>
              <a:rPr lang="ru-RU" sz="1200" dirty="0"/>
              <a:t> </a:t>
            </a:r>
            <a:r>
              <a:rPr lang="ru-RU" sz="1200" dirty="0" err="1"/>
              <a:t>normalization</a:t>
            </a:r>
            <a:r>
              <a:rPr lang="ru-RU" sz="1200" dirty="0"/>
              <a:t> (</a:t>
            </a:r>
            <a:r>
              <a:rPr lang="ru-RU" sz="1200" dirty="0" err="1"/>
              <a:t>BatchNorm</a:t>
            </a:r>
            <a:r>
              <a:rPr lang="ru-RU" sz="1200" dirty="0"/>
              <a:t>). Расскажем про него.</a:t>
            </a:r>
          </a:p>
          <a:p>
            <a:pPr marL="0" indent="0">
              <a:buNone/>
            </a:pPr>
            <a:r>
              <a:rPr lang="ru-RU" sz="1200" dirty="0"/>
              <a:t>Идея слоя (преобразования) </a:t>
            </a:r>
            <a:r>
              <a:rPr lang="ru-RU" sz="1200" dirty="0" err="1"/>
              <a:t>BatchNorm</a:t>
            </a:r>
            <a:r>
              <a:rPr lang="ru-RU" sz="1200" dirty="0"/>
              <a:t>:</a:t>
            </a:r>
          </a:p>
          <a:p>
            <a:pPr lvl="1"/>
            <a:r>
              <a:rPr lang="ru-RU" sz="1050" dirty="0"/>
              <a:t>Пусть дан мини-</a:t>
            </a:r>
            <a:r>
              <a:rPr lang="ru-RU" sz="1050" dirty="0" err="1"/>
              <a:t>батч</a:t>
            </a:r>
            <a:r>
              <a:rPr lang="ru-RU" sz="1050" dirty="0"/>
              <a:t> </a:t>
            </a:r>
            <a:r>
              <a:rPr lang="ru-RU" sz="1050" dirty="0" smtClean="0"/>
              <a:t>B</a:t>
            </a:r>
          </a:p>
          <a:p>
            <a:pPr lvl="1"/>
            <a:r>
              <a:rPr lang="ru-RU" sz="1050" dirty="0" smtClean="0"/>
              <a:t>Сначала </a:t>
            </a:r>
            <a:r>
              <a:rPr lang="ru-RU" sz="1050" dirty="0"/>
              <a:t>вычисляем среднее значение по </a:t>
            </a:r>
            <a:r>
              <a:rPr lang="ru-RU" sz="1050" dirty="0" err="1"/>
              <a:t>батчу</a:t>
            </a:r>
            <a:r>
              <a:rPr lang="ru-RU" sz="1050" dirty="0"/>
              <a:t> (</a:t>
            </a:r>
            <a:r>
              <a:rPr lang="ru-RU" sz="1050" dirty="0" err="1"/>
              <a:t>векторно</a:t>
            </a:r>
            <a:r>
              <a:rPr lang="ru-RU" sz="1050" dirty="0"/>
              <a:t>, усреднение идет по всем объектам </a:t>
            </a:r>
            <a:r>
              <a:rPr lang="ru-RU" sz="1050" dirty="0" err="1"/>
              <a:t>батча</a:t>
            </a:r>
            <a:r>
              <a:rPr lang="ru-RU" sz="1050" dirty="0"/>
              <a:t>):</a:t>
            </a:r>
          </a:p>
          <a:p>
            <a:pPr marL="0" indent="0">
              <a:buNone/>
            </a:pPr>
            <a:r>
              <a:rPr lang="ru-RU" sz="1200" dirty="0" smtClean="0"/>
              <a:t>Затем </a:t>
            </a:r>
            <a:r>
              <a:rPr lang="ru-RU" sz="1200" dirty="0"/>
              <a:t>вычисляем дисперсию по </a:t>
            </a:r>
            <a:r>
              <a:rPr lang="ru-RU" sz="1200" dirty="0" err="1"/>
              <a:t>батчу</a:t>
            </a:r>
            <a:r>
              <a:rPr lang="ru-RU" sz="1200" dirty="0"/>
              <a:t>:</a:t>
            </a:r>
          </a:p>
          <a:p>
            <a:pPr marL="0" indent="0">
              <a:buNone/>
            </a:pPr>
            <a:r>
              <a:rPr lang="ru-RU" sz="1200" dirty="0" smtClean="0"/>
              <a:t>Теперь </a:t>
            </a:r>
            <a:r>
              <a:rPr lang="ru-RU" sz="1200" dirty="0"/>
              <a:t>центрируем значения </a:t>
            </a:r>
            <a:r>
              <a:rPr lang="ru-RU" sz="1200" dirty="0" err="1"/>
              <a:t>батча</a:t>
            </a:r>
            <a:r>
              <a:rPr lang="ru-RU" sz="1200" dirty="0"/>
              <a:t> и нормируем дисперсию - это </a:t>
            </a:r>
            <a:r>
              <a:rPr lang="ru-RU" sz="1200" dirty="0" err="1"/>
              <a:t>Batch</a:t>
            </a:r>
            <a:r>
              <a:rPr lang="ru-RU" sz="1200" dirty="0"/>
              <a:t> </a:t>
            </a:r>
            <a:r>
              <a:rPr lang="ru-RU" sz="1200" dirty="0" err="1"/>
              <a:t>Normalization</a:t>
            </a:r>
            <a:r>
              <a:rPr lang="ru-RU" sz="1200" dirty="0"/>
              <a:t>:</a:t>
            </a:r>
          </a:p>
          <a:p>
            <a:pPr marL="0" indent="0">
              <a:buNone/>
            </a:pPr>
            <a:r>
              <a:rPr lang="ru-RU" sz="1200" b="1" dirty="0" smtClean="0"/>
              <a:t>Тем </a:t>
            </a:r>
            <a:r>
              <a:rPr lang="ru-RU" sz="1200" b="1" dirty="0"/>
              <a:t>самым, мы приводим распределение значений нейрона к некоторому фиксированному среднему и дисперсии, и оно становится контролируемым (не зависящим от распределений нейронов на других слоях)!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Однако не факт, что у каждого нейрона распределение должно иметь нулевое среднее и единичную дисперсию, поэтому затем делаем следующее:</a:t>
            </a:r>
          </a:p>
          <a:p>
            <a:pPr lvl="1"/>
            <a:r>
              <a:rPr lang="ru-RU" sz="1050" dirty="0"/>
              <a:t>итоговое </a:t>
            </a:r>
            <a:r>
              <a:rPr lang="ru-RU" sz="1050" dirty="0" smtClean="0"/>
              <a:t>значение </a:t>
            </a:r>
            <a:r>
              <a:rPr lang="ru-RU" sz="1050" dirty="0"/>
              <a:t>нейрона в слое </a:t>
            </a:r>
            <a:r>
              <a:rPr lang="ru-RU" sz="1050" dirty="0" err="1"/>
              <a:t>BatchNorm</a:t>
            </a:r>
            <a:r>
              <a:rPr lang="ru-RU" sz="1050" dirty="0"/>
              <a:t> вычисляем по формуле </a:t>
            </a:r>
          </a:p>
          <a:p>
            <a:pPr marL="0" indent="0">
              <a:buNone/>
            </a:pPr>
            <a:r>
              <a:rPr lang="ru-RU" sz="1200" dirty="0" smtClean="0"/>
              <a:t>где</a:t>
            </a:r>
            <a:r>
              <a:rPr lang="ru-RU" sz="1200" dirty="0"/>
              <a:t> </a:t>
            </a:r>
            <a:r>
              <a:rPr lang="ru-RU" sz="1200" i="1" dirty="0" smtClean="0"/>
              <a:t>β</a:t>
            </a:r>
            <a:r>
              <a:rPr lang="ru-RU" sz="1200" dirty="0" smtClean="0"/>
              <a:t>,</a:t>
            </a:r>
            <a:r>
              <a:rPr lang="ru-RU" sz="1200" i="1" dirty="0" smtClean="0"/>
              <a:t>γ</a:t>
            </a:r>
            <a:r>
              <a:rPr lang="ru-RU" sz="1200" dirty="0"/>
              <a:t> - обучаемые параметры слоя. </a:t>
            </a:r>
          </a:p>
          <a:p>
            <a:pPr marL="0" indent="0">
              <a:buNone/>
            </a:pPr>
            <a:r>
              <a:rPr lang="ru-RU" sz="1200" b="1" dirty="0"/>
              <a:t>При обучении сеть найдет оптимальные для каждого нейрона значения </a:t>
            </a:r>
            <a:r>
              <a:rPr lang="ru-RU" sz="1200" i="1" dirty="0" smtClean="0"/>
              <a:t>β</a:t>
            </a:r>
            <a:r>
              <a:rPr lang="ru-RU" sz="1200" b="1" dirty="0"/>
              <a:t> и </a:t>
            </a:r>
            <a:r>
              <a:rPr lang="ru-RU" sz="1200" i="1" dirty="0" smtClean="0"/>
              <a:t>γ</a:t>
            </a:r>
            <a:r>
              <a:rPr lang="ru-RU" sz="1200" b="1" dirty="0"/>
              <a:t>.</a:t>
            </a:r>
            <a:endParaRPr lang="ru-RU" sz="1200" dirty="0"/>
          </a:p>
          <a:p>
            <a:pPr marL="0" indent="0" algn="just">
              <a:buNone/>
            </a:pPr>
            <a:endParaRPr lang="ru-RU" sz="105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029" y="3049161"/>
            <a:ext cx="1381318" cy="7430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411" y="3495052"/>
            <a:ext cx="1551048" cy="594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571" y="3792215"/>
            <a:ext cx="1466297" cy="6056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9347" y="5281069"/>
            <a:ext cx="1390844" cy="3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4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04" y="-1595667"/>
            <a:ext cx="10358981" cy="3025456"/>
          </a:xfrm>
        </p:spPr>
        <p:txBody>
          <a:bodyPr>
            <a:normAutofit/>
          </a:bodyPr>
          <a:lstStyle/>
          <a:p>
            <a:pPr algn="just"/>
            <a:r>
              <a:rPr lang="ru-RU" sz="4000" b="1" dirty="0"/>
              <a:t>Пример обучения с использованием </a:t>
            </a:r>
            <a:r>
              <a:rPr lang="ru-RU" sz="4000" b="1" dirty="0" err="1"/>
              <a:t>BatchNorm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9703" y="1504604"/>
            <a:ext cx="7008952" cy="50125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Примеры графиков обучения без и с использованием слоя </a:t>
            </a:r>
            <a:r>
              <a:rPr lang="ru-RU" dirty="0" err="1" smtClean="0"/>
              <a:t>BatchNorm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Мы видим, что обучение при помощи </a:t>
            </a:r>
            <a:r>
              <a:rPr lang="ru-RU" dirty="0" err="1"/>
              <a:t>BatchNorm</a:t>
            </a:r>
            <a:r>
              <a:rPr lang="ru-RU" dirty="0"/>
              <a:t> быстрее (</a:t>
            </a:r>
            <a:r>
              <a:rPr lang="ru-RU" dirty="0" err="1"/>
              <a:t>accuracy</a:t>
            </a:r>
            <a:r>
              <a:rPr lang="ru-RU" dirty="0"/>
              <a:t> увеличивается быстрее) и стабильнее (на правой картинке без </a:t>
            </a:r>
            <a:r>
              <a:rPr lang="ru-RU" dirty="0" err="1"/>
              <a:t>BatchNorm</a:t>
            </a:r>
            <a:r>
              <a:rPr lang="ru-RU" dirty="0"/>
              <a:t> обучение вообще не идет).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590" y="2479852"/>
            <a:ext cx="6623177" cy="249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0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89" y="-1828423"/>
            <a:ext cx="10358981" cy="3025456"/>
          </a:xfrm>
        </p:spPr>
        <p:txBody>
          <a:bodyPr>
            <a:normAutofit/>
          </a:bodyPr>
          <a:lstStyle/>
          <a:p>
            <a:r>
              <a:rPr lang="ru-RU" sz="4000" b="1" dirty="0"/>
              <a:t>Достоинства </a:t>
            </a:r>
            <a:r>
              <a:rPr lang="en-US" sz="4000" b="1" dirty="0" err="1"/>
              <a:t>BatchNorm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1389" y="1795550"/>
            <a:ext cx="8671497" cy="5012574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Делает обучение более стабильным и увеличивает его скорость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Иногда позволяет убрать </a:t>
            </a:r>
            <a:r>
              <a:rPr lang="ru-RU" dirty="0" err="1"/>
              <a:t>Dropout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Из-за ускорения обучения позволяет использовать более глубокие сети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Уменьшает чувствительность к инициализации весов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329" y="3827382"/>
            <a:ext cx="4481839" cy="259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6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89" y="-1512728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Другие нормализации: </a:t>
            </a:r>
            <a:r>
              <a:rPr lang="en-US" b="1" dirty="0"/>
              <a:t>Layer Normalization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190" y="1620983"/>
            <a:ext cx="6202618" cy="50125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err="1"/>
              <a:t>Layer</a:t>
            </a:r>
            <a:r>
              <a:rPr lang="ru-RU" b="1" dirty="0"/>
              <a:t> </a:t>
            </a:r>
            <a:r>
              <a:rPr lang="ru-RU" b="1" dirty="0" err="1"/>
              <a:t>Normalization</a:t>
            </a:r>
            <a:r>
              <a:rPr lang="ru-RU" b="1" dirty="0"/>
              <a:t> (</a:t>
            </a:r>
            <a:r>
              <a:rPr lang="ru-RU" b="1" dirty="0" err="1"/>
              <a:t>LayerNorm</a:t>
            </a:r>
            <a:r>
              <a:rPr lang="ru-RU" b="1" dirty="0"/>
              <a:t>):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отличие от </a:t>
            </a:r>
            <a:r>
              <a:rPr lang="ru-RU" dirty="0" err="1"/>
              <a:t>BatchNorm</a:t>
            </a:r>
            <a:r>
              <a:rPr lang="ru-RU" dirty="0"/>
              <a:t>, </a:t>
            </a:r>
            <a:r>
              <a:rPr lang="ru-RU" dirty="0" err="1"/>
              <a:t>LayerNorm</a:t>
            </a:r>
            <a:r>
              <a:rPr lang="ru-RU" dirty="0"/>
              <a:t> применяется к активациям на уровне слоя, а не по мини-</a:t>
            </a:r>
            <a:r>
              <a:rPr lang="ru-RU" dirty="0" err="1"/>
              <a:t>батчам</a:t>
            </a:r>
            <a:r>
              <a:rPr lang="ru-RU" dirty="0"/>
              <a:t>. Алгоритм </a:t>
            </a:r>
            <a:r>
              <a:rPr lang="ru-RU" dirty="0" err="1"/>
              <a:t>LayerNorm</a:t>
            </a:r>
            <a:r>
              <a:rPr lang="ru-RU" dirty="0"/>
              <a:t> работает следующим образом:</a:t>
            </a:r>
          </a:p>
          <a:p>
            <a:pPr lvl="1"/>
            <a:r>
              <a:rPr lang="ru-RU" dirty="0"/>
              <a:t>Для каждой активации (f(</a:t>
            </a:r>
            <a:r>
              <a:rPr lang="ru-RU" dirty="0" err="1"/>
              <a:t>Wx</a:t>
            </a:r>
            <a:r>
              <a:rPr lang="ru-RU" dirty="0"/>
              <a:t>)</a:t>
            </a:r>
            <a:r>
              <a:rPr lang="ru-RU" i="1" dirty="0"/>
              <a:t>f</a:t>
            </a:r>
            <a:r>
              <a:rPr lang="ru-RU" dirty="0"/>
              <a:t>(</a:t>
            </a:r>
            <a:r>
              <a:rPr lang="ru-RU" i="1" dirty="0" err="1"/>
              <a:t>Wx</a:t>
            </a:r>
            <a:r>
              <a:rPr lang="ru-RU" dirty="0"/>
              <a:t>)) внутри слоя вычисляются среднее и стандартное отклонение.</a:t>
            </a:r>
          </a:p>
          <a:p>
            <a:pPr lvl="1"/>
            <a:r>
              <a:rPr lang="ru-RU" dirty="0"/>
              <a:t>Активации центрируются и масштабируются с использованием среднего и стандартного отклонения.</a:t>
            </a:r>
          </a:p>
          <a:p>
            <a:pPr lvl="1"/>
            <a:r>
              <a:rPr lang="ru-RU" dirty="0"/>
              <a:t>Активации обновляются с использованием параметров масштаба и сдвига, которые также обучаются.</a:t>
            </a:r>
          </a:p>
          <a:p>
            <a:pPr marL="0" indent="0">
              <a:buNone/>
            </a:pPr>
            <a:r>
              <a:rPr lang="ru-RU" dirty="0" err="1"/>
              <a:t>Layer</a:t>
            </a:r>
            <a:r>
              <a:rPr lang="ru-RU" dirty="0"/>
              <a:t> </a:t>
            </a:r>
            <a:r>
              <a:rPr lang="ru-RU" dirty="0" err="1"/>
              <a:t>Normalization</a:t>
            </a:r>
            <a:r>
              <a:rPr lang="ru-RU" dirty="0"/>
              <a:t>, в отличие от </a:t>
            </a:r>
            <a:r>
              <a:rPr lang="ru-RU" dirty="0" err="1"/>
              <a:t>Batch</a:t>
            </a:r>
            <a:r>
              <a:rPr lang="ru-RU" dirty="0"/>
              <a:t> </a:t>
            </a:r>
            <a:r>
              <a:rPr lang="ru-RU" dirty="0" err="1"/>
              <a:t>Normalization</a:t>
            </a:r>
            <a:r>
              <a:rPr lang="ru-RU" dirty="0"/>
              <a:t>, не зависит от размера мини-</a:t>
            </a:r>
            <a:r>
              <a:rPr lang="ru-RU" dirty="0" err="1"/>
              <a:t>батча</a:t>
            </a:r>
            <a:r>
              <a:rPr lang="ru-RU" dirty="0"/>
              <a:t> и может быть более устойчивым на этапе применения сети (</a:t>
            </a:r>
            <a:r>
              <a:rPr lang="ru-RU" dirty="0" err="1"/>
              <a:t>инференса</a:t>
            </a:r>
            <a:r>
              <a:rPr lang="ru-RU" dirty="0"/>
              <a:t>). Он часто используется в задачах, где размер мини-</a:t>
            </a:r>
            <a:r>
              <a:rPr lang="ru-RU" dirty="0" err="1"/>
              <a:t>батча</a:t>
            </a:r>
            <a:r>
              <a:rPr lang="ru-RU" dirty="0"/>
              <a:t> может быть маленьким или переменным, например, в рекуррентных нейронных сетях (RNN).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676" y="2345179"/>
            <a:ext cx="4765693" cy="272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43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98" y="-1994866"/>
            <a:ext cx="10358981" cy="3025456"/>
          </a:xfrm>
        </p:spPr>
        <p:txBody>
          <a:bodyPr>
            <a:normAutofit/>
          </a:bodyPr>
          <a:lstStyle/>
          <a:p>
            <a:r>
              <a:rPr lang="en-US" b="1" dirty="0" err="1"/>
              <a:t>LayerNorm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877" y="1030590"/>
            <a:ext cx="7947542" cy="501257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Слой </a:t>
            </a:r>
            <a:r>
              <a:rPr lang="ru-RU" sz="1600" dirty="0" err="1"/>
              <a:t>LayerNorm</a:t>
            </a:r>
            <a:r>
              <a:rPr lang="ru-RU" sz="1600" dirty="0"/>
              <a:t> очень актуален на данный момент, так как именно он, а не </a:t>
            </a:r>
            <a:r>
              <a:rPr lang="ru-RU" sz="1600" dirty="0" err="1"/>
              <a:t>BatchNorm</a:t>
            </a:r>
            <a:r>
              <a:rPr lang="ru-RU" sz="1600" dirty="0"/>
              <a:t> используется в современных </a:t>
            </a:r>
            <a:r>
              <a:rPr lang="ru-RU" sz="1600" dirty="0" err="1"/>
              <a:t>трансформерных</a:t>
            </a:r>
            <a:r>
              <a:rPr lang="ru-RU" sz="1600" dirty="0"/>
              <a:t> архитектурах. Это связано с особенностями работы </a:t>
            </a:r>
            <a:r>
              <a:rPr lang="ru-RU" sz="1600" dirty="0" err="1"/>
              <a:t>трансформера</a:t>
            </a:r>
            <a:r>
              <a:rPr lang="ru-RU" sz="1600" dirty="0"/>
              <a:t> и требованиями к нормализации активаций внутри слоев.</a:t>
            </a:r>
          </a:p>
          <a:p>
            <a:pPr marL="0" indent="0" algn="just">
              <a:buNone/>
            </a:pPr>
            <a:r>
              <a:rPr lang="ru-RU" sz="1600" dirty="0" err="1"/>
              <a:t>Трансформер</a:t>
            </a:r>
            <a:r>
              <a:rPr lang="ru-RU" sz="1600" dirty="0"/>
              <a:t> состоит из множества слоев, и каждый слой содержит несколько подслоев, таких как многоголовые механизмы внимания и </a:t>
            </a:r>
            <a:r>
              <a:rPr lang="ru-RU" sz="1600" dirty="0" err="1"/>
              <a:t>полносвязные</a:t>
            </a:r>
            <a:r>
              <a:rPr lang="ru-RU" sz="1600" dirty="0"/>
              <a:t> слои. Нормализация активаций внутри слоя является важным шагом для стабилизации обучения и улучшения сходимости модели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dirty="0" err="1"/>
              <a:t>Layer</a:t>
            </a:r>
            <a:r>
              <a:rPr lang="ru-RU" sz="1600" dirty="0"/>
              <a:t> </a:t>
            </a:r>
            <a:r>
              <a:rPr lang="ru-RU" sz="1600" dirty="0" err="1"/>
              <a:t>Normalization</a:t>
            </a:r>
            <a:r>
              <a:rPr lang="ru-RU" sz="1600" dirty="0"/>
              <a:t> (</a:t>
            </a:r>
            <a:r>
              <a:rPr lang="ru-RU" sz="1600" dirty="0" err="1"/>
              <a:t>LayerNorm</a:t>
            </a:r>
            <a:r>
              <a:rPr lang="ru-RU" sz="1600" dirty="0"/>
              <a:t>) предпочтительнее в контексте </a:t>
            </a:r>
            <a:r>
              <a:rPr lang="ru-RU" sz="1600" dirty="0" err="1"/>
              <a:t>трансформеров</a:t>
            </a:r>
            <a:r>
              <a:rPr lang="ru-RU" sz="1600" dirty="0"/>
              <a:t> по сравнению с </a:t>
            </a:r>
            <a:r>
              <a:rPr lang="ru-RU" sz="1600" dirty="0" err="1"/>
              <a:t>Batch</a:t>
            </a:r>
            <a:r>
              <a:rPr lang="ru-RU" sz="1600" dirty="0"/>
              <a:t> </a:t>
            </a:r>
            <a:r>
              <a:rPr lang="ru-RU" sz="1600" dirty="0" err="1"/>
              <a:t>Normalization</a:t>
            </a:r>
            <a:r>
              <a:rPr lang="ru-RU" sz="1600" dirty="0"/>
              <a:t>, потому что:</a:t>
            </a:r>
          </a:p>
          <a:p>
            <a:pPr marL="0" indent="0" algn="just">
              <a:buNone/>
            </a:pPr>
            <a:r>
              <a:rPr lang="ru-RU" sz="1600" b="1" dirty="0"/>
              <a:t>Зависимость от размера </a:t>
            </a:r>
            <a:r>
              <a:rPr lang="ru-RU" sz="1600" b="1" dirty="0" err="1"/>
              <a:t>батча</a:t>
            </a:r>
            <a:r>
              <a:rPr lang="ru-RU" sz="1600" b="1" dirty="0"/>
              <a:t>:</a:t>
            </a:r>
            <a:r>
              <a:rPr lang="ru-RU" sz="1600" dirty="0"/>
              <a:t> </a:t>
            </a:r>
            <a:r>
              <a:rPr lang="ru-RU" sz="1600" dirty="0" err="1"/>
              <a:t>Batch</a:t>
            </a:r>
            <a:r>
              <a:rPr lang="ru-RU" sz="1600" dirty="0"/>
              <a:t> </a:t>
            </a:r>
            <a:r>
              <a:rPr lang="ru-RU" sz="1600" dirty="0" err="1"/>
              <a:t>Normalization</a:t>
            </a:r>
            <a:r>
              <a:rPr lang="ru-RU" sz="1600" dirty="0"/>
              <a:t> предполагает использование статистики </a:t>
            </a:r>
            <a:r>
              <a:rPr lang="ru-RU" sz="1600" dirty="0" err="1"/>
              <a:t>батча</a:t>
            </a:r>
            <a:r>
              <a:rPr lang="ru-RU" sz="1600" dirty="0"/>
              <a:t>, что может быть проблематично в </a:t>
            </a:r>
            <a:r>
              <a:rPr lang="ru-RU" sz="1600" dirty="0" err="1"/>
              <a:t>трансформерах</a:t>
            </a:r>
            <a:r>
              <a:rPr lang="ru-RU" sz="1600" dirty="0"/>
              <a:t>, особенно в задачах с изменчивыми длинами последовательностей. </a:t>
            </a:r>
            <a:r>
              <a:rPr lang="ru-RU" sz="1600" dirty="0" err="1"/>
              <a:t>LayerNorm</a:t>
            </a:r>
            <a:r>
              <a:rPr lang="ru-RU" sz="1600" dirty="0"/>
              <a:t> не зависит от размера </a:t>
            </a:r>
            <a:r>
              <a:rPr lang="ru-RU" sz="1600" dirty="0" err="1"/>
              <a:t>батча</a:t>
            </a:r>
            <a:r>
              <a:rPr lang="ru-RU" sz="1600" dirty="0"/>
              <a:t> и может быть более устойчивым в таких сценариях.</a:t>
            </a:r>
          </a:p>
          <a:p>
            <a:pPr marL="0" indent="0" algn="just">
              <a:buNone/>
            </a:pPr>
            <a:r>
              <a:rPr lang="ru-RU" sz="1600" b="1" dirty="0"/>
              <a:t>Автономность слоя:</a:t>
            </a:r>
            <a:r>
              <a:rPr lang="ru-RU" sz="1600" dirty="0"/>
              <a:t> </a:t>
            </a:r>
            <a:r>
              <a:rPr lang="ru-RU" sz="1600" dirty="0" err="1"/>
              <a:t>LayerNorm</a:t>
            </a:r>
            <a:r>
              <a:rPr lang="ru-RU" sz="1600" dirty="0"/>
              <a:t> применяется к активациям каждого слоя независимо. Это делает его более подходящим для слоев </a:t>
            </a:r>
            <a:r>
              <a:rPr lang="ru-RU" sz="1600" dirty="0" err="1"/>
              <a:t>трансформера</a:t>
            </a:r>
            <a:r>
              <a:rPr lang="ru-RU" sz="1600" dirty="0"/>
              <a:t>, где каждый слой обрабатывает входные данные независимо от других.</a:t>
            </a:r>
          </a:p>
          <a:p>
            <a:pPr marL="0" indent="0" algn="just">
              <a:buNone/>
            </a:pPr>
            <a:r>
              <a:rPr lang="ru-RU" sz="1600" dirty="0"/>
              <a:t>Таким образом, </a:t>
            </a:r>
            <a:r>
              <a:rPr lang="ru-RU" sz="1600" dirty="0" err="1"/>
              <a:t>Layer</a:t>
            </a:r>
            <a:r>
              <a:rPr lang="ru-RU" sz="1600" dirty="0"/>
              <a:t> </a:t>
            </a:r>
            <a:r>
              <a:rPr lang="ru-RU" sz="1600" dirty="0" err="1"/>
              <a:t>Normalization</a:t>
            </a:r>
            <a:r>
              <a:rPr lang="ru-RU" sz="1600" dirty="0"/>
              <a:t> чаще используется в </a:t>
            </a:r>
            <a:r>
              <a:rPr lang="ru-RU" sz="1600" dirty="0" err="1"/>
              <a:t>трансформерах</a:t>
            </a:r>
            <a:r>
              <a:rPr lang="ru-RU" sz="1600" dirty="0"/>
              <a:t> для нормализации активаций внутри каждого слоя.</a:t>
            </a:r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419" y="2081235"/>
            <a:ext cx="2876951" cy="3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2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492" y="0"/>
            <a:ext cx="9692640" cy="1325562"/>
          </a:xfrm>
        </p:spPr>
        <p:txBody>
          <a:bodyPr/>
          <a:lstStyle/>
          <a:p>
            <a:r>
              <a:rPr lang="ru-RU" b="1" dirty="0"/>
              <a:t>Почему именно такая задача?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7491" y="1828800"/>
            <a:ext cx="7332785" cy="4756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Почему именно такая задача?</a:t>
            </a:r>
          </a:p>
          <a:p>
            <a:pPr marL="0" indent="0">
              <a:buNone/>
            </a:pPr>
            <a:r>
              <a:rPr lang="ru-RU" dirty="0"/>
              <a:t>Мы работаем в предположении, что </a:t>
            </a:r>
            <a:r>
              <a:rPr lang="ru-RU" b="1" dirty="0"/>
              <a:t>слова, встречающиеся в </a:t>
            </a:r>
            <a:r>
              <a:rPr lang="ru-RU" b="1" dirty="0" smtClean="0"/>
              <a:t>похожих контекстах</a:t>
            </a:r>
            <a:r>
              <a:rPr lang="ru-RU" b="1" dirty="0"/>
              <a:t> похожи</a:t>
            </a:r>
            <a:r>
              <a:rPr lang="ru-RU" dirty="0"/>
              <a:t>!</a:t>
            </a:r>
          </a:p>
          <a:p>
            <a:pPr marL="0" indent="0">
              <a:buNone/>
            </a:pPr>
            <a:r>
              <a:rPr lang="ru-RU" dirty="0"/>
              <a:t>Например, слова </a:t>
            </a:r>
            <a:r>
              <a:rPr lang="ru-RU" i="1" dirty="0"/>
              <a:t>бутерброд</a:t>
            </a:r>
            <a:r>
              <a:rPr lang="ru-RU" dirty="0"/>
              <a:t> и </a:t>
            </a:r>
            <a:r>
              <a:rPr lang="ru-RU" i="1" dirty="0"/>
              <a:t>сэндвич</a:t>
            </a:r>
            <a:r>
              <a:rPr lang="ru-RU" dirty="0"/>
              <a:t> часто встречаются в одинаковых контекстах - значит, модель присвоит им похожие векторы.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393" y="3685017"/>
            <a:ext cx="7180739" cy="290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4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b="1" dirty="0"/>
              <a:t>Практика </a:t>
            </a:r>
            <a:r>
              <a:rPr lang="ru-RU" b="1" dirty="0" err="1" smtClean="0"/>
              <a:t>трансформеры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072" y="-2135900"/>
            <a:ext cx="10358981" cy="3025456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LayerNorm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877" y="1030590"/>
            <a:ext cx="10325730" cy="27433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/>
              <a:t>Разобранная в предыдущем уроке архитектура - это максимально полная архитектура </a:t>
            </a:r>
            <a:r>
              <a:rPr lang="ru-RU" sz="1700" dirty="0" err="1"/>
              <a:t>трансформера</a:t>
            </a:r>
            <a:r>
              <a:rPr lang="ru-RU" sz="1700" dirty="0"/>
              <a:t>, предназначенная для решения </a:t>
            </a:r>
            <a:r>
              <a:rPr lang="ru-RU" sz="1700" dirty="0" err="1"/>
              <a:t>sequence-to-sequence</a:t>
            </a:r>
            <a:r>
              <a:rPr lang="ru-RU" sz="1700" dirty="0"/>
              <a:t> задач. Но не все задачи в NLP относятся к этому типу, например:</a:t>
            </a:r>
          </a:p>
          <a:p>
            <a:pPr lvl="1"/>
            <a:r>
              <a:rPr lang="ru-RU" sz="1700" dirty="0"/>
              <a:t>Классификация текста</a:t>
            </a:r>
          </a:p>
          <a:p>
            <a:pPr lvl="1"/>
            <a:r>
              <a:rPr lang="ru-RU" sz="1700" dirty="0"/>
              <a:t>Поиск именованных сущностей</a:t>
            </a:r>
          </a:p>
          <a:p>
            <a:pPr lvl="1"/>
            <a:r>
              <a:rPr lang="ru-RU" sz="1700" dirty="0"/>
              <a:t>Задача </a:t>
            </a:r>
            <a:r>
              <a:rPr lang="ru-RU" sz="1700" dirty="0" err="1"/>
              <a:t>part-of-speech</a:t>
            </a:r>
            <a:r>
              <a:rPr lang="ru-RU" sz="1700" dirty="0"/>
              <a:t> </a:t>
            </a:r>
            <a:r>
              <a:rPr lang="ru-RU" sz="1700" dirty="0" err="1"/>
              <a:t>tagging</a:t>
            </a:r>
            <a:endParaRPr lang="ru-RU" sz="1700" dirty="0"/>
          </a:p>
          <a:p>
            <a:pPr marL="0" indent="0">
              <a:buNone/>
            </a:pPr>
            <a:r>
              <a:rPr lang="ru-RU" sz="1700" dirty="0" smtClean="0"/>
              <a:t>Эти </a:t>
            </a:r>
            <a:r>
              <a:rPr lang="ru-RU" sz="1700" dirty="0"/>
              <a:t>задачи сводятся к задаче классификации и требуют только очень хорошей смысловой векторизации текстов, без генерации новых текстов. Для этих задач используется только первая часть </a:t>
            </a:r>
            <a:r>
              <a:rPr lang="ru-RU" sz="1700" dirty="0" err="1"/>
              <a:t>трансформера</a:t>
            </a:r>
            <a:r>
              <a:rPr lang="ru-RU" sz="1700" dirty="0"/>
              <a:t> - кодировщик. Такая архитектура называется BERT (</a:t>
            </a:r>
            <a:r>
              <a:rPr lang="ru-RU" sz="1700" dirty="0" err="1"/>
              <a:t>Bidirectional</a:t>
            </a:r>
            <a:r>
              <a:rPr lang="ru-RU" sz="1700" dirty="0"/>
              <a:t> </a:t>
            </a:r>
            <a:r>
              <a:rPr lang="ru-RU" sz="1700" dirty="0" err="1"/>
              <a:t>Encoder</a:t>
            </a:r>
            <a:r>
              <a:rPr lang="ru-RU" sz="1700" dirty="0"/>
              <a:t> </a:t>
            </a:r>
            <a:r>
              <a:rPr lang="ru-RU" sz="1700" dirty="0" err="1"/>
              <a:t>Representation</a:t>
            </a:r>
            <a:r>
              <a:rPr lang="ru-RU" sz="1700" dirty="0"/>
              <a:t> </a:t>
            </a:r>
            <a:r>
              <a:rPr lang="ru-RU" sz="1700" dirty="0" err="1"/>
              <a:t>Transformer</a:t>
            </a:r>
            <a:r>
              <a:rPr lang="ru-RU" sz="1700" dirty="0"/>
              <a:t>):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357" y="4056046"/>
            <a:ext cx="6782769" cy="281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5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072" y="-2135900"/>
            <a:ext cx="10358981" cy="3025456"/>
          </a:xfrm>
        </p:spPr>
        <p:txBody>
          <a:bodyPr>
            <a:normAutofit/>
          </a:bodyPr>
          <a:lstStyle/>
          <a:p>
            <a:r>
              <a:rPr lang="ru-RU" sz="4000" b="1" dirty="0"/>
              <a:t>Виды архитектур: генерация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496102"/>
            <a:ext cx="6568378" cy="46220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Есть и другой класс NLP-задач:</a:t>
            </a:r>
          </a:p>
          <a:p>
            <a:pPr lvl="1" algn="just"/>
            <a:r>
              <a:rPr lang="ru-RU" dirty="0" err="1"/>
              <a:t>Суммаризация</a:t>
            </a:r>
            <a:r>
              <a:rPr lang="ru-RU" dirty="0"/>
              <a:t> текста</a:t>
            </a:r>
          </a:p>
          <a:p>
            <a:pPr lvl="1" algn="just"/>
            <a:r>
              <a:rPr lang="ru-RU" dirty="0"/>
              <a:t>Генерация текста</a:t>
            </a:r>
          </a:p>
          <a:p>
            <a:pPr lvl="1" algn="just"/>
            <a:r>
              <a:rPr lang="ru-RU" dirty="0" err="1"/>
              <a:t>Автодополнение</a:t>
            </a:r>
            <a:r>
              <a:rPr lang="ru-RU" dirty="0"/>
              <a:t> текста</a:t>
            </a:r>
          </a:p>
          <a:p>
            <a:pPr lvl="1" algn="just"/>
            <a:r>
              <a:rPr lang="ru-RU" dirty="0"/>
              <a:t>Чат-боты</a:t>
            </a:r>
          </a:p>
          <a:p>
            <a:pPr marL="0" indent="0" algn="just">
              <a:buNone/>
            </a:pPr>
            <a:r>
              <a:rPr lang="ru-RU" dirty="0"/>
              <a:t>Эти задачи сводятся к генерации новых текстов. Для этих задач используется вторая часть </a:t>
            </a:r>
            <a:r>
              <a:rPr lang="ru-RU" dirty="0" err="1"/>
              <a:t>трансформера</a:t>
            </a:r>
            <a:r>
              <a:rPr lang="ru-RU" dirty="0"/>
              <a:t> - </a:t>
            </a:r>
            <a:r>
              <a:rPr lang="ru-RU" dirty="0" err="1"/>
              <a:t>декодировщик</a:t>
            </a:r>
            <a:r>
              <a:rPr lang="ru-RU" dirty="0"/>
              <a:t>. Такая архитектура называется GPT (</a:t>
            </a:r>
            <a:r>
              <a:rPr lang="ru-RU" dirty="0" err="1"/>
              <a:t>Generative</a:t>
            </a:r>
            <a:r>
              <a:rPr lang="ru-RU" dirty="0"/>
              <a:t> </a:t>
            </a:r>
            <a:r>
              <a:rPr lang="ru-RU" dirty="0" err="1"/>
              <a:t>Pre-trained</a:t>
            </a:r>
            <a:r>
              <a:rPr lang="ru-RU" dirty="0"/>
              <a:t> </a:t>
            </a:r>
            <a:r>
              <a:rPr lang="ru-RU" dirty="0" err="1"/>
              <a:t>Transformer</a:t>
            </a:r>
            <a:r>
              <a:rPr lang="ru-RU" dirty="0"/>
              <a:t>):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855" y="1030590"/>
            <a:ext cx="3030899" cy="524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5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072" y="-2086024"/>
            <a:ext cx="10358981" cy="3025456"/>
          </a:xfrm>
        </p:spPr>
        <p:txBody>
          <a:bodyPr>
            <a:normAutofit/>
          </a:bodyPr>
          <a:lstStyle/>
          <a:p>
            <a:r>
              <a:rPr lang="ru-RU" sz="4000" b="1" dirty="0"/>
              <a:t>Виды архитектур:</a:t>
            </a:r>
            <a:r>
              <a:rPr lang="en-US" sz="4000" b="1" dirty="0" err="1"/>
              <a:t>seq</a:t>
            </a:r>
            <a:r>
              <a:rPr lang="en-US" sz="4000" b="1" dirty="0"/>
              <a:t>-to-</a:t>
            </a:r>
            <a:r>
              <a:rPr lang="en-US" sz="4000" b="1" dirty="0" err="1"/>
              <a:t>seq</a:t>
            </a:r>
            <a:r>
              <a:rPr lang="en-US" sz="4000" b="1" dirty="0"/>
              <a:t> </a:t>
            </a:r>
            <a:r>
              <a:rPr lang="ru-RU" sz="4000" b="1" dirty="0"/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496102"/>
            <a:ext cx="10417170" cy="46220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Для </a:t>
            </a:r>
            <a:r>
              <a:rPr lang="ru-RU" dirty="0" err="1"/>
              <a:t>sequence-to-sequence</a:t>
            </a:r>
            <a:r>
              <a:rPr lang="ru-RU" dirty="0"/>
              <a:t> задач, а также для всех задач с предыдущего степа (задачи генерации) можно использовать </a:t>
            </a:r>
            <a:r>
              <a:rPr lang="ru-RU" dirty="0" err="1"/>
              <a:t>encoder-decoder</a:t>
            </a:r>
            <a:r>
              <a:rPr lang="ru-RU" dirty="0"/>
              <a:t> архитектуру </a:t>
            </a:r>
            <a:r>
              <a:rPr lang="ru-RU" dirty="0" err="1"/>
              <a:t>трансформера</a:t>
            </a:r>
            <a:r>
              <a:rPr lang="ru-RU" dirty="0"/>
              <a:t> - она называется</a:t>
            </a:r>
            <a:r>
              <a:rPr lang="ru-RU" b="1" i="1" dirty="0"/>
              <a:t> T5 (</a:t>
            </a:r>
            <a:r>
              <a:rPr lang="ru-RU" b="1" i="1" dirty="0" err="1"/>
              <a:t>text-to-text</a:t>
            </a:r>
            <a:r>
              <a:rPr lang="ru-RU" b="1" i="1" dirty="0"/>
              <a:t> </a:t>
            </a:r>
            <a:r>
              <a:rPr lang="ru-RU" b="1" i="1" dirty="0" err="1"/>
              <a:t>transformer</a:t>
            </a:r>
            <a:r>
              <a:rPr lang="ru-RU" b="1" i="1" dirty="0"/>
              <a:t>)</a:t>
            </a:r>
            <a:r>
              <a:rPr lang="ru-RU" dirty="0"/>
              <a:t>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64" y="2662212"/>
            <a:ext cx="6944694" cy="40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8" y="-1844955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Практика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496102"/>
            <a:ext cx="10417170" cy="46220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Давайте разберем </a:t>
            </a:r>
            <a:r>
              <a:rPr lang="ru-RU" dirty="0" err="1" smtClean="0"/>
              <a:t>трансформеры</a:t>
            </a:r>
            <a:r>
              <a:rPr lang="ru-RU" dirty="0" smtClean="0"/>
              <a:t> на практике!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731" y="2448152"/>
            <a:ext cx="3875669" cy="38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0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1" dirty="0" smtClean="0"/>
              <a:t>AGI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506" y="940958"/>
            <a:ext cx="5767313" cy="346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8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037" y="-1719808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Что такое AGI? Простая аналогия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496102"/>
            <a:ext cx="10417170" cy="4622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Сегодняшний ИИ (</a:t>
            </a:r>
            <a:r>
              <a:rPr lang="ru-RU" b="1" dirty="0" err="1"/>
              <a:t>Narrow</a:t>
            </a:r>
            <a:r>
              <a:rPr lang="ru-RU" b="1" dirty="0"/>
              <a:t> AI) — это как набор супер-специалистов:</a:t>
            </a:r>
            <a:endParaRPr lang="ru-RU" dirty="0"/>
          </a:p>
          <a:p>
            <a:pPr lvl="1"/>
            <a:r>
              <a:rPr lang="ru-RU" b="1" dirty="0" smtClean="0"/>
              <a:t>Доктор </a:t>
            </a:r>
            <a:r>
              <a:rPr lang="ru-RU" b="1" dirty="0"/>
              <a:t>Алиса</a:t>
            </a:r>
            <a:r>
              <a:rPr lang="ru-RU" dirty="0"/>
              <a:t> — гениальный диагност, но не умеет даже чай заварить</a:t>
            </a:r>
          </a:p>
          <a:p>
            <a:pPr lvl="1"/>
            <a:r>
              <a:rPr lang="ru-RU" b="1" dirty="0" smtClean="0"/>
              <a:t>Шофёр </a:t>
            </a:r>
            <a:r>
              <a:rPr lang="ru-RU" b="1" dirty="0"/>
              <a:t>Борис</a:t>
            </a:r>
            <a:r>
              <a:rPr lang="ru-RU" dirty="0"/>
              <a:t> — идеально водит машину, но не может прочитать вывеску</a:t>
            </a:r>
          </a:p>
          <a:p>
            <a:pPr lvl="1"/>
            <a:r>
              <a:rPr lang="ru-RU" b="1" dirty="0" smtClean="0"/>
              <a:t>Художник Анна</a:t>
            </a:r>
            <a:r>
              <a:rPr lang="ru-RU" dirty="0"/>
              <a:t> — создаёт шедевры, но не понимает, что на них изображено</a:t>
            </a:r>
          </a:p>
          <a:p>
            <a:pPr marL="0" indent="0">
              <a:buNone/>
            </a:pPr>
            <a:r>
              <a:rPr lang="ru-RU" b="1" dirty="0" smtClean="0"/>
              <a:t>AGI </a:t>
            </a:r>
            <a:r>
              <a:rPr lang="ru-RU" b="1" dirty="0"/>
              <a:t>— это один универсальный «Человек-оркестр»:</a:t>
            </a:r>
            <a:endParaRPr lang="ru-RU" dirty="0"/>
          </a:p>
          <a:p>
            <a:pPr lvl="1"/>
            <a:r>
              <a:rPr lang="ru-RU" b="1" dirty="0" smtClean="0"/>
              <a:t>Один </a:t>
            </a:r>
            <a:r>
              <a:rPr lang="ru-RU" b="1" dirty="0"/>
              <a:t>интеллект</a:t>
            </a:r>
            <a:r>
              <a:rPr lang="ru-RU" dirty="0"/>
              <a:t>, который может: поставить диагноз → обсудить его за чаем → сесть за руль и поехать в аптеку → а по дороге набросать эскиз увиденного пейзажа</a:t>
            </a:r>
          </a:p>
          <a:p>
            <a:pPr lvl="1"/>
            <a:r>
              <a:rPr lang="ru-RU" b="1" dirty="0"/>
              <a:t>Ключевое:</a:t>
            </a:r>
            <a:r>
              <a:rPr lang="ru-RU" dirty="0"/>
              <a:t> Он не заточен под конкретную задачу. Он </a:t>
            </a:r>
            <a:r>
              <a:rPr lang="ru-RU" b="1" dirty="0"/>
              <a:t>учится новому</a:t>
            </a:r>
            <a:r>
              <a:rPr lang="ru-RU" dirty="0"/>
              <a:t>, </a:t>
            </a:r>
            <a:r>
              <a:rPr lang="ru-RU" b="1" dirty="0"/>
              <a:t>применяет знания из одной области в другой</a:t>
            </a:r>
            <a:r>
              <a:rPr lang="ru-RU" dirty="0"/>
              <a:t> и </a:t>
            </a:r>
            <a:r>
              <a:rPr lang="ru-RU" b="1" dirty="0"/>
              <a:t>понимает мир целостно</a:t>
            </a:r>
            <a:r>
              <a:rPr lang="ru-RU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3965" y="4140649"/>
            <a:ext cx="4187148" cy="253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4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132" y="-1595573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Эволюция интеллекта — лестница возможностей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886800"/>
            <a:ext cx="10417170" cy="4622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Уровень 1: Реактивные системы (1990-е)</a:t>
            </a:r>
          </a:p>
          <a:p>
            <a:pPr marL="274320" lvl="1" indent="0">
              <a:buNone/>
            </a:pPr>
            <a:r>
              <a:rPr lang="ru-RU" dirty="0"/>
              <a:t>  Пример: </a:t>
            </a:r>
            <a:r>
              <a:rPr lang="ru-RU" dirty="0" err="1"/>
              <a:t>Deep</a:t>
            </a:r>
            <a:r>
              <a:rPr lang="ru-RU" dirty="0"/>
              <a:t> </a:t>
            </a:r>
            <a:r>
              <a:rPr lang="ru-RU" dirty="0" err="1"/>
              <a:t>Blue</a:t>
            </a:r>
            <a:r>
              <a:rPr lang="ru-RU" dirty="0"/>
              <a:t>, победивший Каспарова</a:t>
            </a:r>
          </a:p>
          <a:p>
            <a:pPr marL="274320" lvl="1" indent="0">
              <a:buNone/>
            </a:pPr>
            <a:r>
              <a:rPr lang="ru-RU" dirty="0"/>
              <a:t>  «Вижу ход — делаю ход. Не помню прошлое, не думаю о будущем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Уровень 2: Ограниченная память (2010-е → сейчас)</a:t>
            </a:r>
          </a:p>
          <a:p>
            <a:pPr marL="274320" lvl="1" indent="0">
              <a:buNone/>
            </a:pPr>
            <a:r>
              <a:rPr lang="ru-RU" dirty="0"/>
              <a:t>  Пример: Беспилотные автомобили, </a:t>
            </a:r>
            <a:r>
              <a:rPr lang="ru-RU" dirty="0" err="1"/>
              <a:t>ChatGPT</a:t>
            </a:r>
            <a:endParaRPr lang="ru-RU" dirty="0"/>
          </a:p>
          <a:p>
            <a:pPr marL="274320" lvl="1" indent="0">
              <a:buNone/>
            </a:pPr>
            <a:r>
              <a:rPr lang="ru-RU" dirty="0"/>
              <a:t>  «Помню недавний опыт, учусь на данных, но в рамках узкой задачи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Уровень 3: Теория сознания (ближайший рубеж?)</a:t>
            </a:r>
          </a:p>
          <a:p>
            <a:pPr marL="274320" lvl="1" indent="0">
              <a:buNone/>
            </a:pPr>
            <a:r>
              <a:rPr lang="ru-RU" dirty="0"/>
              <a:t>  «Понимаю, что у других есть свои знания, намерения, эмоции»</a:t>
            </a:r>
          </a:p>
          <a:p>
            <a:pPr marL="274320" lvl="1" indent="0">
              <a:buNone/>
            </a:pPr>
            <a:r>
              <a:rPr lang="ru-RU" dirty="0"/>
              <a:t>  Пример: ИИ, который может сказать: «Ты выглядишь расстроенным, хочешь поговорить</a:t>
            </a:r>
            <a:r>
              <a:rPr lang="ru-RU" dirty="0" smtClean="0"/>
              <a:t>?»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Уровень 4: Самосознание (AGI)</a:t>
            </a:r>
          </a:p>
          <a:p>
            <a:pPr marL="274320" lvl="1" indent="0">
              <a:buNone/>
            </a:pPr>
            <a:r>
              <a:rPr lang="ru-RU" dirty="0"/>
              <a:t>  «Я понимаю, кто я, каковы мои цели, могу планировать долгосрочно, творчески мыслить и учиться чему угодно»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07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132" y="-1329565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 Почему AGI — это сложно? 5 ключевых вызовов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886800"/>
            <a:ext cx="6086239" cy="4622066"/>
          </a:xfrm>
        </p:spPr>
        <p:txBody>
          <a:bodyPr>
            <a:no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000" dirty="0"/>
              <a:t>Обобщение знаний (</a:t>
            </a:r>
            <a:r>
              <a:rPr lang="ru-RU" sz="1000" dirty="0" err="1"/>
              <a:t>Lifelong</a:t>
            </a:r>
            <a:r>
              <a:rPr lang="ru-RU" sz="1000" dirty="0"/>
              <a:t> </a:t>
            </a:r>
            <a:r>
              <a:rPr lang="ru-RU" sz="1000" dirty="0" err="1"/>
              <a:t>Learning</a:t>
            </a:r>
            <a:r>
              <a:rPr lang="ru-RU" sz="1000" dirty="0" smtClean="0"/>
              <a:t>)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Проблема: Сегодняшний ИИ, научившись играть в шахматы, полностью забывает, как играть в шашки.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AGI-задача: Научиться играть в шахматы → понять стратегии → применить их к бизнес-планированию</a:t>
            </a:r>
            <a:r>
              <a:rPr lang="ru-RU" sz="800" dirty="0" smtClean="0"/>
              <a:t>.</a:t>
            </a:r>
            <a:endParaRPr lang="en-US" sz="600" dirty="0" smtClean="0"/>
          </a:p>
          <a:p>
            <a:pPr marL="228600" indent="-228600">
              <a:buFont typeface="+mj-lt"/>
              <a:buAutoNum type="arabicPeriod"/>
            </a:pPr>
            <a:r>
              <a:rPr lang="ru-RU" sz="1000" dirty="0"/>
              <a:t>Здравый смысл и физическое понимание </a:t>
            </a:r>
            <a:r>
              <a:rPr lang="ru-RU" sz="1000" dirty="0" smtClean="0"/>
              <a:t>мира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Проблема: ИИ может описать кошку по фото, но не поймёт, что если она прыгнет со стола, то упадёт (если не учили специально на таких данных).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 smtClean="0"/>
              <a:t>AGI-задача</a:t>
            </a:r>
            <a:r>
              <a:rPr lang="ru-RU" sz="800" dirty="0"/>
              <a:t>: Иметь внутреннюю «модель мира»: гравитация, время, причинно-следственные </a:t>
            </a:r>
            <a:r>
              <a:rPr lang="ru-RU" sz="800" dirty="0" smtClean="0"/>
              <a:t>связи.</a:t>
            </a:r>
            <a:endParaRPr lang="en-US" sz="1000" dirty="0" smtClean="0"/>
          </a:p>
          <a:p>
            <a:pPr marL="228600" indent="-228600">
              <a:buFont typeface="+mj-lt"/>
              <a:buAutoNum type="arabicPeriod"/>
            </a:pPr>
            <a:r>
              <a:rPr lang="ru-RU" sz="1000" dirty="0"/>
              <a:t>Гибкое творчество и решение </a:t>
            </a:r>
            <a:r>
              <a:rPr lang="ru-RU" sz="1000" dirty="0" smtClean="0"/>
              <a:t>проблем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Проблема: DALL-E нарисует «кота в стиле Ван Гога», но не изобретёт принципиально новый художественный стиль для выражения абстрактной идеи.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AGI-задача: Написать симфонию, доказать гипотезу в математике, придумать работающий бизнес-план с нуля</a:t>
            </a:r>
            <a:r>
              <a:rPr lang="ru-RU" sz="800" dirty="0" smtClean="0"/>
              <a:t>.</a:t>
            </a:r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255" y="4238097"/>
            <a:ext cx="6514757" cy="25279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82444" y="1953113"/>
            <a:ext cx="32502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000" dirty="0"/>
              <a:t>Самосознание и целеполагание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Проблема: Текущие ИИ имеют цели, заданные извне (разработчиком).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AGI-задача: Формировать собственные осмысленные цели в рамках общей миссии («помогать человечеству»).</a:t>
            </a:r>
            <a:endParaRPr lang="ru-RU" sz="1000" dirty="0"/>
          </a:p>
          <a:p>
            <a:pPr marL="228600" indent="-228600">
              <a:buFont typeface="+mj-lt"/>
              <a:buAutoNum type="arabicPeriod"/>
            </a:pPr>
            <a:r>
              <a:rPr lang="ru-RU" sz="1000" dirty="0"/>
              <a:t>Этика и безопасность (самый важный вызов)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800" dirty="0"/>
              <a:t>Вопрос: Как сделать так, чтобы сверхразумный AGI разделял человеческие ценности? Как избежать сценария «бумажных скрепок»?*</a:t>
            </a:r>
          </a:p>
          <a:p>
            <a:pPr marL="502920" lvl="1" indent="-228600">
              <a:buFont typeface="+mj-lt"/>
              <a:buAutoNum type="arabicPeriod"/>
            </a:pPr>
            <a:r>
              <a:rPr lang="ru-RU" sz="1000" dirty="0"/>
              <a:t>*Сценарий «бумажных скрепок»: AGI, получивший цель «производить как можно больше скрепок», может решить, что для этого нужно превратить всю планету в фабрики, а человечество — в помеху.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7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503" y="-1928081"/>
            <a:ext cx="10358981" cy="3025456"/>
          </a:xfrm>
        </p:spPr>
        <p:txBody>
          <a:bodyPr>
            <a:normAutofit/>
          </a:bodyPr>
          <a:lstStyle/>
          <a:p>
            <a:r>
              <a:rPr lang="ru-RU" sz="4000" b="1" dirty="0"/>
              <a:t>Дороги к AGI — основные подходы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503" y="1380007"/>
            <a:ext cx="9644086" cy="4622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/>
              <a:t>«Снизу вверх» (Доминирующий сейчас)</a:t>
            </a:r>
            <a:endParaRPr lang="ru-RU" sz="1600" dirty="0"/>
          </a:p>
          <a:p>
            <a:pPr lvl="1"/>
            <a:r>
              <a:rPr lang="ru-RU" sz="1400" b="1" dirty="0"/>
              <a:t>Идея:</a:t>
            </a:r>
            <a:r>
              <a:rPr lang="ru-RU" sz="1400" dirty="0"/>
              <a:t> Увеличиваем масштаб сегодняшних </a:t>
            </a:r>
            <a:r>
              <a:rPr lang="ru-RU" sz="1400" dirty="0" err="1"/>
              <a:t>нейросетей</a:t>
            </a:r>
            <a:r>
              <a:rPr lang="ru-RU" sz="1400" dirty="0"/>
              <a:t> (как GPT).</a:t>
            </a:r>
          </a:p>
          <a:p>
            <a:pPr lvl="1"/>
            <a:r>
              <a:rPr lang="ru-RU" sz="1400" b="1" dirty="0"/>
              <a:t>Гипотеза:</a:t>
            </a:r>
            <a:r>
              <a:rPr lang="ru-RU" sz="1400" dirty="0"/>
              <a:t> «Универсальность возникнет сама из огромного масштаба данных и параметров».</a:t>
            </a:r>
          </a:p>
          <a:p>
            <a:pPr lvl="1"/>
            <a:r>
              <a:rPr lang="ru-RU" sz="1400" b="1" dirty="0"/>
              <a:t>Лозунг:</a:t>
            </a:r>
            <a:r>
              <a:rPr lang="ru-RU" sz="1400" dirty="0"/>
              <a:t> </a:t>
            </a:r>
            <a:r>
              <a:rPr lang="ru-RU" sz="1400" b="1" dirty="0"/>
              <a:t>«Больше данных + больше вычислений = разум»</a:t>
            </a:r>
            <a:r>
              <a:rPr lang="ru-RU" sz="1400" dirty="0"/>
              <a:t>.</a:t>
            </a:r>
          </a:p>
          <a:p>
            <a:pPr lvl="1"/>
            <a:r>
              <a:rPr lang="ru-RU" sz="1400" b="1" dirty="0"/>
              <a:t>Риск:</a:t>
            </a:r>
            <a:r>
              <a:rPr lang="ru-RU" sz="1400" dirty="0"/>
              <a:t> Может создать «статистического оракула» без настоящего понимания.</a:t>
            </a:r>
          </a:p>
          <a:p>
            <a:pPr marL="0" indent="0">
              <a:buNone/>
            </a:pPr>
            <a:r>
              <a:rPr lang="ru-RU" sz="1600" b="1" dirty="0"/>
              <a:t>«Сверху вниз» (</a:t>
            </a:r>
            <a:r>
              <a:rPr lang="ru-RU" sz="1600" b="1" dirty="0" err="1"/>
              <a:t>Нейронауки</a:t>
            </a:r>
            <a:r>
              <a:rPr lang="ru-RU" sz="1600" b="1" dirty="0"/>
              <a:t>)</a:t>
            </a:r>
            <a:endParaRPr lang="ru-RU" sz="1600" dirty="0"/>
          </a:p>
          <a:p>
            <a:pPr lvl="1"/>
            <a:r>
              <a:rPr lang="ru-RU" sz="1400" b="1" dirty="0"/>
              <a:t>Идея:</a:t>
            </a:r>
            <a:r>
              <a:rPr lang="ru-RU" sz="1400" dirty="0"/>
              <a:t> Скрупулёзно скопировать архитектуру человеческого мозга.</a:t>
            </a:r>
          </a:p>
          <a:p>
            <a:pPr lvl="1"/>
            <a:r>
              <a:rPr lang="ru-RU" sz="1400" b="1" dirty="0"/>
              <a:t>Подход:</a:t>
            </a:r>
            <a:r>
              <a:rPr lang="ru-RU" sz="1400" dirty="0"/>
              <a:t> Имитация нейронов, синапсов, отделов мозга (</a:t>
            </a:r>
            <a:r>
              <a:rPr lang="ru-RU" sz="1400" dirty="0" err="1"/>
              <a:t>гиппокамп</a:t>
            </a:r>
            <a:r>
              <a:rPr lang="ru-RU" sz="1400" dirty="0"/>
              <a:t>, префронтальная кора).</a:t>
            </a:r>
          </a:p>
          <a:p>
            <a:pPr lvl="1"/>
            <a:r>
              <a:rPr lang="ru-RU" sz="1400" b="1" dirty="0"/>
              <a:t>Пример:</a:t>
            </a:r>
            <a:r>
              <a:rPr lang="ru-RU" sz="1400" dirty="0"/>
              <a:t> Проекты по полному моделированию мозга червя, мыши.</a:t>
            </a:r>
          </a:p>
          <a:p>
            <a:pPr lvl="1"/>
            <a:r>
              <a:rPr lang="ru-RU" sz="1400" b="1" dirty="0"/>
              <a:t>Сложность:</a:t>
            </a:r>
            <a:r>
              <a:rPr lang="ru-RU" sz="1400" dirty="0"/>
              <a:t> Мозг до конца не изучен, а его вычислительная эффективность феноменальна.</a:t>
            </a:r>
          </a:p>
          <a:p>
            <a:pPr marL="0" indent="0">
              <a:buNone/>
            </a:pPr>
            <a:r>
              <a:rPr lang="ru-RU" sz="1600" b="1" dirty="0"/>
              <a:t>Гибридный подход (Самая перспективная дорога)</a:t>
            </a:r>
            <a:endParaRPr lang="ru-RU" sz="1600" dirty="0"/>
          </a:p>
          <a:p>
            <a:pPr lvl="1"/>
            <a:r>
              <a:rPr lang="ru-RU" sz="1400" b="1" dirty="0"/>
              <a:t>Идея:</a:t>
            </a:r>
            <a:r>
              <a:rPr lang="ru-RU" sz="1400" dirty="0"/>
              <a:t> Соединить мощь больших языковых моделей с:</a:t>
            </a:r>
          </a:p>
          <a:p>
            <a:pPr lvl="2"/>
            <a:r>
              <a:rPr lang="ru-RU" sz="1200" b="1" dirty="0"/>
              <a:t>Символическим ИИ</a:t>
            </a:r>
            <a:r>
              <a:rPr lang="ru-RU" sz="1200" dirty="0"/>
              <a:t> (логика, правила)</a:t>
            </a:r>
          </a:p>
          <a:p>
            <a:pPr lvl="2"/>
            <a:r>
              <a:rPr lang="ru-RU" sz="1200" b="1" dirty="0"/>
              <a:t>Робототехникой</a:t>
            </a:r>
            <a:r>
              <a:rPr lang="ru-RU" sz="1200" dirty="0"/>
              <a:t> (физический опыт)</a:t>
            </a:r>
          </a:p>
          <a:p>
            <a:pPr lvl="2"/>
            <a:r>
              <a:rPr lang="ru-RU" sz="1200" b="1" dirty="0" err="1"/>
              <a:t>Нейронауками</a:t>
            </a:r>
            <a:r>
              <a:rPr lang="ru-RU" sz="1200" dirty="0"/>
              <a:t> (архитектурные принципы)</a:t>
            </a:r>
          </a:p>
          <a:p>
            <a:pPr lvl="1"/>
            <a:r>
              <a:rPr lang="ru-RU" sz="1400" b="1" dirty="0"/>
              <a:t>Метафора:</a:t>
            </a:r>
            <a:r>
              <a:rPr lang="ru-RU" sz="1400" dirty="0"/>
              <a:t> Не просто накачивать «энциклопедиста» (GPT) данными, а дать ему «руки» (</a:t>
            </a:r>
            <a:r>
              <a:rPr lang="ru-RU" sz="1400" dirty="0" err="1"/>
              <a:t>роботика</a:t>
            </a:r>
            <a:r>
              <a:rPr lang="ru-RU" sz="1400" dirty="0"/>
              <a:t>) и «логический аппарат» (символический ИИ).</a:t>
            </a:r>
          </a:p>
        </p:txBody>
      </p:sp>
    </p:spTree>
    <p:extLst>
      <p:ext uri="{BB962C8B-B14F-4D97-AF65-F5344CB8AC3E}">
        <p14:creationId xmlns:p14="http://schemas.microsoft.com/office/powerpoint/2010/main" val="277020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03" y="-138512"/>
            <a:ext cx="9692640" cy="1325562"/>
          </a:xfrm>
        </p:spPr>
        <p:txBody>
          <a:bodyPr/>
          <a:lstStyle/>
          <a:p>
            <a:r>
              <a:rPr lang="ru-RU" b="1" dirty="0"/>
              <a:t>Где взять данные для обучения?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803" y="1691322"/>
            <a:ext cx="5332359" cy="4818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 помощью скользящего окна движемся по тексту: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объекты - контекст (окружение центрального слова в окне)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ответы - центральное </a:t>
            </a:r>
            <a:r>
              <a:rPr lang="ru-RU" dirty="0" smtClean="0"/>
              <a:t>слово</a:t>
            </a:r>
          </a:p>
          <a:p>
            <a:pPr marL="0" indent="0">
              <a:buNone/>
            </a:pPr>
            <a:r>
              <a:rPr lang="ru-RU" dirty="0"/>
              <a:t>Таким образом, из любого текста мы можем собрать </a:t>
            </a:r>
            <a:r>
              <a:rPr lang="ru-RU" b="1" dirty="0"/>
              <a:t>размеченные</a:t>
            </a:r>
            <a:r>
              <a:rPr lang="ru-RU" dirty="0"/>
              <a:t> данные для обучения!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107" y="1547963"/>
            <a:ext cx="4658375" cy="28102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990" y="4266921"/>
            <a:ext cx="4137727" cy="2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6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503" y="-1928081"/>
            <a:ext cx="10358981" cy="3025456"/>
          </a:xfrm>
        </p:spPr>
        <p:txBody>
          <a:bodyPr>
            <a:normAutofit/>
          </a:bodyPr>
          <a:lstStyle/>
          <a:p>
            <a:r>
              <a:rPr lang="ru-RU" b="1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503" y="1380007"/>
            <a:ext cx="9644086" cy="4622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AGI — это не «ещё один технологический гаджет».</a:t>
            </a:r>
          </a:p>
          <a:p>
            <a:pPr marL="0" indent="0">
              <a:buNone/>
            </a:pPr>
            <a:r>
              <a:rPr lang="ru-RU" b="1" dirty="0"/>
              <a:t>Это потенциально самый важный переход в истории нашей цивилизации — создание принципиально нового вида разума.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Перед нами стоит величайшая техническая задача и величайшая моральная ответственность одновременно.</a:t>
            </a:r>
          </a:p>
          <a:p>
            <a:pPr marL="0" indent="0">
              <a:buNone/>
            </a:pPr>
            <a:r>
              <a:rPr lang="ru-RU" b="1" dirty="0"/>
              <a:t>Наша цель — не остановить прогресс, а направить его так, чтобы AGI стал величайшим благом для человечества, а не его последним изобретением.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33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b="1" dirty="0" smtClean="0"/>
              <a:t>Итоги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40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760" y="-1828329"/>
            <a:ext cx="10358981" cy="302545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Что мы узнали?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943" y="1496102"/>
            <a:ext cx="10417170" cy="46220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На сегодняшней лекции мы узнали о: </a:t>
            </a:r>
          </a:p>
          <a:p>
            <a:pPr lvl="1" algn="just"/>
            <a:r>
              <a:rPr lang="en-US" dirty="0" smtClean="0"/>
              <a:t>word2vec</a:t>
            </a:r>
          </a:p>
          <a:p>
            <a:pPr lvl="1" algn="just"/>
            <a:r>
              <a:rPr lang="en-US" dirty="0" smtClean="0"/>
              <a:t>RNN</a:t>
            </a:r>
          </a:p>
          <a:p>
            <a:pPr lvl="1" algn="just"/>
            <a:r>
              <a:rPr lang="en-US" dirty="0" smtClean="0"/>
              <a:t>Attention</a:t>
            </a:r>
          </a:p>
          <a:p>
            <a:pPr lvl="1" algn="just"/>
            <a:r>
              <a:rPr lang="en-US" dirty="0" smtClean="0"/>
              <a:t>Transformer</a:t>
            </a:r>
          </a:p>
          <a:p>
            <a:pPr lvl="1" algn="just"/>
            <a:r>
              <a:rPr lang="en-US" dirty="0" smtClean="0"/>
              <a:t>AGI</a:t>
            </a:r>
            <a:endParaRPr lang="ru-RU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5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637</TotalTime>
  <Words>2929</Words>
  <Application>Microsoft Office PowerPoint</Application>
  <PresentationFormat>Широкоэкранный</PresentationFormat>
  <Paragraphs>624</Paragraphs>
  <Slides>92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92</vt:i4>
      </vt:variant>
    </vt:vector>
  </HeadingPairs>
  <TitlesOfParts>
    <vt:vector size="98" baseType="lpstr">
      <vt:lpstr>Arial</vt:lpstr>
      <vt:lpstr>Calibri</vt:lpstr>
      <vt:lpstr>Cambria Math</vt:lpstr>
      <vt:lpstr>Century Schoolbook</vt:lpstr>
      <vt:lpstr>Wingdings 2</vt:lpstr>
      <vt:lpstr>View</vt:lpstr>
      <vt:lpstr>Рекуррентные нейронные сети и трансформеры.</vt:lpstr>
      <vt:lpstr>Основы обработки естественного языка</vt:lpstr>
      <vt:lpstr>word2vec</vt:lpstr>
      <vt:lpstr>Эмбеддинг — Язык для нейросети</vt:lpstr>
      <vt:lpstr>Word2vec</vt:lpstr>
      <vt:lpstr>Идея word2vec</vt:lpstr>
      <vt:lpstr>Как будем искать word2vec-векторы?</vt:lpstr>
      <vt:lpstr>Почему именно такая задача?</vt:lpstr>
      <vt:lpstr>Где взять данные для обучения?</vt:lpstr>
      <vt:lpstr>Как устроен алгоритм?</vt:lpstr>
      <vt:lpstr>Как устроен алгоритм?</vt:lpstr>
      <vt:lpstr>А где же векторы слов?</vt:lpstr>
      <vt:lpstr>Вопрос</vt:lpstr>
      <vt:lpstr>Почему это работает?</vt:lpstr>
      <vt:lpstr>Мера близости слов</vt:lpstr>
      <vt:lpstr>Приятное свойство w2v</vt:lpstr>
      <vt:lpstr>Вопрос</vt:lpstr>
      <vt:lpstr>Вопрос</vt:lpstr>
      <vt:lpstr>Детали word2vec и вариации алгоритма</vt:lpstr>
      <vt:lpstr>CBOW и SkipGram</vt:lpstr>
      <vt:lpstr>Negative Sampling</vt:lpstr>
      <vt:lpstr>Negative Sampling</vt:lpstr>
      <vt:lpstr>FastText</vt:lpstr>
      <vt:lpstr>GloVe</vt:lpstr>
      <vt:lpstr>Сравнение методов</vt:lpstr>
      <vt:lpstr>Вопрос</vt:lpstr>
      <vt:lpstr>Вопрос</vt:lpstr>
      <vt:lpstr>Вопрос</vt:lpstr>
      <vt:lpstr>Рекуррентные нейронные сети</vt:lpstr>
      <vt:lpstr>Чем нас не устраивают все предыдущие векторизации?</vt:lpstr>
      <vt:lpstr>Идея</vt:lpstr>
      <vt:lpstr>Рекуррентные нейронные сети</vt:lpstr>
      <vt:lpstr> Устройство классического рекуррентного блока (RNN)</vt:lpstr>
      <vt:lpstr>Обучение RNN</vt:lpstr>
      <vt:lpstr>Backpropagation through time (BPTT)</vt:lpstr>
      <vt:lpstr>Типы RNN</vt:lpstr>
      <vt:lpstr>Вопрос</vt:lpstr>
      <vt:lpstr>Многослойные RNN</vt:lpstr>
      <vt:lpstr>Модификации RNN</vt:lpstr>
      <vt:lpstr>Проблемы классической RNN</vt:lpstr>
      <vt:lpstr>Модификации RNN</vt:lpstr>
      <vt:lpstr>LSTM. Долгосрочная память</vt:lpstr>
      <vt:lpstr>LSTM. Долгосрочная память</vt:lpstr>
      <vt:lpstr>LSTM. Долгосрочная память</vt:lpstr>
      <vt:lpstr>LSTM. Краткосрочная память</vt:lpstr>
      <vt:lpstr>Вопрос</vt:lpstr>
      <vt:lpstr>Вопрос</vt:lpstr>
      <vt:lpstr>GRU (Gated Recurrent Unit)</vt:lpstr>
      <vt:lpstr>Вопрос</vt:lpstr>
      <vt:lpstr>Attention</vt:lpstr>
      <vt:lpstr>Механизм внимания</vt:lpstr>
      <vt:lpstr>Механизм внимания (Attention mechanism)</vt:lpstr>
      <vt:lpstr>Sequence-to-sequence задачи</vt:lpstr>
      <vt:lpstr>Attention</vt:lpstr>
      <vt:lpstr>Виды механизмов внимания</vt:lpstr>
      <vt:lpstr>Self-attention. История появления</vt:lpstr>
      <vt:lpstr>Алгоритм работы self-attention</vt:lpstr>
      <vt:lpstr>Алгоритм работы self-attention</vt:lpstr>
      <vt:lpstr>Алгоритм работы self-attention</vt:lpstr>
      <vt:lpstr>Многоголовое внутреннее внимание</vt:lpstr>
      <vt:lpstr>Attention на практике</vt:lpstr>
      <vt:lpstr>Attention в PyTorch</vt:lpstr>
      <vt:lpstr>Трансформеры теория</vt:lpstr>
      <vt:lpstr>Трансформеры</vt:lpstr>
      <vt:lpstr>Из каких частей состоит трансформер</vt:lpstr>
      <vt:lpstr>Трансформеры в задачах sequence-to-sequence (верхнеуровнево)</vt:lpstr>
      <vt:lpstr>Трансформеры в задачах sequence-to-sequence: encoder</vt:lpstr>
      <vt:lpstr>Трансформеры в задачах sequence-to-sequence: decoder</vt:lpstr>
      <vt:lpstr>Add &amp; Norm слой</vt:lpstr>
      <vt:lpstr>Positional Encoding</vt:lpstr>
      <vt:lpstr>Positional Encoding</vt:lpstr>
      <vt:lpstr>Пример вычисления positional encoding</vt:lpstr>
      <vt:lpstr>Byte Pair Encoding (BPE)</vt:lpstr>
      <vt:lpstr> Internal covariate shift</vt:lpstr>
      <vt:lpstr>Простые пути решения и BachNorm (Batch Normalization)</vt:lpstr>
      <vt:lpstr>Пример обучения с использованием BatchNorm</vt:lpstr>
      <vt:lpstr>Достоинства BatchNorm</vt:lpstr>
      <vt:lpstr>Другие нормализации: Layer Normalization</vt:lpstr>
      <vt:lpstr>LayerNorm</vt:lpstr>
      <vt:lpstr>Практика трансформеры</vt:lpstr>
      <vt:lpstr>LayerNorm</vt:lpstr>
      <vt:lpstr>Виды архитектур: генерация текста</vt:lpstr>
      <vt:lpstr>Виды архитектур:seq-to-seq задачи</vt:lpstr>
      <vt:lpstr>Практика</vt:lpstr>
      <vt:lpstr>AGI</vt:lpstr>
      <vt:lpstr>Что такое AGI? Простая аналогия</vt:lpstr>
      <vt:lpstr>Эволюция интеллекта — лестница возможностей</vt:lpstr>
      <vt:lpstr> Почему AGI — это сложно? 5 ключевых вызовов</vt:lpstr>
      <vt:lpstr>Дороги к AGI — основные подходы</vt:lpstr>
      <vt:lpstr>Заключение</vt:lpstr>
      <vt:lpstr>Итоги</vt:lpstr>
      <vt:lpstr>Что мы узнали?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Нейронные сети в CV</dc:title>
  <dc:creator>Kvantron</dc:creator>
  <cp:lastModifiedBy>Kvantron</cp:lastModifiedBy>
  <cp:revision>91</cp:revision>
  <dcterms:created xsi:type="dcterms:W3CDTF">2025-11-10T12:38:48Z</dcterms:created>
  <dcterms:modified xsi:type="dcterms:W3CDTF">2025-12-08T12:33:51Z</dcterms:modified>
</cp:coreProperties>
</file>